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2.xml" ContentType="application/inkml+xml"/>
  <Override PartName="/ppt/ink/ink3.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1"/>
  </p:notesMasterIdLst>
  <p:sldIdLst>
    <p:sldId id="2433" r:id="rId2"/>
    <p:sldId id="2273" r:id="rId3"/>
    <p:sldId id="2449" r:id="rId4"/>
    <p:sldId id="2451" r:id="rId5"/>
    <p:sldId id="2452" r:id="rId6"/>
    <p:sldId id="2453" r:id="rId7"/>
    <p:sldId id="2275" r:id="rId8"/>
    <p:sldId id="2279" r:id="rId9"/>
    <p:sldId id="2276" r:id="rId10"/>
    <p:sldId id="2278" r:id="rId11"/>
    <p:sldId id="2280" r:id="rId12"/>
    <p:sldId id="2281" r:id="rId13"/>
    <p:sldId id="329" r:id="rId14"/>
    <p:sldId id="2455" r:id="rId15"/>
    <p:sldId id="2457" r:id="rId16"/>
    <p:sldId id="2458" r:id="rId17"/>
    <p:sldId id="2459" r:id="rId18"/>
    <p:sldId id="2460" r:id="rId19"/>
    <p:sldId id="2285" r:id="rId20"/>
    <p:sldId id="2462" r:id="rId21"/>
    <p:sldId id="2461" r:id="rId22"/>
    <p:sldId id="331" r:id="rId23"/>
    <p:sldId id="2277" r:id="rId24"/>
    <p:sldId id="2287" r:id="rId25"/>
    <p:sldId id="2448" r:id="rId26"/>
    <p:sldId id="2463" r:id="rId27"/>
    <p:sldId id="2464" r:id="rId28"/>
    <p:sldId id="2466" r:id="rId29"/>
    <p:sldId id="2467" r:id="rId30"/>
    <p:sldId id="2468" r:id="rId31"/>
    <p:sldId id="2465" r:id="rId32"/>
    <p:sldId id="2469" r:id="rId33"/>
    <p:sldId id="2470" r:id="rId34"/>
    <p:sldId id="2477" r:id="rId35"/>
    <p:sldId id="2472" r:id="rId36"/>
    <p:sldId id="2476" r:id="rId37"/>
    <p:sldId id="2475" r:id="rId38"/>
    <p:sldId id="2474" r:id="rId39"/>
    <p:sldId id="2473" r:id="rId40"/>
    <p:sldId id="2471" r:id="rId41"/>
    <p:sldId id="2288" r:id="rId42"/>
    <p:sldId id="2484" r:id="rId43"/>
    <p:sldId id="432" r:id="rId44"/>
    <p:sldId id="2201" r:id="rId45"/>
    <p:sldId id="474" r:id="rId46"/>
    <p:sldId id="475" r:id="rId47"/>
    <p:sldId id="476" r:id="rId48"/>
    <p:sldId id="2479" r:id="rId49"/>
    <p:sldId id="2480" r:id="rId50"/>
    <p:sldId id="2481" r:id="rId51"/>
    <p:sldId id="441" r:id="rId52"/>
    <p:sldId id="2482" r:id="rId53"/>
    <p:sldId id="454" r:id="rId54"/>
    <p:sldId id="489" r:id="rId55"/>
    <p:sldId id="486" r:id="rId56"/>
    <p:sldId id="487" r:id="rId57"/>
    <p:sldId id="483" r:id="rId58"/>
    <p:sldId id="490" r:id="rId59"/>
    <p:sldId id="2483" r:id="rId60"/>
    <p:sldId id="353" r:id="rId61"/>
    <p:sldId id="354" r:id="rId62"/>
    <p:sldId id="355" r:id="rId63"/>
    <p:sldId id="356" r:id="rId64"/>
    <p:sldId id="357" r:id="rId65"/>
    <p:sldId id="452" r:id="rId66"/>
    <p:sldId id="453" r:id="rId67"/>
    <p:sldId id="2207" r:id="rId68"/>
    <p:sldId id="914" r:id="rId69"/>
    <p:sldId id="946" r:id="rId70"/>
    <p:sldId id="1321" r:id="rId71"/>
    <p:sldId id="256" r:id="rId72"/>
    <p:sldId id="257" r:id="rId73"/>
    <p:sldId id="258" r:id="rId74"/>
    <p:sldId id="259" r:id="rId75"/>
    <p:sldId id="260" r:id="rId76"/>
    <p:sldId id="261" r:id="rId77"/>
    <p:sldId id="262" r:id="rId78"/>
    <p:sldId id="263" r:id="rId79"/>
    <p:sldId id="264" r:id="rId80"/>
    <p:sldId id="265" r:id="rId81"/>
    <p:sldId id="266" r:id="rId82"/>
    <p:sldId id="267" r:id="rId83"/>
    <p:sldId id="268" r:id="rId84"/>
    <p:sldId id="269" r:id="rId85"/>
    <p:sldId id="270" r:id="rId86"/>
    <p:sldId id="271" r:id="rId87"/>
    <p:sldId id="2485" r:id="rId88"/>
    <p:sldId id="1980" r:id="rId89"/>
    <p:sldId id="1976" r:id="rId90"/>
    <p:sldId id="2486" r:id="rId91"/>
    <p:sldId id="1616" r:id="rId92"/>
    <p:sldId id="1620" r:id="rId93"/>
    <p:sldId id="2432" r:id="rId94"/>
    <p:sldId id="312" r:id="rId95"/>
    <p:sldId id="313" r:id="rId96"/>
    <p:sldId id="2487" r:id="rId97"/>
    <p:sldId id="282" r:id="rId98"/>
    <p:sldId id="2488" r:id="rId99"/>
    <p:sldId id="2489" r:id="rId100"/>
    <p:sldId id="1637" r:id="rId101"/>
    <p:sldId id="1612" r:id="rId102"/>
    <p:sldId id="279" r:id="rId103"/>
    <p:sldId id="2490" r:id="rId104"/>
    <p:sldId id="300" r:id="rId105"/>
    <p:sldId id="304" r:id="rId106"/>
    <p:sldId id="2491" r:id="rId107"/>
    <p:sldId id="2492" r:id="rId108"/>
    <p:sldId id="281" r:id="rId109"/>
    <p:sldId id="308" r:id="rId110"/>
    <p:sldId id="303" r:id="rId111"/>
    <p:sldId id="306" r:id="rId112"/>
    <p:sldId id="2493" r:id="rId113"/>
    <p:sldId id="292" r:id="rId114"/>
    <p:sldId id="2494" r:id="rId115"/>
    <p:sldId id="2495" r:id="rId116"/>
    <p:sldId id="2496" r:id="rId117"/>
    <p:sldId id="301" r:id="rId118"/>
    <p:sldId id="2497" r:id="rId119"/>
    <p:sldId id="2498" r:id="rId120"/>
    <p:sldId id="2499" r:id="rId121"/>
    <p:sldId id="2500" r:id="rId122"/>
    <p:sldId id="2501" r:id="rId123"/>
    <p:sldId id="2502" r:id="rId124"/>
    <p:sldId id="2503" r:id="rId125"/>
    <p:sldId id="2504" r:id="rId126"/>
    <p:sldId id="272" r:id="rId127"/>
    <p:sldId id="297" r:id="rId128"/>
    <p:sldId id="273" r:id="rId129"/>
    <p:sldId id="2505" r:id="rId130"/>
    <p:sldId id="284" r:id="rId131"/>
    <p:sldId id="274" r:id="rId132"/>
    <p:sldId id="275" r:id="rId133"/>
    <p:sldId id="276" r:id="rId134"/>
    <p:sldId id="299" r:id="rId135"/>
    <p:sldId id="277" r:id="rId136"/>
    <p:sldId id="283" r:id="rId137"/>
    <p:sldId id="278" r:id="rId138"/>
    <p:sldId id="285" r:id="rId139"/>
    <p:sldId id="309" r:id="rId1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5E28E4-5732-8B4C-BD2B-9D392367AC41}">
          <p14:sldIdLst/>
        </p14:section>
        <p14:section name="Default Section" id="{0F738198-D5C0-FB49-9B5C-BD5CFE67AEA1}">
          <p14:sldIdLst>
            <p14:sldId id="2433"/>
          </p14:sldIdLst>
        </p14:section>
        <p14:section name="Main Presentation" id="{E271EBA1-8FD2-6E4E-9D84-B2F63CF3DB07}">
          <p14:sldIdLst>
            <p14:sldId id="2273"/>
            <p14:sldId id="2449"/>
            <p14:sldId id="2451"/>
            <p14:sldId id="2452"/>
            <p14:sldId id="2453"/>
            <p14:sldId id="2275"/>
            <p14:sldId id="2279"/>
            <p14:sldId id="2276"/>
            <p14:sldId id="2278"/>
            <p14:sldId id="2280"/>
            <p14:sldId id="2281"/>
            <p14:sldId id="329"/>
            <p14:sldId id="2455"/>
            <p14:sldId id="2457"/>
            <p14:sldId id="2458"/>
            <p14:sldId id="2459"/>
            <p14:sldId id="2460"/>
            <p14:sldId id="2285"/>
            <p14:sldId id="2462"/>
            <p14:sldId id="2461"/>
            <p14:sldId id="331"/>
            <p14:sldId id="2277"/>
            <p14:sldId id="2287"/>
            <p14:sldId id="2448"/>
            <p14:sldId id="2463"/>
            <p14:sldId id="2464"/>
            <p14:sldId id="2466"/>
            <p14:sldId id="2467"/>
            <p14:sldId id="2468"/>
            <p14:sldId id="2465"/>
            <p14:sldId id="2469"/>
            <p14:sldId id="2470"/>
            <p14:sldId id="2477"/>
            <p14:sldId id="2472"/>
            <p14:sldId id="2476"/>
            <p14:sldId id="2475"/>
            <p14:sldId id="2474"/>
            <p14:sldId id="2473"/>
            <p14:sldId id="2471"/>
            <p14:sldId id="2288"/>
            <p14:sldId id="2484"/>
            <p14:sldId id="432"/>
            <p14:sldId id="2201"/>
            <p14:sldId id="474"/>
            <p14:sldId id="475"/>
            <p14:sldId id="476"/>
            <p14:sldId id="2479"/>
            <p14:sldId id="2480"/>
            <p14:sldId id="2481"/>
            <p14:sldId id="441"/>
            <p14:sldId id="2482"/>
            <p14:sldId id="454"/>
            <p14:sldId id="489"/>
            <p14:sldId id="486"/>
            <p14:sldId id="487"/>
            <p14:sldId id="483"/>
            <p14:sldId id="490"/>
            <p14:sldId id="2483"/>
            <p14:sldId id="353"/>
            <p14:sldId id="354"/>
            <p14:sldId id="355"/>
            <p14:sldId id="356"/>
            <p14:sldId id="357"/>
            <p14:sldId id="452"/>
            <p14:sldId id="453"/>
            <p14:sldId id="2207"/>
            <p14:sldId id="914"/>
            <p14:sldId id="946"/>
            <p14:sldId id="1321"/>
          </p14:sldIdLst>
        </p14:section>
        <p14:section name="Hidden" id="{D779EFE9-7C64-3A44-8C1D-5985B179133F}">
          <p14:sldIdLst>
            <p14:sldId id="256"/>
            <p14:sldId id="257"/>
            <p14:sldId id="258"/>
            <p14:sldId id="259"/>
            <p14:sldId id="260"/>
            <p14:sldId id="261"/>
            <p14:sldId id="262"/>
            <p14:sldId id="263"/>
            <p14:sldId id="264"/>
            <p14:sldId id="265"/>
            <p14:sldId id="266"/>
            <p14:sldId id="267"/>
            <p14:sldId id="268"/>
            <p14:sldId id="269"/>
            <p14:sldId id="270"/>
            <p14:sldId id="271"/>
          </p14:sldIdLst>
        </p14:section>
        <p14:section name="Main Presentation" id="{D3AC3FA5-0DE8-7948-863B-3B39C80B9A3E}">
          <p14:sldIdLst>
            <p14:sldId id="2485"/>
          </p14:sldIdLst>
        </p14:section>
        <p14:section name="Main Presentation" id="{3F3A73F7-6692-DE4D-B3B7-8ACDA4FC0451}">
          <p14:sldIdLst>
            <p14:sldId id="1980"/>
            <p14:sldId id="1976"/>
            <p14:sldId id="2486"/>
            <p14:sldId id="1616"/>
            <p14:sldId id="1620"/>
            <p14:sldId id="2432"/>
            <p14:sldId id="312"/>
            <p14:sldId id="313"/>
            <p14:sldId id="2487"/>
            <p14:sldId id="282"/>
            <p14:sldId id="2488"/>
            <p14:sldId id="2489"/>
            <p14:sldId id="1637"/>
            <p14:sldId id="1612"/>
          </p14:sldIdLst>
        </p14:section>
        <p14:section name="Hidden" id="{837FE558-63F6-4947-A80B-11C12BBD5B81}">
          <p14:sldIdLst>
            <p14:sldId id="279"/>
            <p14:sldId id="2490"/>
            <p14:sldId id="300"/>
            <p14:sldId id="304"/>
            <p14:sldId id="2491"/>
            <p14:sldId id="2492"/>
            <p14:sldId id="281"/>
            <p14:sldId id="308"/>
            <p14:sldId id="303"/>
            <p14:sldId id="306"/>
            <p14:sldId id="2493"/>
            <p14:sldId id="292"/>
            <p14:sldId id="2494"/>
            <p14:sldId id="2495"/>
            <p14:sldId id="2496"/>
            <p14:sldId id="301"/>
            <p14:sldId id="2497"/>
            <p14:sldId id="2498"/>
            <p14:sldId id="2499"/>
            <p14:sldId id="2500"/>
            <p14:sldId id="2501"/>
            <p14:sldId id="2502"/>
            <p14:sldId id="2503"/>
            <p14:sldId id="2504"/>
            <p14:sldId id="272"/>
            <p14:sldId id="297"/>
            <p14:sldId id="273"/>
            <p14:sldId id="2505"/>
            <p14:sldId id="284"/>
            <p14:sldId id="274"/>
            <p14:sldId id="275"/>
            <p14:sldId id="276"/>
            <p14:sldId id="299"/>
            <p14:sldId id="277"/>
            <p14:sldId id="283"/>
            <p14:sldId id="278"/>
            <p14:sldId id="285"/>
            <p14:sldId id="309"/>
          </p14:sldIdLst>
        </p14:section>
        <p14:section name="Hidden" id="{A1F3A67E-B6AC-504B-98FB-402C651FC9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43"/>
    <p:restoredTop sz="69301"/>
  </p:normalViewPr>
  <p:slideViewPr>
    <p:cSldViewPr snapToGrid="0">
      <p:cViewPr varScale="1">
        <p:scale>
          <a:sx n="84" d="100"/>
          <a:sy n="84" d="100"/>
        </p:scale>
        <p:origin x="1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6B0B7-BF29-4012-8DFB-D7B59D5407D8}"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GB"/>
        </a:p>
      </dgm:t>
    </dgm:pt>
    <dgm:pt modelId="{D49C4E33-AA1B-433F-86F4-B2B8683EF5C8}">
      <dgm:prSet phldrT="[Text]" custT="1"/>
      <dgm:spPr/>
      <dgm:t>
        <a:bodyPr/>
        <a:lstStyle/>
        <a:p>
          <a:pPr>
            <a:spcAft>
              <a:spcPts val="600"/>
            </a:spcAft>
          </a:pPr>
          <a:r>
            <a:rPr lang="en-GB" sz="4400" dirty="0"/>
            <a:t>Privacy</a:t>
          </a:r>
        </a:p>
        <a:p>
          <a:pPr>
            <a:spcAft>
              <a:spcPct val="35000"/>
            </a:spcAft>
          </a:pPr>
          <a:r>
            <a:rPr lang="en-GB" sz="2400" dirty="0"/>
            <a:t>“Right to be left alone”</a:t>
          </a:r>
        </a:p>
      </dgm:t>
    </dgm:pt>
    <dgm:pt modelId="{103FDDBE-8EA6-426E-89D6-A8C00315DE08}" type="parTrans" cxnId="{C46F8B2F-6E16-4EF7-88ED-840C001068A9}">
      <dgm:prSet/>
      <dgm:spPr/>
      <dgm:t>
        <a:bodyPr/>
        <a:lstStyle/>
        <a:p>
          <a:endParaRPr lang="en-GB"/>
        </a:p>
      </dgm:t>
    </dgm:pt>
    <dgm:pt modelId="{B096121E-AA4C-4D59-A810-35C84C764851}" type="sibTrans" cxnId="{C46F8B2F-6E16-4EF7-88ED-840C001068A9}">
      <dgm:prSet/>
      <dgm:spPr/>
      <dgm:t>
        <a:bodyPr/>
        <a:lstStyle/>
        <a:p>
          <a:endParaRPr lang="en-GB"/>
        </a:p>
      </dgm:t>
    </dgm:pt>
    <dgm:pt modelId="{C879872C-6662-4F0D-89E1-44B53AA39CEA}">
      <dgm:prSet phldrT="[Text]" custT="1"/>
      <dgm:spPr/>
      <dgm:t>
        <a:bodyPr/>
        <a:lstStyle/>
        <a:p>
          <a:r>
            <a:rPr lang="en-US" sz="2400" b="0" dirty="0">
              <a:cs typeface="Times New Roman" pitchFamily="18" charset="0"/>
            </a:rPr>
            <a:t>Art. 8 ECHR (1950): </a:t>
          </a:r>
          <a:endParaRPr lang="en-US" sz="2400" b="0" dirty="0"/>
        </a:p>
        <a:p>
          <a:r>
            <a:rPr lang="en-US" sz="2400" dirty="0"/>
            <a:t>“</a:t>
          </a:r>
          <a:r>
            <a:rPr kumimoji="0" lang="en-US" sz="2400" b="0" i="0" u="none" strike="noStrike" cap="none" normalizeH="0" baseline="0" dirty="0">
              <a:ln>
                <a:noFill/>
              </a:ln>
              <a:solidFill>
                <a:schemeClr val="tx1"/>
              </a:solidFill>
              <a:effectLst/>
              <a:latin typeface="Arial" charset="0"/>
              <a:cs typeface="Arial" charset="0"/>
            </a:rPr>
            <a:t>Everyone has the right to respect for his or her private and family life, home and correspondence</a:t>
          </a:r>
          <a:r>
            <a:rPr lang="de-DE" sz="2400" dirty="0"/>
            <a:t> “ </a:t>
          </a:r>
          <a:endParaRPr lang="en-GB" sz="2400" dirty="0"/>
        </a:p>
      </dgm:t>
    </dgm:pt>
    <dgm:pt modelId="{0DBD490F-CBFC-4A7D-B070-1A518948C85E}" type="parTrans" cxnId="{9B4EF105-EC2F-4F1A-9074-319AF5D7C336}">
      <dgm:prSet/>
      <dgm:spPr/>
      <dgm:t>
        <a:bodyPr/>
        <a:lstStyle/>
        <a:p>
          <a:endParaRPr lang="en-GB"/>
        </a:p>
      </dgm:t>
    </dgm:pt>
    <dgm:pt modelId="{59971A86-8B3D-4FFF-9F3E-5A8A7BA8DCCF}" type="sibTrans" cxnId="{9B4EF105-EC2F-4F1A-9074-319AF5D7C336}">
      <dgm:prSet/>
      <dgm:spPr/>
      <dgm:t>
        <a:bodyPr/>
        <a:lstStyle/>
        <a:p>
          <a:endParaRPr lang="en-GB"/>
        </a:p>
      </dgm:t>
    </dgm:pt>
    <dgm:pt modelId="{2282DA3D-94ED-4D01-AC47-C65643E88851}">
      <dgm:prSet phldrT="[Text]" custT="1"/>
      <dgm:spPr/>
      <dgm:t>
        <a:bodyPr/>
        <a:lstStyle/>
        <a:p>
          <a:r>
            <a:rPr lang="en-US" sz="2400" b="0" dirty="0"/>
            <a:t>Article 7 EU-Charter</a:t>
          </a:r>
          <a:r>
            <a:rPr lang="en-US" sz="2400" b="1" dirty="0"/>
            <a:t> </a:t>
          </a:r>
          <a:r>
            <a:rPr lang="en-US" sz="2400" dirty="0"/>
            <a:t>(2000): “</a:t>
          </a:r>
          <a:r>
            <a:rPr kumimoji="0" lang="en-US" sz="2400" b="0" i="0" u="none" strike="noStrike" cap="none" normalizeH="0" baseline="0" dirty="0">
              <a:ln>
                <a:noFill/>
              </a:ln>
              <a:solidFill>
                <a:schemeClr val="tx1"/>
              </a:solidFill>
              <a:effectLst/>
              <a:latin typeface="Arial" charset="0"/>
              <a:cs typeface="Arial" charset="0"/>
            </a:rPr>
            <a:t>and communications</a:t>
          </a:r>
          <a:r>
            <a:rPr lang="en-US" sz="2400" dirty="0"/>
            <a:t>…”</a:t>
          </a:r>
          <a:endParaRPr lang="en-GB" sz="2400" dirty="0"/>
        </a:p>
      </dgm:t>
    </dgm:pt>
    <dgm:pt modelId="{661EAF4E-787D-471D-A403-AF061AFA990C}" type="parTrans" cxnId="{56F4578B-B7D3-44C9-A7C7-D9028D1F5AA2}">
      <dgm:prSet/>
      <dgm:spPr/>
      <dgm:t>
        <a:bodyPr/>
        <a:lstStyle/>
        <a:p>
          <a:endParaRPr lang="en-GB"/>
        </a:p>
      </dgm:t>
    </dgm:pt>
    <dgm:pt modelId="{D50AACA1-B231-46FA-BB2D-33ECB6DB69A2}" type="sibTrans" cxnId="{56F4578B-B7D3-44C9-A7C7-D9028D1F5AA2}">
      <dgm:prSet/>
      <dgm:spPr/>
      <dgm:t>
        <a:bodyPr/>
        <a:lstStyle/>
        <a:p>
          <a:endParaRPr lang="en-GB"/>
        </a:p>
      </dgm:t>
    </dgm:pt>
    <dgm:pt modelId="{AA3FA68B-27F9-40B6-A45F-9E8AD76F2BFD}">
      <dgm:prSet phldrT="[Text]"/>
      <dgm:spPr/>
      <dgm:t>
        <a:bodyPr/>
        <a:lstStyle/>
        <a:p>
          <a:r>
            <a:rPr lang="en-GB" dirty="0"/>
            <a:t>Data protection</a:t>
          </a:r>
        </a:p>
      </dgm:t>
    </dgm:pt>
    <dgm:pt modelId="{0476AFC8-A53B-4A39-ACAF-84F7860ED96F}" type="parTrans" cxnId="{4E3B3588-7BF4-4A6F-BB69-5750033B6005}">
      <dgm:prSet/>
      <dgm:spPr/>
      <dgm:t>
        <a:bodyPr/>
        <a:lstStyle/>
        <a:p>
          <a:endParaRPr lang="en-GB"/>
        </a:p>
      </dgm:t>
    </dgm:pt>
    <dgm:pt modelId="{89F59CDB-37ED-4FD3-B787-6E687C97EF83}" type="sibTrans" cxnId="{4E3B3588-7BF4-4A6F-BB69-5750033B6005}">
      <dgm:prSet/>
      <dgm:spPr/>
      <dgm:t>
        <a:bodyPr/>
        <a:lstStyle/>
        <a:p>
          <a:endParaRPr lang="en-GB"/>
        </a:p>
      </dgm:t>
    </dgm:pt>
    <dgm:pt modelId="{D1024D05-6CEE-4CBB-88AE-BDE35968804B}">
      <dgm:prSet phldrT="[Text]" custT="1"/>
      <dgm:spPr/>
      <dgm:t>
        <a:bodyPr/>
        <a:lstStyle/>
        <a:p>
          <a:r>
            <a:rPr lang="en-US" sz="2400" b="0" dirty="0"/>
            <a:t>Article 8 EU-Charter</a:t>
          </a:r>
        </a:p>
        <a:p>
          <a:r>
            <a:rPr lang="en-US" sz="2400" b="0" dirty="0"/>
            <a:t>Article 16 TFEU</a:t>
          </a:r>
        </a:p>
        <a:p>
          <a:r>
            <a:rPr kumimoji="0" lang="en-GB" sz="2400" b="0" i="0" u="none" strike="noStrike" cap="none" normalizeH="0" baseline="0" dirty="0">
              <a:ln>
                <a:noFill/>
              </a:ln>
              <a:solidFill>
                <a:schemeClr val="tx1"/>
              </a:solidFill>
              <a:effectLst/>
              <a:latin typeface="Arial" charset="0"/>
              <a:cs typeface="Arial" charset="0"/>
            </a:rPr>
            <a:t>“Everyone has the right to the protection of personal data concerning him or her.”</a:t>
          </a:r>
        </a:p>
        <a:p>
          <a:r>
            <a:rPr kumimoji="0" lang="en-GB" sz="2400" b="0" i="0" u="none" strike="noStrike" cap="none" normalizeH="0" baseline="0" dirty="0">
              <a:ln>
                <a:noFill/>
              </a:ln>
              <a:solidFill>
                <a:schemeClr val="accent1"/>
              </a:solidFill>
              <a:effectLst/>
              <a:latin typeface="Arial" charset="0"/>
              <a:cs typeface="Arial" charset="0"/>
            </a:rPr>
            <a:t>“self-determination”</a:t>
          </a:r>
          <a:endParaRPr lang="en-US" sz="2400" b="0" dirty="0">
            <a:solidFill>
              <a:schemeClr val="accent1"/>
            </a:solidFill>
          </a:endParaRPr>
        </a:p>
      </dgm:t>
    </dgm:pt>
    <dgm:pt modelId="{02B63E5A-6394-42D8-AE17-E96FDCDCA8C0}" type="sibTrans" cxnId="{CB1731B2-39E0-4071-9642-31496834668F}">
      <dgm:prSet/>
      <dgm:spPr/>
      <dgm:t>
        <a:bodyPr/>
        <a:lstStyle/>
        <a:p>
          <a:endParaRPr lang="en-GB"/>
        </a:p>
      </dgm:t>
    </dgm:pt>
    <dgm:pt modelId="{6F53A261-82F1-4B5F-96DA-4FEE28F91A4F}" type="parTrans" cxnId="{CB1731B2-39E0-4071-9642-31496834668F}">
      <dgm:prSet/>
      <dgm:spPr/>
      <dgm:t>
        <a:bodyPr/>
        <a:lstStyle/>
        <a:p>
          <a:endParaRPr lang="en-GB"/>
        </a:p>
      </dgm:t>
    </dgm:pt>
    <dgm:pt modelId="{4D8F866D-3B48-4A60-8BBD-DAE3F9B4D8B3}" type="pres">
      <dgm:prSet presAssocID="{7AD6B0B7-BF29-4012-8DFB-D7B59D5407D8}" presName="diagram" presStyleCnt="0">
        <dgm:presLayoutVars>
          <dgm:chPref val="1"/>
          <dgm:dir/>
          <dgm:animOne val="branch"/>
          <dgm:animLvl val="lvl"/>
          <dgm:resizeHandles/>
        </dgm:presLayoutVars>
      </dgm:prSet>
      <dgm:spPr/>
    </dgm:pt>
    <dgm:pt modelId="{15763017-59C4-4535-A58C-495A5C0A246D}" type="pres">
      <dgm:prSet presAssocID="{D49C4E33-AA1B-433F-86F4-B2B8683EF5C8}" presName="root" presStyleCnt="0"/>
      <dgm:spPr/>
    </dgm:pt>
    <dgm:pt modelId="{4B991DAC-EDBC-4430-B9A8-727CA6FC0446}" type="pres">
      <dgm:prSet presAssocID="{D49C4E33-AA1B-433F-86F4-B2B8683EF5C8}" presName="rootComposite" presStyleCnt="0"/>
      <dgm:spPr/>
    </dgm:pt>
    <dgm:pt modelId="{85460AD1-51A4-4944-83FE-54441E779905}" type="pres">
      <dgm:prSet presAssocID="{D49C4E33-AA1B-433F-86F4-B2B8683EF5C8}" presName="rootText" presStyleLbl="node1" presStyleIdx="0" presStyleCnt="2" custScaleX="131946"/>
      <dgm:spPr/>
    </dgm:pt>
    <dgm:pt modelId="{B3F33C6F-8C68-4ADC-B576-C338AE2F2ADE}" type="pres">
      <dgm:prSet presAssocID="{D49C4E33-AA1B-433F-86F4-B2B8683EF5C8}" presName="rootConnector" presStyleLbl="node1" presStyleIdx="0" presStyleCnt="2"/>
      <dgm:spPr/>
    </dgm:pt>
    <dgm:pt modelId="{8CAB1211-9CFF-4A1D-93BD-4C23BE5246EF}" type="pres">
      <dgm:prSet presAssocID="{D49C4E33-AA1B-433F-86F4-B2B8683EF5C8}" presName="childShape" presStyleCnt="0"/>
      <dgm:spPr/>
    </dgm:pt>
    <dgm:pt modelId="{8B0351A6-48AB-496F-8FA9-5F750E3FE99A}" type="pres">
      <dgm:prSet presAssocID="{0DBD490F-CBFC-4A7D-B070-1A518948C85E}" presName="Name13" presStyleLbl="parChTrans1D2" presStyleIdx="0" presStyleCnt="3"/>
      <dgm:spPr/>
    </dgm:pt>
    <dgm:pt modelId="{9DFF371C-258F-4651-9416-FAAA726B92EA}" type="pres">
      <dgm:prSet presAssocID="{C879872C-6662-4F0D-89E1-44B53AA39CEA}" presName="childText" presStyleLbl="bgAcc1" presStyleIdx="0" presStyleCnt="3" custScaleX="160150" custScaleY="149120" custLinFactNeighborX="394" custLinFactNeighborY="-5330">
        <dgm:presLayoutVars>
          <dgm:bulletEnabled val="1"/>
        </dgm:presLayoutVars>
      </dgm:prSet>
      <dgm:spPr/>
    </dgm:pt>
    <dgm:pt modelId="{3ADF7B77-319D-4732-9D41-18B637B120D2}" type="pres">
      <dgm:prSet presAssocID="{661EAF4E-787D-471D-A403-AF061AFA990C}" presName="Name13" presStyleLbl="parChTrans1D2" presStyleIdx="1" presStyleCnt="3"/>
      <dgm:spPr/>
    </dgm:pt>
    <dgm:pt modelId="{AF8DA93A-2749-4562-8045-6A490AE6761F}" type="pres">
      <dgm:prSet presAssocID="{2282DA3D-94ED-4D01-AC47-C65643E88851}" presName="childText" presStyleLbl="bgAcc1" presStyleIdx="1" presStyleCnt="3" custScaleX="146097" custLinFactNeighborX="1341" custLinFactNeighborY="-14611">
        <dgm:presLayoutVars>
          <dgm:bulletEnabled val="1"/>
        </dgm:presLayoutVars>
      </dgm:prSet>
      <dgm:spPr/>
    </dgm:pt>
    <dgm:pt modelId="{09EA9C97-9D3A-44FB-A9E2-7D99189D7979}" type="pres">
      <dgm:prSet presAssocID="{AA3FA68B-27F9-40B6-A45F-9E8AD76F2BFD}" presName="root" presStyleCnt="0"/>
      <dgm:spPr/>
    </dgm:pt>
    <dgm:pt modelId="{DBBE9294-86F1-4C80-A584-687BA0776FD4}" type="pres">
      <dgm:prSet presAssocID="{AA3FA68B-27F9-40B6-A45F-9E8AD76F2BFD}" presName="rootComposite" presStyleCnt="0"/>
      <dgm:spPr/>
    </dgm:pt>
    <dgm:pt modelId="{89404D81-97CB-4559-91F2-67D7461D5BBA}" type="pres">
      <dgm:prSet presAssocID="{AA3FA68B-27F9-40B6-A45F-9E8AD76F2BFD}" presName="rootText" presStyleLbl="node1" presStyleIdx="1" presStyleCnt="2" custScaleX="127662"/>
      <dgm:spPr/>
    </dgm:pt>
    <dgm:pt modelId="{CF5B1E02-FE6D-4C0E-9550-989A1429A966}" type="pres">
      <dgm:prSet presAssocID="{AA3FA68B-27F9-40B6-A45F-9E8AD76F2BFD}" presName="rootConnector" presStyleLbl="node1" presStyleIdx="1" presStyleCnt="2"/>
      <dgm:spPr/>
    </dgm:pt>
    <dgm:pt modelId="{0B8BF2A0-3EF9-4B76-8928-74354410D9C9}" type="pres">
      <dgm:prSet presAssocID="{AA3FA68B-27F9-40B6-A45F-9E8AD76F2BFD}" presName="childShape" presStyleCnt="0"/>
      <dgm:spPr/>
    </dgm:pt>
    <dgm:pt modelId="{1FD82A8E-B9AD-4A30-B59A-D1A0226EA33B}" type="pres">
      <dgm:prSet presAssocID="{6F53A261-82F1-4B5F-96DA-4FEE28F91A4F}" presName="Name13" presStyleLbl="parChTrans1D2" presStyleIdx="2" presStyleCnt="3"/>
      <dgm:spPr/>
    </dgm:pt>
    <dgm:pt modelId="{0A2C367A-3804-429D-A8A0-A5E7278BDFEE}" type="pres">
      <dgm:prSet presAssocID="{D1024D05-6CEE-4CBB-88AE-BDE35968804B}" presName="childText" presStyleLbl="bgAcc1" presStyleIdx="2" presStyleCnt="3" custScaleX="140718" custScaleY="255028">
        <dgm:presLayoutVars>
          <dgm:bulletEnabled val="1"/>
        </dgm:presLayoutVars>
      </dgm:prSet>
      <dgm:spPr/>
    </dgm:pt>
  </dgm:ptLst>
  <dgm:cxnLst>
    <dgm:cxn modelId="{C5CB7C00-F220-4E46-96BA-0C57EAC026D1}" type="presOf" srcId="{D1024D05-6CEE-4CBB-88AE-BDE35968804B}" destId="{0A2C367A-3804-429D-A8A0-A5E7278BDFEE}" srcOrd="0" destOrd="0" presId="urn:microsoft.com/office/officeart/2005/8/layout/hierarchy3"/>
    <dgm:cxn modelId="{9B4EF105-EC2F-4F1A-9074-319AF5D7C336}" srcId="{D49C4E33-AA1B-433F-86F4-B2B8683EF5C8}" destId="{C879872C-6662-4F0D-89E1-44B53AA39CEA}" srcOrd="0" destOrd="0" parTransId="{0DBD490F-CBFC-4A7D-B070-1A518948C85E}" sibTransId="{59971A86-8B3D-4FFF-9F3E-5A8A7BA8DCCF}"/>
    <dgm:cxn modelId="{C46F8B2F-6E16-4EF7-88ED-840C001068A9}" srcId="{7AD6B0B7-BF29-4012-8DFB-D7B59D5407D8}" destId="{D49C4E33-AA1B-433F-86F4-B2B8683EF5C8}" srcOrd="0" destOrd="0" parTransId="{103FDDBE-8EA6-426E-89D6-A8C00315DE08}" sibTransId="{B096121E-AA4C-4D59-A810-35C84C764851}"/>
    <dgm:cxn modelId="{A4870262-08F0-44E3-A1BB-5AAE03A26596}" type="presOf" srcId="{D49C4E33-AA1B-433F-86F4-B2B8683EF5C8}" destId="{B3F33C6F-8C68-4ADC-B576-C338AE2F2ADE}" srcOrd="1" destOrd="0" presId="urn:microsoft.com/office/officeart/2005/8/layout/hierarchy3"/>
    <dgm:cxn modelId="{A16BB26F-78A3-41D9-95B9-23027A42D2A3}" type="presOf" srcId="{2282DA3D-94ED-4D01-AC47-C65643E88851}" destId="{AF8DA93A-2749-4562-8045-6A490AE6761F}" srcOrd="0" destOrd="0" presId="urn:microsoft.com/office/officeart/2005/8/layout/hierarchy3"/>
    <dgm:cxn modelId="{D60B5275-CFD8-4D20-859A-128F0CD8C08C}" type="presOf" srcId="{C879872C-6662-4F0D-89E1-44B53AA39CEA}" destId="{9DFF371C-258F-4651-9416-FAAA726B92EA}" srcOrd="0" destOrd="0" presId="urn:microsoft.com/office/officeart/2005/8/layout/hierarchy3"/>
    <dgm:cxn modelId="{99E3AC84-E27E-47F6-AE71-8F64FC945461}" type="presOf" srcId="{7AD6B0B7-BF29-4012-8DFB-D7B59D5407D8}" destId="{4D8F866D-3B48-4A60-8BBD-DAE3F9B4D8B3}" srcOrd="0" destOrd="0" presId="urn:microsoft.com/office/officeart/2005/8/layout/hierarchy3"/>
    <dgm:cxn modelId="{CFC7C985-F743-4CD3-AEAE-338618FF131C}" type="presOf" srcId="{661EAF4E-787D-471D-A403-AF061AFA990C}" destId="{3ADF7B77-319D-4732-9D41-18B637B120D2}" srcOrd="0" destOrd="0" presId="urn:microsoft.com/office/officeart/2005/8/layout/hierarchy3"/>
    <dgm:cxn modelId="{4E3B3588-7BF4-4A6F-BB69-5750033B6005}" srcId="{7AD6B0B7-BF29-4012-8DFB-D7B59D5407D8}" destId="{AA3FA68B-27F9-40B6-A45F-9E8AD76F2BFD}" srcOrd="1" destOrd="0" parTransId="{0476AFC8-A53B-4A39-ACAF-84F7860ED96F}" sibTransId="{89F59CDB-37ED-4FD3-B787-6E687C97EF83}"/>
    <dgm:cxn modelId="{56F4578B-B7D3-44C9-A7C7-D9028D1F5AA2}" srcId="{D49C4E33-AA1B-433F-86F4-B2B8683EF5C8}" destId="{2282DA3D-94ED-4D01-AC47-C65643E88851}" srcOrd="1" destOrd="0" parTransId="{661EAF4E-787D-471D-A403-AF061AFA990C}" sibTransId="{D50AACA1-B231-46FA-BB2D-33ECB6DB69A2}"/>
    <dgm:cxn modelId="{01A4C69B-10A7-42AE-9140-F7D2DC978D10}" type="presOf" srcId="{AA3FA68B-27F9-40B6-A45F-9E8AD76F2BFD}" destId="{CF5B1E02-FE6D-4C0E-9550-989A1429A966}" srcOrd="1" destOrd="0" presId="urn:microsoft.com/office/officeart/2005/8/layout/hierarchy3"/>
    <dgm:cxn modelId="{94B813A4-9E2E-4BD3-ABE5-D36BA2CD9E0B}" type="presOf" srcId="{AA3FA68B-27F9-40B6-A45F-9E8AD76F2BFD}" destId="{89404D81-97CB-4559-91F2-67D7461D5BBA}" srcOrd="0" destOrd="0" presId="urn:microsoft.com/office/officeart/2005/8/layout/hierarchy3"/>
    <dgm:cxn modelId="{CB1731B2-39E0-4071-9642-31496834668F}" srcId="{AA3FA68B-27F9-40B6-A45F-9E8AD76F2BFD}" destId="{D1024D05-6CEE-4CBB-88AE-BDE35968804B}" srcOrd="0" destOrd="0" parTransId="{6F53A261-82F1-4B5F-96DA-4FEE28F91A4F}" sibTransId="{02B63E5A-6394-42D8-AE17-E96FDCDCA8C0}"/>
    <dgm:cxn modelId="{B645B8DF-7DA7-4BFA-8480-8BCABDCAF8A1}" type="presOf" srcId="{D49C4E33-AA1B-433F-86F4-B2B8683EF5C8}" destId="{85460AD1-51A4-4944-83FE-54441E779905}" srcOrd="0" destOrd="0" presId="urn:microsoft.com/office/officeart/2005/8/layout/hierarchy3"/>
    <dgm:cxn modelId="{E1B836E5-4B63-4549-9E7B-2F7264DBECAC}" type="presOf" srcId="{6F53A261-82F1-4B5F-96DA-4FEE28F91A4F}" destId="{1FD82A8E-B9AD-4A30-B59A-D1A0226EA33B}" srcOrd="0" destOrd="0" presId="urn:microsoft.com/office/officeart/2005/8/layout/hierarchy3"/>
    <dgm:cxn modelId="{EB63B3F0-B906-45BB-AD48-100EC99AAA45}" type="presOf" srcId="{0DBD490F-CBFC-4A7D-B070-1A518948C85E}" destId="{8B0351A6-48AB-496F-8FA9-5F750E3FE99A}" srcOrd="0" destOrd="0" presId="urn:microsoft.com/office/officeart/2005/8/layout/hierarchy3"/>
    <dgm:cxn modelId="{CD6E1402-EDD0-4434-BD37-72725A1B4713}" type="presParOf" srcId="{4D8F866D-3B48-4A60-8BBD-DAE3F9B4D8B3}" destId="{15763017-59C4-4535-A58C-495A5C0A246D}" srcOrd="0" destOrd="0" presId="urn:microsoft.com/office/officeart/2005/8/layout/hierarchy3"/>
    <dgm:cxn modelId="{73204CFC-CB3E-4792-8683-119085D612A5}" type="presParOf" srcId="{15763017-59C4-4535-A58C-495A5C0A246D}" destId="{4B991DAC-EDBC-4430-B9A8-727CA6FC0446}" srcOrd="0" destOrd="0" presId="urn:microsoft.com/office/officeart/2005/8/layout/hierarchy3"/>
    <dgm:cxn modelId="{26947C0E-59C2-459A-AF18-8DC80C71E3DA}" type="presParOf" srcId="{4B991DAC-EDBC-4430-B9A8-727CA6FC0446}" destId="{85460AD1-51A4-4944-83FE-54441E779905}" srcOrd="0" destOrd="0" presId="urn:microsoft.com/office/officeart/2005/8/layout/hierarchy3"/>
    <dgm:cxn modelId="{90C92B21-09F2-4C15-9B82-3B4A014F772C}" type="presParOf" srcId="{4B991DAC-EDBC-4430-B9A8-727CA6FC0446}" destId="{B3F33C6F-8C68-4ADC-B576-C338AE2F2ADE}" srcOrd="1" destOrd="0" presId="urn:microsoft.com/office/officeart/2005/8/layout/hierarchy3"/>
    <dgm:cxn modelId="{E9D726DA-6B89-4304-9EF9-83A965DD115C}" type="presParOf" srcId="{15763017-59C4-4535-A58C-495A5C0A246D}" destId="{8CAB1211-9CFF-4A1D-93BD-4C23BE5246EF}" srcOrd="1" destOrd="0" presId="urn:microsoft.com/office/officeart/2005/8/layout/hierarchy3"/>
    <dgm:cxn modelId="{9EE544ED-A0AF-4101-BA3D-98A4EF1B5711}" type="presParOf" srcId="{8CAB1211-9CFF-4A1D-93BD-4C23BE5246EF}" destId="{8B0351A6-48AB-496F-8FA9-5F750E3FE99A}" srcOrd="0" destOrd="0" presId="urn:microsoft.com/office/officeart/2005/8/layout/hierarchy3"/>
    <dgm:cxn modelId="{CB7B273B-F355-4C4F-A94D-4BE04B4F0D5B}" type="presParOf" srcId="{8CAB1211-9CFF-4A1D-93BD-4C23BE5246EF}" destId="{9DFF371C-258F-4651-9416-FAAA726B92EA}" srcOrd="1" destOrd="0" presId="urn:microsoft.com/office/officeart/2005/8/layout/hierarchy3"/>
    <dgm:cxn modelId="{6805EA62-0748-4773-A822-CD63224893D7}" type="presParOf" srcId="{8CAB1211-9CFF-4A1D-93BD-4C23BE5246EF}" destId="{3ADF7B77-319D-4732-9D41-18B637B120D2}" srcOrd="2" destOrd="0" presId="urn:microsoft.com/office/officeart/2005/8/layout/hierarchy3"/>
    <dgm:cxn modelId="{33D6D39D-A1B7-4468-A7EA-7A9D8DAC8D41}" type="presParOf" srcId="{8CAB1211-9CFF-4A1D-93BD-4C23BE5246EF}" destId="{AF8DA93A-2749-4562-8045-6A490AE6761F}" srcOrd="3" destOrd="0" presId="urn:microsoft.com/office/officeart/2005/8/layout/hierarchy3"/>
    <dgm:cxn modelId="{E17C5EA3-21BB-4ECF-A038-AA56B68D3959}" type="presParOf" srcId="{4D8F866D-3B48-4A60-8BBD-DAE3F9B4D8B3}" destId="{09EA9C97-9D3A-44FB-A9E2-7D99189D7979}" srcOrd="1" destOrd="0" presId="urn:microsoft.com/office/officeart/2005/8/layout/hierarchy3"/>
    <dgm:cxn modelId="{92B9B16E-A220-4BAB-B454-60247C5075F9}" type="presParOf" srcId="{09EA9C97-9D3A-44FB-A9E2-7D99189D7979}" destId="{DBBE9294-86F1-4C80-A584-687BA0776FD4}" srcOrd="0" destOrd="0" presId="urn:microsoft.com/office/officeart/2005/8/layout/hierarchy3"/>
    <dgm:cxn modelId="{6C41B3F5-DA95-48DA-BF80-F1165233B8EC}" type="presParOf" srcId="{DBBE9294-86F1-4C80-A584-687BA0776FD4}" destId="{89404D81-97CB-4559-91F2-67D7461D5BBA}" srcOrd="0" destOrd="0" presId="urn:microsoft.com/office/officeart/2005/8/layout/hierarchy3"/>
    <dgm:cxn modelId="{43C2123E-043B-4795-AE61-2CEB811C6FDC}" type="presParOf" srcId="{DBBE9294-86F1-4C80-A584-687BA0776FD4}" destId="{CF5B1E02-FE6D-4C0E-9550-989A1429A966}" srcOrd="1" destOrd="0" presId="urn:microsoft.com/office/officeart/2005/8/layout/hierarchy3"/>
    <dgm:cxn modelId="{B3BB3AA9-77B8-40FE-8C14-A10776185DC5}" type="presParOf" srcId="{09EA9C97-9D3A-44FB-A9E2-7D99189D7979}" destId="{0B8BF2A0-3EF9-4B76-8928-74354410D9C9}" srcOrd="1" destOrd="0" presId="urn:microsoft.com/office/officeart/2005/8/layout/hierarchy3"/>
    <dgm:cxn modelId="{94945DCB-D570-4FF7-BC9D-82818075DB8F}" type="presParOf" srcId="{0B8BF2A0-3EF9-4B76-8928-74354410D9C9}" destId="{1FD82A8E-B9AD-4A30-B59A-D1A0226EA33B}" srcOrd="0" destOrd="0" presId="urn:microsoft.com/office/officeart/2005/8/layout/hierarchy3"/>
    <dgm:cxn modelId="{9A127802-849E-4A69-ADA8-DF511F52D0AE}" type="presParOf" srcId="{0B8BF2A0-3EF9-4B76-8928-74354410D9C9}" destId="{0A2C367A-3804-429D-A8A0-A5E7278BDFE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60AD1-51A4-4944-83FE-54441E779905}">
      <dsp:nvSpPr>
        <dsp:cNvPr id="0" name=""/>
        <dsp:cNvSpPr/>
      </dsp:nvSpPr>
      <dsp:spPr>
        <a:xfrm>
          <a:off x="527690" y="921"/>
          <a:ext cx="3617186" cy="13707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ts val="600"/>
            </a:spcAft>
            <a:buNone/>
          </a:pPr>
          <a:r>
            <a:rPr lang="en-GB" sz="4400" kern="1200" dirty="0"/>
            <a:t>Privacy</a:t>
          </a:r>
        </a:p>
        <a:p>
          <a:pPr marL="0" lvl="0" indent="0" algn="ctr" defTabSz="1955800">
            <a:lnSpc>
              <a:spcPct val="90000"/>
            </a:lnSpc>
            <a:spcBef>
              <a:spcPct val="0"/>
            </a:spcBef>
            <a:spcAft>
              <a:spcPct val="35000"/>
            </a:spcAft>
            <a:buNone/>
          </a:pPr>
          <a:r>
            <a:rPr lang="en-GB" sz="2400" kern="1200" dirty="0"/>
            <a:t>“Right to be left alone”</a:t>
          </a:r>
        </a:p>
      </dsp:txBody>
      <dsp:txXfrm>
        <a:off x="567837" y="41068"/>
        <a:ext cx="3536892" cy="1290413"/>
      </dsp:txXfrm>
    </dsp:sp>
    <dsp:sp modelId="{8B0351A6-48AB-496F-8FA9-5F750E3FE99A}">
      <dsp:nvSpPr>
        <dsp:cNvPr id="0" name=""/>
        <dsp:cNvSpPr/>
      </dsp:nvSpPr>
      <dsp:spPr>
        <a:xfrm>
          <a:off x="889409" y="1371628"/>
          <a:ext cx="370359" cy="1291617"/>
        </a:xfrm>
        <a:custGeom>
          <a:avLst/>
          <a:gdLst/>
          <a:ahLst/>
          <a:cxnLst/>
          <a:rect l="0" t="0" r="0" b="0"/>
          <a:pathLst>
            <a:path>
              <a:moveTo>
                <a:pt x="0" y="0"/>
              </a:moveTo>
              <a:lnTo>
                <a:pt x="0" y="1291617"/>
              </a:lnTo>
              <a:lnTo>
                <a:pt x="370359" y="12916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FF371C-258F-4651-9416-FAAA726B92EA}">
      <dsp:nvSpPr>
        <dsp:cNvPr id="0" name=""/>
        <dsp:cNvSpPr/>
      </dsp:nvSpPr>
      <dsp:spPr>
        <a:xfrm>
          <a:off x="1259768" y="1641246"/>
          <a:ext cx="3512299" cy="20439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kern="1200" dirty="0">
              <a:cs typeface="Times New Roman" pitchFamily="18" charset="0"/>
            </a:rPr>
            <a:t>Art. 8 ECHR (1950): </a:t>
          </a:r>
          <a:endParaRPr lang="en-US" sz="2400" b="0" kern="1200" dirty="0"/>
        </a:p>
        <a:p>
          <a:pPr marL="0" lvl="0" indent="0" algn="ctr" defTabSz="1066800">
            <a:lnSpc>
              <a:spcPct val="90000"/>
            </a:lnSpc>
            <a:spcBef>
              <a:spcPct val="0"/>
            </a:spcBef>
            <a:spcAft>
              <a:spcPct val="35000"/>
            </a:spcAft>
            <a:buNone/>
          </a:pPr>
          <a:r>
            <a:rPr lang="en-US" sz="2400" kern="1200" dirty="0"/>
            <a:t>“</a:t>
          </a:r>
          <a:r>
            <a:rPr kumimoji="0" lang="en-US" sz="2400" b="0" i="0" u="none" strike="noStrike" kern="1200" cap="none" normalizeH="0" baseline="0" dirty="0">
              <a:ln>
                <a:noFill/>
              </a:ln>
              <a:solidFill>
                <a:schemeClr val="tx1"/>
              </a:solidFill>
              <a:effectLst/>
              <a:latin typeface="Arial" charset="0"/>
              <a:cs typeface="Arial" charset="0"/>
            </a:rPr>
            <a:t>Everyone has the right to respect for his or her private and family life, home and correspondence</a:t>
          </a:r>
          <a:r>
            <a:rPr lang="de-DE" sz="2400" kern="1200" dirty="0"/>
            <a:t> “ </a:t>
          </a:r>
          <a:endParaRPr lang="en-GB" sz="2400" kern="1200" dirty="0"/>
        </a:p>
      </dsp:txBody>
      <dsp:txXfrm>
        <a:off x="1319635" y="1701113"/>
        <a:ext cx="3392565" cy="1924264"/>
      </dsp:txXfrm>
    </dsp:sp>
    <dsp:sp modelId="{3ADF7B77-319D-4732-9D41-18B637B120D2}">
      <dsp:nvSpPr>
        <dsp:cNvPr id="0" name=""/>
        <dsp:cNvSpPr/>
      </dsp:nvSpPr>
      <dsp:spPr>
        <a:xfrm>
          <a:off x="889409" y="1371628"/>
          <a:ext cx="391128" cy="3214431"/>
        </a:xfrm>
        <a:custGeom>
          <a:avLst/>
          <a:gdLst/>
          <a:ahLst/>
          <a:cxnLst/>
          <a:rect l="0" t="0" r="0" b="0"/>
          <a:pathLst>
            <a:path>
              <a:moveTo>
                <a:pt x="0" y="0"/>
              </a:moveTo>
              <a:lnTo>
                <a:pt x="0" y="3214431"/>
              </a:lnTo>
              <a:lnTo>
                <a:pt x="391128" y="32144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8DA93A-2749-4562-8045-6A490AE6761F}">
      <dsp:nvSpPr>
        <dsp:cNvPr id="0" name=""/>
        <dsp:cNvSpPr/>
      </dsp:nvSpPr>
      <dsp:spPr>
        <a:xfrm>
          <a:off x="1280537" y="3900705"/>
          <a:ext cx="3204098" cy="13707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kern="1200" dirty="0"/>
            <a:t>Article 7 EU-Charter</a:t>
          </a:r>
          <a:r>
            <a:rPr lang="en-US" sz="2400" b="1" kern="1200" dirty="0"/>
            <a:t> </a:t>
          </a:r>
          <a:r>
            <a:rPr lang="en-US" sz="2400" kern="1200" dirty="0"/>
            <a:t>(2000): “</a:t>
          </a:r>
          <a:r>
            <a:rPr kumimoji="0" lang="en-US" sz="2400" b="0" i="0" u="none" strike="noStrike" kern="1200" cap="none" normalizeH="0" baseline="0" dirty="0">
              <a:ln>
                <a:noFill/>
              </a:ln>
              <a:solidFill>
                <a:schemeClr val="tx1"/>
              </a:solidFill>
              <a:effectLst/>
              <a:latin typeface="Arial" charset="0"/>
              <a:cs typeface="Arial" charset="0"/>
            </a:rPr>
            <a:t>and communications</a:t>
          </a:r>
          <a:r>
            <a:rPr lang="en-US" sz="2400" kern="1200" dirty="0"/>
            <a:t>…”</a:t>
          </a:r>
          <a:endParaRPr lang="en-GB" sz="2400" kern="1200" dirty="0"/>
        </a:p>
      </dsp:txBody>
      <dsp:txXfrm>
        <a:off x="1320684" y="3940852"/>
        <a:ext cx="3123804" cy="1290413"/>
      </dsp:txXfrm>
    </dsp:sp>
    <dsp:sp modelId="{89404D81-97CB-4559-91F2-67D7461D5BBA}">
      <dsp:nvSpPr>
        <dsp:cNvPr id="0" name=""/>
        <dsp:cNvSpPr/>
      </dsp:nvSpPr>
      <dsp:spPr>
        <a:xfrm>
          <a:off x="4830230" y="921"/>
          <a:ext cx="3499744" cy="13707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GB" sz="4200" kern="1200" dirty="0"/>
            <a:t>Data protection</a:t>
          </a:r>
        </a:p>
      </dsp:txBody>
      <dsp:txXfrm>
        <a:off x="4870377" y="41068"/>
        <a:ext cx="3419450" cy="1290413"/>
      </dsp:txXfrm>
    </dsp:sp>
    <dsp:sp modelId="{1FD82A8E-B9AD-4A30-B59A-D1A0226EA33B}">
      <dsp:nvSpPr>
        <dsp:cNvPr id="0" name=""/>
        <dsp:cNvSpPr/>
      </dsp:nvSpPr>
      <dsp:spPr>
        <a:xfrm>
          <a:off x="5180204" y="1371628"/>
          <a:ext cx="349974" cy="2090520"/>
        </a:xfrm>
        <a:custGeom>
          <a:avLst/>
          <a:gdLst/>
          <a:ahLst/>
          <a:cxnLst/>
          <a:rect l="0" t="0" r="0" b="0"/>
          <a:pathLst>
            <a:path>
              <a:moveTo>
                <a:pt x="0" y="0"/>
              </a:moveTo>
              <a:lnTo>
                <a:pt x="0" y="2090520"/>
              </a:lnTo>
              <a:lnTo>
                <a:pt x="349974" y="20905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2C367A-3804-429D-A8A0-A5E7278BDFEE}">
      <dsp:nvSpPr>
        <dsp:cNvPr id="0" name=""/>
        <dsp:cNvSpPr/>
      </dsp:nvSpPr>
      <dsp:spPr>
        <a:xfrm>
          <a:off x="5530179" y="1714304"/>
          <a:ext cx="3086130" cy="34956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kern="1200" dirty="0"/>
            <a:t>Article 8 EU-Charter</a:t>
          </a:r>
        </a:p>
        <a:p>
          <a:pPr marL="0" lvl="0" indent="0" algn="ctr" defTabSz="1066800">
            <a:lnSpc>
              <a:spcPct val="90000"/>
            </a:lnSpc>
            <a:spcBef>
              <a:spcPct val="0"/>
            </a:spcBef>
            <a:spcAft>
              <a:spcPct val="35000"/>
            </a:spcAft>
            <a:buNone/>
          </a:pPr>
          <a:r>
            <a:rPr lang="en-US" sz="2400" b="0" kern="1200" dirty="0"/>
            <a:t>Article 16 TFEU</a:t>
          </a:r>
        </a:p>
        <a:p>
          <a:pPr marL="0" lvl="0" indent="0" algn="ctr" defTabSz="1066800">
            <a:lnSpc>
              <a:spcPct val="90000"/>
            </a:lnSpc>
            <a:spcBef>
              <a:spcPct val="0"/>
            </a:spcBef>
            <a:spcAft>
              <a:spcPct val="35000"/>
            </a:spcAft>
            <a:buNone/>
          </a:pPr>
          <a:r>
            <a:rPr kumimoji="0" lang="en-GB" sz="2400" b="0" i="0" u="none" strike="noStrike" kern="1200" cap="none" normalizeH="0" baseline="0" dirty="0">
              <a:ln>
                <a:noFill/>
              </a:ln>
              <a:solidFill>
                <a:schemeClr val="tx1"/>
              </a:solidFill>
              <a:effectLst/>
              <a:latin typeface="Arial" charset="0"/>
              <a:cs typeface="Arial" charset="0"/>
            </a:rPr>
            <a:t>“Everyone has the right to the protection of personal data concerning him or her.”</a:t>
          </a:r>
        </a:p>
        <a:p>
          <a:pPr marL="0" lvl="0" indent="0" algn="ctr" defTabSz="1066800">
            <a:lnSpc>
              <a:spcPct val="90000"/>
            </a:lnSpc>
            <a:spcBef>
              <a:spcPct val="0"/>
            </a:spcBef>
            <a:spcAft>
              <a:spcPct val="35000"/>
            </a:spcAft>
            <a:buNone/>
          </a:pPr>
          <a:r>
            <a:rPr kumimoji="0" lang="en-GB" sz="2400" b="0" i="0" u="none" strike="noStrike" kern="1200" cap="none" normalizeH="0" baseline="0" dirty="0">
              <a:ln>
                <a:noFill/>
              </a:ln>
              <a:solidFill>
                <a:schemeClr val="accent1"/>
              </a:solidFill>
              <a:effectLst/>
              <a:latin typeface="Arial" charset="0"/>
              <a:cs typeface="Arial" charset="0"/>
            </a:rPr>
            <a:t>“self-determination”</a:t>
          </a:r>
          <a:endParaRPr lang="en-US" sz="2400" b="0" kern="1200" dirty="0">
            <a:solidFill>
              <a:schemeClr val="accent1"/>
            </a:solidFill>
          </a:endParaRPr>
        </a:p>
      </dsp:txBody>
      <dsp:txXfrm>
        <a:off x="5620569" y="1804694"/>
        <a:ext cx="2905350" cy="33149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8T18:51:03.970"/>
    </inkml:context>
    <inkml:brush xml:id="br0">
      <inkml:brushProperty name="width" value="0.05292" units="cm"/>
      <inkml:brushProperty name="height" value="0.05292" units="cm"/>
      <inkml:brushProperty name="color" value="#FF0000"/>
    </inkml:brush>
  </inkml:definitions>
  <inkml:trace contextRef="#ctx0" brushRef="#br0">4909 7582 24575,'8'-2'0,"4"2"0,12-5 0,-1 1 0,4 0 0,0 0 0,3-1 0,1 1-820,-1-1 1,1 1 0,0 0 0,1 0-1,-1 0 1,1 0 0,-1 1 0,2 0 440,1 1 0,2-1 0,-1 1 0,-1 0-58,-2 1 0,-1 0 1,-1 1-1,2-1 437,1 1 0,1 0 0,0 0 0,0 0 0,1 0 0,0 0 0,0 0 0,2 0 0,-6 0 0,1 0 0,0 0 0,2 0 0,-2 0 0,0 0 0,4 1 0,-1-1 0,0 1 0,0 0 0,0-1 0,1 0 0,-1 0 0,1 0 0,-2 0 0,-1 1 0,-1 0 0,-1 1 0,-1 1 0,0-1 0,-1 1 0,1 0 0,-1 1 0,-4 0-479,7 2 0,-2 0 479,-2 0 0,2-1 0,-6 1-56,6 6 56,-9-1 0,-2-1 0,1 2 0,-5 0 0,1 0 1638,7 4 0,4 2-1467,-2 0 0,1 3 0,1 0-78,1 1 1,1 0 0,0 1-94,-5-6 0,1 1 0,1 0 0,0 1 0,1 2 0,2 1 0,0 1 0,-1 0 0,-1-2 0,0-1 0,-2 0 0,-1 0 0,2 0 0,-3-1 0,0 2 0,1-1 0,-1 0 0,-1 0 0,6 6 0,-2-1 0,-3-1-205,1 4 0,-2-1 205,0 0 0,-2 0 0,-2-2 0,-1 2-254,-4-2 1,-1 1 0,-1 2 253,-1 3 0,0 2 0,-2 1 0,-2-2 0,-1 2 0,0 0 0,-1-1-643,0 5 1,-1-1-1,-2 0 643,-1-1 0,-1 0 0,-1 0 0,-3-1 0,-2-1 0,-1 1 0,1-8 0,-1 0 0,0 0 0,0 0 0,-3 7 0,-1 1 0,-1 0 0,0-5 0,-2 2 0,-1-1 0,0-1 543,-3 1 0,0-1 1,-2 1-544,3-8 0,-1 1 0,-1 0 0,0 0 0,-2-2 0,-1 0 0,0 0 0,-1-2 0,-1 0 0,-1 0-147,-3 1 0,-1 0 0,0-1 1,-1 0-1,-2-2 147,4-2 0,-1-1 0,-1-1 0,-1 0 0,1 0 0,0-1-547,0 1 1,-1-1 0,1 0 0,-1 0 0,1-1 0,1-1 541,-3 0 0,1 0 0,0-1 0,1-1 1,0 0 4,-3 0 0,0-2 0,1 0 0,2 0 323,0-1 1,3-1 0,-2-1-324,1-2 0,0-1 0,-1 0 0,0-1 0,-1 2 0,0 0 0,0-1 0,-2 0-50,2-1 0,0 0 0,-2-1 0,1 0 0,0 0 50,1 0 0,-1 0 0,1 0 0,0-1 0,1 1-107,-1 0 0,0 0 0,2 0 0,0 0 107,-7-1 0,1 0 0,2 1 0,-5-1 0,2 1 0,5-1 0,0 1 0,-2-1 0,1 0 0,-1 0 0,1 0 1638,5-1 0,1-1-1169,0-1 0,1-3-469,4-5 0,3-2 0,-7-13 0,8 9 0,1-2 0,-1-2 0,-2-1-270,1 2 0,-3 0 1,1 0 269,4 1 0,1 1 0,-2-2 0,-2-3 0,-3-1 0,1-2 0,1 0 18,4 2 0,2 0 0,0-1 0,-2-1-18,1 1 0,-2-2 0,0-1 0,0 0 0,0 0 0,1 0 0,0-2 0,-1 1 0,1 0 0,1-1 149,-1 1 0,0 0 1,1 0-1,0 0 1,1 0-150,1 0 0,0 0 0,1-1 0,1 2 0,1 1 0,-1-1 0,2 1 0,0 1 0,2 0 0,1-6 0,2 0 0,1 3 0,2-3 0,2 3 0,-1 2 0,0 1-462,0-1 0,0 1 462,0 1 0,0 1 1061,0 2 1,0 0-1062,0-8 0,2 0 0,0 6 0,1 0 639,2-9 0,2-1-639,0 4 0,1 0 0,0 0-76,-1 6 0,-1 0 1,2-1 75,2-7 0,0-2 0,2 1 0,0 5 0,0 1 0,1 2 0,0 3 0,1 2 0,-1-1 0,2 0 0,-1 1 0,1 1 0,5 0 0,0 3 154,-3 5 0,0 1-154,-1 1 0,1 2 0,-1 0 0,2 0 0,6-3 0,2 0 0,3 3 0,2 0-422,-3-1 1,2 0 0,-2 2 421,4 0 0,-1 2 0,-2-1 0,-4 1 733,-3 4 1,-13 2 0,-4 0 0</inkml:trace>
  <inkml:trace contextRef="#ctx0" brushRef="#br0" timeOffset="2606">7183 13862 24575,'9'-2'0,"4"-1"0,-1 3 0,19-6 0,-6 5 0,-7-2 0,1 0 0,4 0 0,0 1 0,0 0 0,1-1 0,1 1 0,1-1 0,0 1-908,6 0 0,-1 1 908,5 0 0,-1 0 0,-2 1 0,-1 0 0,3 0 0,1 0-698,-9 0 0,1 0 1,2 0 697,2 0 0,1 0 0,3 0 0,0 0-656,-3 0 1,1 1-1,1-1 1,0 1 0,2 0 577,-6 1 0,0-1 0,1 1 1,1 1-1,0-1 0,0 0 1,0 0 77,1 1 0,1-1 0,0 1 0,0 0 0,0 0 0,-1 0 0,-1 0-656,4 1 1,-1 1-1,-1-1 1,0 1 0,-1 0 577,-1-1 0,-1 0 0,1 0 0,-3 0 0,-1 0 78,4 1 0,-2-1 0,0 1-238,1-1 1,0 1-1,-1-1 238,-4 0 0,0 1 0,0-1 0,1 0 0,0 1 0,-1-1 0,8 2 0,1 0 0,-3 0 0,2 1 0,0 1 9,-6-2 0,-1 1 1,1 0-1,1 1-9,3 2 0,2 0 0,0 1 0,0 1 0,0 0 0,-1 0 0,0 0 0,0 1 0,-4 0 0,0 1 0,0-1 0,-2 0 0,2 1 0,0-2 0,-2 1 0,-4-1 0,-1-1 0,-2 0 0,1 0 0,-2-1 0,0 1 0,-2 1 1150,1-1 1,-2 1-1151,0 1 0,-1-1 0,0 0 0,-2 1 0,3 7 0,-1 2 0,-2 4 0,-1 3 0,-3-1 0,-1 2 0,0 0 1000,-3-4 1,-1 0-1,-1 1-1000,0 1 0,-1 0 0,-1-1 0,-2 6 0,0-2 0,-1-2 0,-2 0-13,-1 5 1,0 1 12,0-10 0,1 0 0,0 1 0,-1 0 0,0 0 0,-1 3 0,-2 2 0,-1 2 0,0 3 0,-1 0 0,2-3 0,-1 2 0,1 1 0,-2 1 0,1 0-307,1-4 0,-1 0 0,-1 1 0,1 1 0,0 0 0,0 1 0,1-2 307,0 2 0,0 0 0,0 1 0,1-1 0,0 0 0,1 0 0,-1-1 0,1 1 0,0 0 0,0 0 0,1-1 0,0-1 0,0-2 0,0 3 0,0-2 0,1-1 0,0-3 0,1 12 0,-1-8-26,-8-2 26,-4-3 0,-2 1 0,-2 0 0,7-13 0,-1 1 0,-8 10 0,-1 4 0,5-8 0,0 1 0,-1 1 24,1-2 0,-1 0 1,-1 1-1,-1-1-24,0-1 0,-2 0 0,1-1 0,0 0 41,-2 1 1,0-1-1,-1-1-41,-1-2 0,-2-1 0,2-2 0,-5 1 0,1-2 0,2 0 0,-1 0 1638,0-3 0,0-2-1488,4-3 1,0-2 0,-2 0-151,-3-2 0,-2-1 0,-1-2-566,-1 0 1,-1-2-1,-3-1 1,0-2 565,7 2 0,0-2 0,-1 0 0,-1-1 0,0-1 0,-1 0-469,3 1 1,-2-2 0,0 0 0,0 0 0,0-1 0,1 1 0,0-1 413,-2 0 1,1 0 0,0-1 0,0 1 0,1-1 0,-1-1-244,1 1 0,0-2 1,0 1-1,1-1 0,0 0 1,3 1 297,-5-2 0,3 0 0,1 0 0,-1-1-488,-2-1 1,0 0-1,0-1 1,1 1 487,3 0 0,1 1 0,0-1 0,0 0-94,-1-1 0,0 1 0,0-1 0,1 0 94,-2-3 0,0 0 0,0-2 464,4 3 1,-2-2-1,1 0 1,1 0-465,2 0 0,1 0 0,1-1 0,0-1 0,-2-2 0,0-1 0,2-2 0,1 0 0,3 0 0,1-1 0,2-1 0,1-1 0,0 0 0,1-1 0,0-1 0,2 0 0,1 1 0,1-1 0,1 1 0,-1 0 0,-1-2 0,0 1 0,0-1 0,3 6 0,0-1 0,0 0 0,1 1 830,0-3 0,1 0 1,1-1-831,0 2 0,0-2 0,1-1 0,0 1 0,2 0 0,0 0 0,1 1 0,0-1 186,0 1 1,2 0 0,-1 0 0,0 2-187,1-5 0,0 3 0,0 0 0,2 1 0,-1 0 0,1 3 820,0-5 1,0 2-821,2 0 0,1-1 0,0 3 0,-1 0 0,-2 1 0,0 0 713,1 3 1,-1 0-714,-4-3 0,0 0 565,-1 5 1,0 0-566,-2-4 0,0 0 0,-3-10 0,1 6 3276,2 11-2850,-1 5 1575,0-2-2001,-1 2 0,0-5 0,2 3 0,-2-3 0,0 2 0,-1-8 0,2 4 0,0-2 0,2 6 0,0 9 0,0 3 0</inkml:trace>
  <inkml:trace contextRef="#ctx0" brushRef="#br0" timeOffset="8656">23154 8390 24575,'-6'37'0,"1"-6"0,0 5 0,2-1 0,1 2 0,0 2-783,0-6 1,0 1 0,0 0 0,1 2 782,-1-2 0,1 1 0,-1 1 0,1 0 0,-1-2-820,-1 1 1,-1-1 0,1 0 0,-2-1 444,0-1 1,0 0 0,-1-2-1,-1-2 375,-1-2 0,0-3 0,-3-1 677,-9 6 1,-3-1-678,-1-1 0,-1 0 0,2-8 0,-1 0 0,-2-2 0,2-2 0,-2-2 0,1-2-607,-9 2 1,1-3 606,2-5 0,1-1 0,0-1 0,1-2 547,8 0 0,0-2-547,-6 1 0,2 0 3276,2-2-2037,7 3-876,11-1-363,4 2 1782,-1-5-1782,0 0 8,1-3-8,4-9 0,0 2 0,4-7 0,2 4 0,5-4 0,0 3 0,-2-1 0,-5 13 0,-7 3 0,-5 12 0,-1-1 0,-13 15 0,4-9 0,-3 0 0,-4 6 0,-2 0 0,-2 1 0,-1-1-261,6-4 0,1 0 261,3-4 0,3 0 0,-3 4 0,11-7 0,5-3 0,10-1 0,0-2 0,7 1 522,-1 1-522,20 2 0,-9 0 0,-6-1 0,0-1 0,14 0 0,-2 3 0,1-5 0,-10 2 0,-10-4 0,-4 0 0,-8-1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8T19:00:35.324"/>
    </inkml:context>
    <inkml:brush xml:id="br0">
      <inkml:brushProperty name="width" value="0.05292" units="cm"/>
      <inkml:brushProperty name="height" value="0.05292" units="cm"/>
      <inkml:brushProperty name="color" value="#FF0000"/>
    </inkml:brush>
  </inkml:definitions>
  <inkml:trace contextRef="#ctx0" brushRef="#br0">1660 18340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8T19:01:05.235"/>
    </inkml:context>
    <inkml:brush xml:id="br0">
      <inkml:brushProperty name="width" value="0.05292" units="cm"/>
      <inkml:brushProperty name="height" value="0.05292" units="cm"/>
      <inkml:brushProperty name="color" value="#FF0000"/>
    </inkml:brush>
  </inkml:definitions>
  <inkml:trace contextRef="#ctx0" brushRef="#br0">13029 7070 24575,'10'-23'0,"6"-10"0,-1 5-892,-5 9 0,1-1 892,0 2 0,1 0 0,-1 0 0,1 0 0,2-1 0,1 1 0,-1 1 0,1 0 0,2-1 0,0 1 0,0 3 0,0 0 0,3-1 0,0 0 0,1 3 0,1 0 0,1 0 0,4 0 0,1 2 0,4 0 0,2 1 0,-2 2 0,2 1 0,2 0 0,3 1-547,-6 1 1,3 1 0,1-1 0,1 1 0,1 1 0,0-1 266,-6 1 0,1 1 1,1-1-1,0 1 1,0 0-1,0 0 1,0 0-1,-1 1-189,2-1 1,-1 1 0,1 0 0,-1 0 0,0 0 0,1 1 0,-1-1 459,0 0 0,1 0 0,0 0 0,-1 0 0,0 0 0,0 0 0,-2 0-643,5 0 0,-1 0 0,-1-1 0,-1 1 0,1 1 652,-2-1 0,0 1 0,0-1 0,0 1 0,0 0 0,1 1 0,0-1 0,-1 1 0,1-1 0,-1 2 0,-3-1 0,-1 1 0,-1 1 0,1-1 0,0 1-144,0-1 1,1 1 0,-1 0 0,1 0 0,0 1 143,0 0 0,0 1 0,1 0 0,0 0 0,-1 1 0,0 0 0,4 1 0,0 1 0,-1 0 0,1 1 0,1 0 43,-2 0 1,2 1 0,0 0 0,1 0-1,-2 1 1,0 1-44,-2-1 0,-1 2 0,0 0 0,-1 0 0,-1 0 0,0 0 79,1 1 1,0-1 0,-2 1-1,0 0 1,0-1-80,-1 1 0,0-1 0,-1 0 0,-1 0 0,-1 0 0,7 5 0,-2-1 0,-1 0 543,-1-2 1,0 0-1,-1 0-543,0 1 0,0 1 0,0 0 0,-1-3 0,0 1 0,0-1 0,0 2 0,1 1 0,1 0 0,-1 0 0,2 0 0,1 1 0,0 1 0,-5-3 0,0 1 0,1 1 0,0 0 0,1 0 0,-1 0 0,1 1 0,0-1 0,0 2 0,1 0 0,-2 0 0,1 1 0,0 1 0,0 1 0,-1-1 0,0 1 0,-2-2-192,1 1 1,-1 0 0,-2-1 0,1 0 0,-2 1 191,4 4 0,0 0 0,-2 1 0,-1-1 0,0 3 0,-1 1 0,-1-1 0,0-3 0,-1 1 0,1 0 4,-5-3 0,1 1 1,0-1-1,-1 1-4,3 4 0,0 0 0,-1 1 0,0 2 0,0 0 0,-2 0 0,-3-2 0,0 0 0,-1-1 666,0-1 1,0-1-1,-1 3-666,-1-2 0,0 1 0,0 1 0,-1 0 0,-1-3 0,1 0 0,-1 0 0,0 1 0,3 5 0,0 2 0,0-1 0,-1 1-170,-1-2 1,0 0 0,-1 0 0,1-2 169,0 3 0,0-1 0,0-1 0,0 1 0,0 0 0,-1-2 0,-3-7 0,-1 0 0,0-1 382,2 3 1,0-1 0,0 1-383,-2-1 0,-1 1 0,0 0 0,1 1 0,0 0 0,0 0 0,0 0 0,-2-1 0,2 3 0,0 0 0,0 2 0,0 1 0,0-2 0,-1 4 0,-1-1 0,1 2 0,2-3 0,0 1 0,0 1 0,-1 1 0,-1-3 0,-2 1 0,0 0 0,0 0 0,0-1-221,1 2 0,1-2 0,0 1 0,-1 1 221,0-5 0,-1 2 0,0 0 0,0 0 0,0 0 0,-1-2 0,0 8 0,-1-1 0,0-1 0,0 1 0,-1-2 0,1 1 0,-2-1 0,1 1 0,-1-5 0,0 0 0,0 0 0,0-1 0,-1 1 0,-2 5 0,-1-1 0,0 1 0,0 0 0,1-1 0,-1 1 0,0-1 0,-1 0 0,-1 0 0,0-1 0,-2 0 0,1 0 0,1-3 0,0 0 0,-1 0 0,0 2-266,1-4 0,-2 1 1,1 2-1,-1 0 0,1 1 1,0 1 265,1-2 0,1 2 0,1 0 0,-1 1 0,1 0 0,0-1 0,-1 1-141,0-2 1,0 1-1,0 0 1,0-1-1,0 1 1,1 0-1,1 1 141,0 1 0,0 1 0,1 1 0,0 0 0,1-1 0,0-1 0,0-1-269,0 3 1,0-1-1,1-1 1,1-1-1,-2 1 269,1-1 0,0 0 0,0-1 0,0 1 0,0 2-46,0-5 0,0 1 0,0 1 1,0 1-1,0-1 0,0-2 1,-1-1 45,0 3 0,-1-2 0,1-1 0,-1 0 0,0 1-17,0 0 1,0 1-1,0 0 1,0 0-1,-1-1 1,1-3 16,-4 9 0,-1-4 0,0-1 352,0-1 0,0-1 0,-1-1-352,1-3 0,0 1 0,1-2 864,-4 7 0,0-2-864,1-5 0,-2 0 1638,0 2 0,-2-2-1540,-1-5 1,-1-2-99,-8 6 0,-3-1 1293,4-10 1,-1-3-1294,-3 1 0,0-3 0,-1-3 0,-2-2 0,2 0 0,-1 0 209,8-1 0,-1 0 1,-1 0-210,2 1 0,-1 0 0,0 0 0,0 1 0,1 0 0,-2 1 0,-5 2 0,-2 0 0,1 0 0,3-1 0,-1 0 0,0-1 0,-3 1 0,-1-1 0,-1-1 0,3 0 0,-1 0 0,0 0 0,0-1 0,-1 0 0,1-1 0,-2-1 0,-1 0 0,6-1 0,-2 1 0,-2-2 0,1 1 0,0-1 0,2 0-454,0 1 0,1-1 0,0 0 0,1-1 0,-1 0 454,-1-2 0,0 0 0,-1-1 0,2 0 0,1 0 0,-7-1 0,1-1 0,1-1-816,0 1 1,1-1 0,-1 0 815,-3-1 0,1-1 0,-1 1 0,5 0 0,-1 0 0,1 0 7,-1-1 1,0 0 0,-1-1-8,2-1 0,-3-1 0,1-1 0,2 1-332,-1 0 1,2 0 0,-2-2 331,3 2 0,-2-2 0,0 0 0,1 0 0,2 0 0,0 0 0,1 0 0,1-1 155,1 1 1,1 0 0,0 0 0,1 0-156,-2-1 0,1 1 0,-1 0 0,3 0 776,-4-3 1,3 0-1,-1-2-776,-1-3 0,0-1 0,3-2 0,5 4 0,2-1 0,-1-1 153,0 0 0,-1-2 0,1 1 1,3-1-154,1-1 0,3 0 0,0-1 0,-1-1 0,1-1 0,0 2 0,-1-6 0,0 1 839,-1-4 1,1 1-840,1 6 0,0 1 0,0-2 0,-1-1 0,2 7 0,0 0 0,-1 1 361,1-1 0,-1-1 0,1 1-361,-2-2 0,0 0 0,0 0 0,0 0 0,-1 0 0,0 0 0,0 1 0,1-1 0,-2-1 0,-1 2 0,0-1 0,-2-1 0,1 0 0,0 0 0,-1 0 0,1 0 0,-1 0 0,-1 0 0,1 1 0,-1 0 0,1 0 0,-3-6 0,0 1 0,0-1 0,4 6 0,-1-1 0,0 1 0,2 0 0,-1-1 0,1 0 0,0-1 0,-1 1 0,0-3 0,0 0 0,0 0 0,-1-3 0,1 0 0,0-1 0,1 2-820,2 4 1,1 2 0,-1-1 0,0-2 740,0 1 0,-1-2 0,1-1 0,-1 1 0,1 1 79,0-2 0,1 2 0,0 0 0,0-2 0,0-2 0,0 0 0,0-2 0,0-1 0,0-1 0,3 4 0,-1-2 0,1 1 0,0-2 0,0-1 0,0 0 0,1 3 0,0-2 0,-1 0 0,1 0 0,0-1 0,-1-1 0,1 1 0,1 0-365,0 2 1,0 1 0,0-2 0,1 1 0,-1 0 0,1 0 0,0 0 0,0 1 0,0 0 363,0-1 1,0 1 0,0 0 0,1 1 0,0 0 0,-1 0-1,1 0 1,0 0-264,-1-4 0,0 0 0,0 1 0,0-1 0,0 1 0,1 1 0,1 2 264,0-6 0,1 3 0,0 0 0,1 0 0,-1 0-251,0 0 0,0 0 1,1-1-1,-1 1 0,1-1 251,1 1 0,0-1 0,0 0 0,0 1 0,0 0 0,0 1 0,0 1 0,0 0 0,0 0 0,0 1 0,0 1 0,0 0 0,0 0 0,0 0 0,0-1 86,0 1 0,0-2 0,0 1 0,0-1 0,0 0 0,0 2-86,0-4 0,0 1 0,0 0 0,0 0 0,0 0 239,0 3 1,1-1-1,-1 0 1,0 0-1,1 1 1,0 0-240,0 0 0,1 0 0,-1 1 0,1 2 0,0 0 0,0-6 0,0 1 0,1 2 0,1 3 0,1 1 0,-1 2 0,-1-3 0,1 2 0,0 4 0,1 1 1400,1-1 1,-1 1-1401,-1 1 0,0 1 0,3-1 0,1 1 0,-4 0 0,0-1 0,1-1 0,1-1 0,0-9 0,0-3 0,-1 11 0,1-1 0,-1-1 0,1-6 0,0-1 0,-1 0 0,1 0 0,-2 0 0,0 2 1638,1-6 0,-3 2-1578,-1 3 1,-2 4-61,1-6 2734,0 14-2734,0-1 630,-1 9 0,0 4 0,0 3 0</inkml:trace>
  <inkml:trace contextRef="#ctx0" brushRef="#br0" timeOffset="1906">20682 14444 8191,'14'-10'0,"6"-2"3276,5 2-2655,-5 4 1,1 0-622,1 0 0,3 1 0,5 1 0,3 0 0,2 0 0,-6 2 0,2-1 0,0 1 0,-1 0-12,1 0 0,0-1 1,0 1-1,0 0 12,3 1 0,0 0 0,0 0 0,0 0 0,-1 0 0,0 1 0,-1-1 0,-1 0 0,6 1 0,-2 0 0,2 0 0,-3 1 0,1 0 0,0 0 0,-2 0 0,0-1 0,-1 0 0,-1 0 0,1 2 0,0 0 0,-1 0 0,-2-1 0,-1 0 0,0 1 0,-3 0 0,0 1 0,0 1 845,7 0 1,1 1-846,-7 1 0,1 1 0,-1 1 0,-2 1 0,-1 1 0,1 0 0,0 2 0,0 0 0,0 1 0,-3 1 0,-1 1 0,-1 3 0,4 7 0,0 3 0,-1 1 44,-5-7 0,-1 1 0,0 1 1,-1 0-45,2 2 0,-2 1 0,1 0 0,-2 0 0,2 6 0,-1 0 0,-3-1-389,-5-6 1,-2-2 0,-1 1 388,0 0 0,-1 0 0,-1 0 0,-2 12 0,-2 0 0,0 1 0,-1-1 0,0-12 0,-1-1 0,0 2 0,-2 8 0,-1 3 0,-1 0 275,0-10 0,-1-1 0,0 0 0,-2 1-275,-2 4 0,-1 1 0,-1 0 0,-3-2 0,-2 0 0,-2-1 0,-2-2 0,1-1 0,-3 1 0,-1-2 0,-1-2-500,4-4 0,-1 0 0,-1-2 0,1-1 500,-3-1 0,1-2 0,-2-1 0,-2 1 0,-2 0 0,1-1 0,1-2 0,1 0 0,-1-1 0,-2 0 0,0-1 0,1 0 0,5-1 0,0 1 0,-1-1 701,1-1 1,-3-1-1,0-1 1,1 0-702,0-1 0,1-1 0,-1 0 0,-2-1 0,2 0 0,-2 0 0,0 0 0,-1-1 0,2-1-541,-7-2 0,1-1 0,1-1 0,0-1 541,3 2 0,1-1 0,1 0 0,0-1 0,-5-2 0,1-2 0,2 1-151,4 0 1,1-1-1,2 0 151,1-1 0,1 0 0,0-1 0,-2-1 0,1-1 0,0-1 0,0-2 0,1 0 0,1-2 0,-2-1 0,1-2 0,-1-3 0,0 0 0,-1-2 0,0-2 0,2 0 0,4 1 0,0 0 0,2-2 0,0 0 0,1 3 0,0 0 0,1-2 0,1 1 0,2 0 375,2-3 0,1 0 0,2 1 1,3-1-376,3 1 0,3 0 0,1 1 0,1 1 0,2-6 0,1 1 0,2 1-372,3-2 1,2 1-1,0 2 372,-1 4 0,0 2 0,0-1 0,0 0 0,0 0 0,0 0 0,0 1 0,0-1 0,0-1 724,-1 2 1,1-1 0,-1-1 0,0 1-725,2-5 0,-1 2 0,1-1 0,0-2 0,1 0 0,-3 3 0,-1 0 0,-1 3 0,4-3 2054,-10 15-2054,1 5 329,-3 4 0,0 1 0,-2 3 0</inkml:trace>
  <inkml:trace contextRef="#ctx0" brushRef="#br0" timeOffset="3783">9619 14173 18000,'-32'-6'0,"-1"1"0,0-1 0,1 0 0,1 1 0,1 0 0,1 0 0,0 1 0,-2 0 0,0 1 0,-1 1 0,1 0 0,-2 1 0,-1 1 0,0-1 0,4 0 0,0 1 0,-1-1 0,1 0 0,-1 1-820,-6 0 1,-1 0 0,1 0 0,0 0 647,4 0 0,-1 1 0,2 0 0,3 0 172,-10 1 0,3 1 0,7 1 0,1 1 887,5 0 0,0 1-887,-1 0 0,1 1 0,5-1 0,1 1 0,-3 1 0,1 1 0,-12 11 0,16-9 0,0 3 0,-1 2 0,-2 2 0,0 3 0,-3 2 0,1 1 0,-2 2 0,1 2 0,-1 2 18,2-1 0,0 2 0,0 1 0,2 1-18,4-7 0,1 2 0,0-1 0,1 1 0,2 1 0,1 2 0,0 0 0,2 2 0,2-1 0,0 3-518,3-2 1,1 3 0,0 0 0,2 0 0,1 0 0,-1-2 517,1-1 0,0 0 0,0-2 0,2 1 0,0 1 0,2-2 0,0 1 0,1 0 0,1 1 0,1-3 0,0-1 0,2 2 0,0-2 0,2-1 0,1 0 0,2 1 0,2 0 0,1 0 0,1-1 161,1 1 0,0-1 0,2 1 1,3-1-162,-2-5 0,2 1 0,1-1 0,2 1 0,1-1 0,-1 0 0,-1-3 0,0 0 0,2-1 0,-1 0 0,1 0 0,0 0 0,0 0-389,0 0 0,-1 0 1,1 0-1,0 0 1,0-1-1,0-1 1,0 0 388,2 1 0,1-1 0,-1-1 0,0 0 0,0-1 0,-1 0 0,4 0 0,0-1 0,-1 0 0,-1-2 0,-1 0-195,-3-2 1,-2-1 0,1-1 0,1 0 194,7 1 0,1 0 0,1-2 0,-3-2 0,-1-4 0,-1-2 0,1-3 0,-5-1 0,1-2 0,1-2 0,0-1 0,-1-3 0,0-2 0,-2-3 0,0-2 0,0-1 0,0-3 0,-4 3 0,1-1 0,0-2 0,-1-1 0,1-1 0,-2 0 0,-1-1 0,0 0 0,-2-2 0,0-1 0,0 0 0,-2 0 0,0-1 0,0 0 0,-1-1 0,0-1 0,-1 0 0,0 0 0,-1-1 0,-1 2 0,0 1 106,2-4 1,-1 1 0,-1 1-1,0 0 1,-2 0-107,-1 2 0,0 0 0,-2 1 0,0 0 0,-1 2 0,0-5 0,-2 2 0,-1-1 0,-1-1 0,-2 0 0,0 0 36,0 2 1,-1 2-1,-1-1-36,-2-2 0,-1 1 0,-2 0 0,0-1 0,-2 0 0,-1 1 0,-2 0 0,0 0 0,-1 0 0,-3-2 0,-1-1 0,-3-1 0,2 4 0,-3-2 0,0 1 0,0 1 0,0 1 0,-1 1 0,0 0 0,0 1 0,-1-2 0,1 1 0,-1 0 0,1 2 0,-2-1 0,1 2 0,0 2 0,-1-2 0,0 2 1181,3 4 0,-1 0-1181,-1-1 0,0 1 0,0 2 0,0 2 0,0 0 0,1 1 1204,1 3 0,1 1-1204,-13-4 0,-4 6 0,8 4 3276,-2 5-2391,-4 5-885,11 1 0,-10 1 0,14 1 2964,4-4-2964,0 2 0,8-4 0,1 0 0</inkml:trace>
  <inkml:trace contextRef="#ctx0" brushRef="#br0" timeOffset="7545">8097 6534 24575,'-28'0'0,"1"0"0,0 0 0,1 0 0,-4 1 0,0 0-1381,2 1 0,-2 0 1381,-2 2 0,-3 2 0,0 1-820,7 0 1,-1 1 0,1 0 0,-1 1 398,0-1 1,-1 1-1,0 1 1,1 0 420,0 2 0,1 2 0,0 0 0,1 0-526,-4 3 1,2 1 0,-1 0 525,0 1 0,-1 1 0,0 1 0,6-3 0,0 0 0,0 2 0,-1 1 0,2 0 0,-2 3 0,0 0 0,0 2 0,1-1 0,1 0-656,0 2 1,2-1-1,0 0 1,0 2 0,-1 1 601,4-5 1,0 0-1,-1 2 1,0 0 0,0 1-1,0 0 1,1 1 0,0 2-158,1-3 1,1 1 0,1 1 0,-1 1 0,1 0 0,-1 0 0,1 2-1,0-1 1,-1 1 0,0 1 210,1-2 0,0 0 0,0 1 0,0 0 0,0 1 0,0 0 0,0 1 0,0 0 0,-1 1 0,1 0 0,0 1 0,0 0-36,2-5 0,0 1 0,1 0 1,-1 0-1,0 1 0,0 1 1,0-1-1,0 1 0,0 1 1,0-1-1,1 1 0,-1 0 0,0 0 1,1 1-1,-1-1 0,1 0 1,0 0 35,0-1 0,1 0 0,-1 1 0,1 0 0,-1 0 0,1 0 0,-1 1 0,1 0 0,0-1 0,0 1 0,0 0 0,0-1 0,1 1 0,-1-1 0,1 0 0,0 0 0,1-1 0,-1 0 0,1 0-45,-1 3 0,1 1 0,-1-2 0,2 1 0,-1-1 0,1 0 0,-1 0 0,2-1 1,-1 1-1,0-1 0,1 1 0,-1-1 0,1 0 0,0 1 0,-1 0 45,1-1 0,0 1 0,0 0 0,0 0 0,0 1 0,0-1 0,0 0 0,1 0 0,-1 0 0,1-1 0,0 0 0,1-1 0,0-1 0,0 0 0,1-2 0,-2 9 0,2-2 0,0-1 0,1 0 0,0-2 0,0 1 0,0-1 0,1 0 0,-1 1 0,0 0 0,1 1 0,-1-1 0,1 0 0,0 0 0,0 0 0,0 0 0,0-1 0,1 0 0,-1 2 0,1-2 0,0 1 0,0-1 0,0 0 0,0 1 0,1 1 0,-1 1 0,1-5 0,0 1 0,1 1 0,-1 0 0,1 1 0,0 0 0,-1 0 0,1 0 0,0 0 0,0 0 0,0 0 0,-1-2 0,1 1 0,0-1 0,-1 0 0,1 1 0,0-1 0,0 1 0,0-1 0,0 2 0,1-1 0,0 2 0,0-2 0,0 1 0,0 0 0,1 1 0,0 0 0,0 1 0,0-1 0,0 1 0,0-1 0,1 1 0,-1-1 0,0 0 0,1-1 0,-1 1 0,1 1 0,-1-1 0,1 1 0,0-1 0,-1 0 0,1-1 0,0 1 0,0 0 0,1-1 0,-1 0 0,1 0 0,0 2 0,1 0 0,0 1 0,0-1 0,0-1 0,0 1 0,1-1 0,-1-1 0,0 0 0,0-1 0,0-1 0,1 5 0,0-2 0,-1-1 0,1 0 0,0-1 0,-1 0 0,1-1 0,-1 0 0,1 0 0,0 1 0,-1-1 0,1-1 0,-1 0 0,1-1 0,0 0 0,-1 1 0,1-1 0,0 0 0,-1-1 0,1-1 0,-1 0 0,2 5 0,0-1 0,0-1 0,1 3 197,-1-4 1,1 1 0,0 2 0,0 0-1,1-2 1,-1-2-198,3 4 0,0-2 0,1-1 0,2 2 0,1-2 0,2 1 0,2 2 0,0-1 0,0-1 0,-2-2 0,-1-2 0,-1-2 0,0-1 0,1-1 0,0 2 77,2-1 1,0 1-1,2 0 1,-1 0-1,0-2 1,-2-2-78,6 8 0,-2-4 0,2 0 0,-2-3 0,1 1 0,0-1 0,-1 1 0,0-3 0,-1 0 0,0 0 0,1 1 0,4 1 0,1 1 0,0-1 0,1 0 0,-4-4 0,1-1 0,0 0 0,0 0 0,2-1 0,0 0 0,1-1 0,0-1 0,2 1 0,3-2 0,-3-2 0,2-1 0,2 0 0,0 0 0,2 0 0,0-1 0,0-1 0,-1-1 0,-1 0 0,0-1 0,0 0 0,0-1 0,0-1 0,2 0 0,0 0 0,0 0 0,-1-1 0,1 0 0,1-1 0,0 1 0,1-1 0,0 0 0,0-1 0,0 0 0,0 0 0,0 0 0,0-1 0,-1 0 0,1 0 0,-1 0 0,1-1 0,0 0 0,0-1 0,0 1 0,1-1 0,0 1-108,-4-1 0,1 0 1,0-1-1,0 1 1,1-1-1,0 0 1,-1 0-1,1 0 1,-1 0-1,0 0 1,0 0-1,-1-1 108,2 1 0,0 0 0,-2-1 0,1 1 0,-1-1 0,1 0 0,0 0 0,0-1 0,2 1 0,1-2 0,-5 1 0,1 0 0,2-1 0,0 0 0,1-1 0,0 1 0,1-1 0,-1 0 0,0 0 0,-1 0 0,-1 0 0,-1 0 0,-1 0 0,-2 0 0,9-2 0,-3 1 0,-2-1 0,-1 0 0,0 0 0,0 0 0,1-1 0,1 1-22,-2 0 1,1-1 0,1 1 0,0-1 0,0 1 0,1-1 0,-1 0 0,0 0 0,-1 0 0,-1 0 21,1 0 0,0-1 0,0 0 0,-1 0 0,0 0 0,-1 1 0,-1-1 0,-1 0 0,-1 1 0,5-1 0,-3 1 0,-1-1 0,0 1 0,0-1 0,2 0 0,1-1 0,2 0 0,0 0 0,0-1 0,0 1 0,-1-1 0,-1 0 0,0-1 0,-1-1 0,-1 1 0,0-1 0,-1 1 0,-1-1 0,3 0 0,-2 1 0,0-1 0,0 0 0,2-2 0,-1-1 0,1 0 0,1-2 0,0 0 0,0 1 0,-2-1 0,-3 3 0,-1-1 0,0 1 0,-1-1 0,1 0 0,-1 0 0,0-1 0,0 0 0,-1-1 0,0 1 0,1-1 0,-1 0-25,1 0 0,0 0 0,0 0 1,0 0-1,-1-1 0,-1 1 25,3-4 0,-1 1 0,-1-1 0,0 0 0,-1 0 35,-1 0 1,-1 0 0,0 1 0,-1-2-1,-1 0-35,-1 0 0,-1 0 0,-1-1 0,0 0 0,0 0 0,0 0 0,-1 0 0,0 0 0,1-1 0,-2-3 0,1-1 0,0-2 0,-1-2 0,0-1 0,0 0 0,0 0 0,-3 3 0,0 0 0,0 0 0,-1-1 0,1-1 0,-1-1 0,1-1 0,-3 5 0,1-2 0,0 0 0,-1-1 0,1 0 0,-1-1 0,1-1 0,-1 1 0,-1-1 0,1 0 0,-2 1 0,1 0 0,-1 0 0,0-1 0,0 0 0,0 0 0,-1 0 0,0-1 0,0 0 0,0-1 0,-1 0 0,0 4 0,-1-1 0,0 0 0,0 0 0,0-1 0,-1-1 0,1 1 0,-1-1 0,0 1 0,0 0 0,0 0 0,0 0 0,0 2 0,-1-1 0,2-3 0,-1 0 0,0 0 0,0 1 0,-1 0 0,1 0 0,-1 1 0,1-1 0,-2 0 0,1 1 0,-1-2 0,0 0 0,-1-1 0,0-1 0,0 0 0,0 0 0,-1 1 0,0 0 0,0 0 0,0 2 0,-1 1 0,0 1 0,0-6 0,0 2 0,-1 2 0,0 0 0,-1 1 0,0 0 0,1-1 0,-1 0 0,-1 0 0,1-1 0,-1 1 0,0 1 0,0-1 0,0 1-26,1 2 1,-1 0 0,0 0-1,-1 1 1,1 0 0,0-1-1,0 1 26,0-1 0,0 1 0,0-1 0,0 0 0,0 1 0,0-1 0,-1 1 60,1-1 1,0 2-1,0-1 1,1 0-1,-2-1 1,1 0 0,0-1-61,0 1 0,0 0 0,-1-2 0,1 0 0,-1 0 0,1 0 0,-1 0 0,0 0 0,1 1 0,-1 0 0,0-1 0,1 1 0,-1 1 0,0-1 0,0 0 0,0 0 0,-1 0 0,0 0 0,0 0 0,0 0 0,-1-1 0,1 1 0,-1-1 0,1 2 0,-1 0 0,1 2 0,-2-7 0,1 0 0,0 2 0,0 1 0,0 1 0,-2 0 0,0-1 0,-2 0 0,0 1 0,1 1 0,1 3 0,-2-8 0,2 3 0,0 0 438,0 3 1,1 0-1,1 3-438,0-3 0,1 3 1015,2 0 1,1 0-1016,-2-2 0,-1-2 1081,1 5 1,0-1-1,-2-1-1081,-3-3 0,-2 0 0,-1-1 0,1 5 0,0 0 0,-1-1 0,-1 1 658,-1 0 1,-2 0 0,0 0 0,1 1-659,0 1 0,1 0 0,-1 1 0,2 1 163,-1-1 0,1 1 0,0 1-163,-2-7 0,2 1 0,7 11 0,1 2 1309,-5-14-1309,1-3 456,4 10 0,0-2-456,0 2 0,0-2 0,-3-5 0,0 1 0,2 6 0,0 2 785,0 4 1,0 1-786,-8-16 0,7 11 0,-6-11 0,9 8 0,-4-3 0,4-5 249,0 12 1,0 0-250,1-2 0,0-1 0,-4-10 0,0-2-97,-1 0 0,-1 0 97,2 8 0,-1-1 0,0 0 0,0 3 0,1 0 0,-1 1 0,-2-3 0,0 1 0,3 6 0,0 2 0,-5-3 0,2 2 0,-2 5 0,-2 0 0,-2 3 1618,-2-1-1618,-3 0 0,6 4 0,-2-1 0,-6-4 0,-3-2-572,0 1 0,-2-1 1,-2 0 571,0 0 0,-1 0 0,-1-1 0,0 1-780,3 2 1,1-1 0,-1 1 0,-1 0 779,-2-1 0,-2 0 0,0-1 0,0 1 0,2 2-820,2 0 1,3 1 0,-1 1 0,-1-1 651,2 2 0,-1 0 0,-1-1 0,0 1 0,0 0 168,-1 0 0,-2 0 0,1 0 0,-1 1 0,1 0-260,2 1 1,0 1 0,0 0 0,0 0-1,-1 0 260,-1-2 0,-1 1 0,0-1 0,1 1 0,2 0 0,0 1 0,2-1 0,1 1 0,3 1 0,-10-4 0,5 2 0,-5-5 1186,13 2-1186,-3 2 0,-1-4 0,-9 1 610,15 4 1,-1 1-611,-5-1 0,-2-1 0,-2-2 0,-2-1 0,-2 0 0,-3 0 0,1-1 0,8 3 0,0 0 0,0-1 0,1 1 0,-1-1 0,0 0 0,1 1 0,-5-1 0,0 2 0,1-1 0,1-1 0,0 0 0,1 1 0,1 2 0,0 0 0,1 1 0,-6-4 0,4 2 0,-3 2 3276,11 2-2019,2 3 966,7 2-2223,1 2 17,2 0-17,3 1 1597,-2-1-1597,-4 1 0,-3 0 0,-3 1 0,-4-2 0,4 2 0,1-4 0,2 4 0,5-2 0,3 0 0,3-1 0</inkml:trace>
  <inkml:trace contextRef="#ctx0" brushRef="#br0" timeOffset="47068">11034 5428 24575,'5'3'0,"0"3"0,-1 7 0,3 9 0,0 4 0,-2-3 0,0 2 0,0 1-722,1 2 0,1 2 0,-1 1 0,1 1 722,-1 2 0,0 2 0,0-1 0,0 2 0,-1-7 0,0 2 0,-1-1 0,0 1 0,1-3 0,-1 3 0,0-2 0,0 0 0,0 0 0,0 3 0,1 1 0,-1-1 0,0-3 0,-1 5 0,1-3 0,1 5 0,0-2 340,-3-10 1,-1-2-341,-3 12 0,-3 1 0,-4-15 0,0-7 0,2-7 0,-5 3 0,2-3 2207,-5 1-2207,-8-2 0,2-3 0,-5-1 0,-1 0 0,-5-1 0,-2 0-656,6 0 1,-2-1-1,-2 1 1,0-1 0,1 0-1,0 0 1,1 0-1,-1 0 1,0 0 0,-1 0 625,-2 0 1,-1 1-1,0-1 1,0 0 0,2-1-791,-3 1 1,1-1 0,1 0 0,-1 0 663,0 0 1,0 0 0,-1 0 0,0-1 155,5 1 0,0 0 0,-1-1 0,0 0 0,-3 0 0,3 0 0,-2 0 0,0 0 0,-2 0 0,0-1 0,0 1 0,-1-1 0,3 0 0,0 0 0,-1 0 0,0 0 0,0-1 0,-1 1 0,0 0 0,-1-1 0,3 1 0,-1 0 0,-1 0 0,0 0 0,0 0 0,-1-1 0,1 1 0,-1 0 0,1 0 0,1 0-328,0-1 1,0 1 0,0 0-1,0 0 1,0 0 0,0 0 0,1 0-1,-1 0 1,1 0 0,0 0 327,-1 1 0,-1-1 0,0 0 0,0 1 0,1 0 0,0-1 0,1 1 0,1 0 0,1 1-365,-8-1 0,1 0 0,1 1 1,1 0-1,2 0 0,-1 0 365,0 0 0,1 0 0,0 0 0,2 1 0,2-1 573,-4 1 0,3 0 0,-1 0-573,-4 0 0,0 0 0,1 0 0,10 0 0,1 0 0,-1 0 563,-2 0 0,-1 0 0,3 0-563,1 0 0,2 0 0,4 0 0,0 0 1638,-4 0 0,0 0-1338,1 0 1,0 0-301,1 0 0,0 0 1638,1 0 0,0 0 427,-14 0-2065,14 0 0,-1 0 0,-16 0 0,-1 0 0,9 0 0,-1 0-289,3 0 1,-2 0 0,2 0 288,-3 0 0,0 0 0,-5-1 0,0 0 351,8 0 1,1-1-352,1 0 0,2 0 0,3-2 0,11 2 453,5-1-453,2-4 2205,-2-1-2205,0-10 939,-6 1-939,3-4 0,-4-1 0,2-2 0,1-1 0,0-3 0,0 1 0,3 2 0,-4-5 0,4 7 0,0-1 0,1 5 0,0 0 0,-2-9 0,0 0 0,2 5 0,1-1 0,0-3 0,0-1 0,1 4 0,0 1 0,2-1 0,0 2 0,0-5 0,-2-1 0,2 1 0,-4 4 0,1-1 0,-1-2 0,-2-7 0,1 2 0,1-3 0,0 4 0,4 7 0,-2-5 0,2 11 0,2-2 0,0 3 0,6-10 0,3-2 0,0 0 0,1 2 0,-4 12 0,0 2 0,1 1 0,1 1 0,6-1 0,0 2 0,1 0 0,17-5-298,-8 6 0,3 0 298,-2 2 0,3 1 0,0 0-1093,-5 1 1,0 1 0,3 0 948,3-1 1,2-1-1,1 1 1,3 0-404,-7 2 1,1 1 0,1 0 0,1 0 0,0 0 0,-1 0 139,4-1 0,0 1 0,0-1 1,1 1-1,2 0-62,-4 0 1,1 1 0,1 0 0,0 0 0,2 1 0,-1-1 0,1 0 464,-5 0 1,1 0 0,1 0 0,0 0 0,0 0 0,-1 0 0,1 0 0,-2 0-1,0 0-326,4 0 0,-2 0 1,-1 0-1,0 0 1,1 0-1,0 0 0,2 0 330,-4 0 0,2 0 0,1 0 0,0 0 0,0 0 0,0 0 0,-1 0 0,-1 0 0,-2 0-107,6 0 0,-2 0 1,-2 0-1,0 0 0,1 0 1,2 0 106,-4 0 0,1 0 0,1 0 0,0 0 0,1 0 0,-1 0 0,1 0 0,-2 0 0,-1 0 0,0 0 0,0 0 0,-1 0 0,0 0 0,1 0 0,-1 0 0,0 0 0,1 0 0,-1 0 0,1 0 0,0 0 0,-1 0 0,0 0 0,-1 0 0,0 0 0,4 0 0,-1 0 0,-1 0 0,0 0 0,-1 0 0,-1 0 0,2 0 0,-1 0 0,-1 0 0,0 0 0,-1 0 3,5 0 0,-1 0 0,0 0 0,0 0-3,-3 0 0,0 0 0,-1 0 0,-1 0 543,1 0 0,-1 0 1,-4 0-544,-3-1 0,-1 0 1220,0 0 0,0-1-1220,3-2 3276,3 1-3037,-20 0 1,-2 3 0,-5-1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D5241-E857-8447-B30A-B673DEC12116}" type="datetimeFigureOut">
              <a:rPr lang="pt-PT" smtClean="0"/>
              <a:t>14/12/23</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9B1404-DE03-3D49-ACD6-E00BC951CF57}" type="slidenum">
              <a:rPr lang="pt-PT" smtClean="0"/>
              <a:t>‹#›</a:t>
            </a:fld>
            <a:endParaRPr lang="pt-PT"/>
          </a:p>
        </p:txBody>
      </p:sp>
    </p:spTree>
    <p:extLst>
      <p:ext uri="{BB962C8B-B14F-4D97-AF65-F5344CB8AC3E}">
        <p14:creationId xmlns:p14="http://schemas.microsoft.com/office/powerpoint/2010/main" val="1995770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itepoint.com/how-to-search-on-securely-encrypted-database-fields/#implementingliteralsearchofencrypteddata"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we are going to learn about how to search data without beaching Privacy. </a:t>
            </a:r>
          </a:p>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1</a:t>
            </a:fld>
            <a:endParaRPr lang="pt-PT"/>
          </a:p>
        </p:txBody>
      </p:sp>
    </p:spTree>
    <p:extLst>
      <p:ext uri="{BB962C8B-B14F-4D97-AF65-F5344CB8AC3E}">
        <p14:creationId xmlns:p14="http://schemas.microsoft.com/office/powerpoint/2010/main" val="1568316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11</a:t>
            </a:fld>
            <a:endParaRPr lang="pt-PT"/>
          </a:p>
        </p:txBody>
      </p:sp>
    </p:spTree>
    <p:extLst>
      <p:ext uri="{BB962C8B-B14F-4D97-AF65-F5344CB8AC3E}">
        <p14:creationId xmlns:p14="http://schemas.microsoft.com/office/powerpoint/2010/main" val="85424521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119</a:t>
            </a:fld>
            <a:endParaRPr lang="en-GB"/>
          </a:p>
        </p:txBody>
      </p:sp>
    </p:spTree>
    <p:extLst>
      <p:ext uri="{BB962C8B-B14F-4D97-AF65-F5344CB8AC3E}">
        <p14:creationId xmlns:p14="http://schemas.microsoft.com/office/powerpoint/2010/main" val="12550088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5DCAA77-5326-49DF-ADD6-6959ADA07774}" type="slidenum">
              <a:rPr kumimoji="0" lang="en-GB"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GB"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39849748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121</a:t>
            </a:fld>
            <a:endParaRPr lang="en-GB"/>
          </a:p>
        </p:txBody>
      </p:sp>
    </p:spTree>
    <p:extLst>
      <p:ext uri="{BB962C8B-B14F-4D97-AF65-F5344CB8AC3E}">
        <p14:creationId xmlns:p14="http://schemas.microsoft.com/office/powerpoint/2010/main" val="4543683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122</a:t>
            </a:fld>
            <a:endParaRPr lang="en-GB"/>
          </a:p>
        </p:txBody>
      </p:sp>
    </p:spTree>
    <p:extLst>
      <p:ext uri="{BB962C8B-B14F-4D97-AF65-F5344CB8AC3E}">
        <p14:creationId xmlns:p14="http://schemas.microsoft.com/office/powerpoint/2010/main" val="39281387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4BAC62-149B-411C-99BA-2152542F3788}" type="slidenum">
              <a:rPr kumimoji="0" lang="en-GB"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GB"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7286418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124</a:t>
            </a:fld>
            <a:endParaRPr lang="en-GB"/>
          </a:p>
        </p:txBody>
      </p:sp>
    </p:spTree>
    <p:extLst>
      <p:ext uri="{BB962C8B-B14F-4D97-AF65-F5344CB8AC3E}">
        <p14:creationId xmlns:p14="http://schemas.microsoft.com/office/powerpoint/2010/main" val="12649430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125</a:t>
            </a:fld>
            <a:endParaRPr lang="en-GB"/>
          </a:p>
        </p:txBody>
      </p:sp>
    </p:spTree>
    <p:extLst>
      <p:ext uri="{BB962C8B-B14F-4D97-AF65-F5344CB8AC3E}">
        <p14:creationId xmlns:p14="http://schemas.microsoft.com/office/powerpoint/2010/main" val="790266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126</a:t>
            </a:fld>
            <a:endParaRPr lang="en-GB"/>
          </a:p>
        </p:txBody>
      </p:sp>
    </p:spTree>
    <p:extLst>
      <p:ext uri="{BB962C8B-B14F-4D97-AF65-F5344CB8AC3E}">
        <p14:creationId xmlns:p14="http://schemas.microsoft.com/office/powerpoint/2010/main" val="41438207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7DE8C-16E7-4C6D-9396-5427CC555D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919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128</a:t>
            </a:fld>
            <a:endParaRPr lang="en-GB"/>
          </a:p>
        </p:txBody>
      </p:sp>
    </p:spTree>
    <p:extLst>
      <p:ext uri="{BB962C8B-B14F-4D97-AF65-F5344CB8AC3E}">
        <p14:creationId xmlns:p14="http://schemas.microsoft.com/office/powerpoint/2010/main" val="186765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12</a:t>
            </a:fld>
            <a:endParaRPr lang="pt-PT"/>
          </a:p>
        </p:txBody>
      </p:sp>
    </p:spTree>
    <p:extLst>
      <p:ext uri="{BB962C8B-B14F-4D97-AF65-F5344CB8AC3E}">
        <p14:creationId xmlns:p14="http://schemas.microsoft.com/office/powerpoint/2010/main" val="21461651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129</a:t>
            </a:fld>
            <a:endParaRPr lang="en-GB"/>
          </a:p>
        </p:txBody>
      </p:sp>
    </p:spTree>
    <p:extLst>
      <p:ext uri="{BB962C8B-B14F-4D97-AF65-F5344CB8AC3E}">
        <p14:creationId xmlns:p14="http://schemas.microsoft.com/office/powerpoint/2010/main" val="40487757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130</a:t>
            </a:fld>
            <a:endParaRPr lang="en-GB"/>
          </a:p>
        </p:txBody>
      </p:sp>
    </p:spTree>
    <p:extLst>
      <p:ext uri="{BB962C8B-B14F-4D97-AF65-F5344CB8AC3E}">
        <p14:creationId xmlns:p14="http://schemas.microsoft.com/office/powerpoint/2010/main" val="26716686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32684FA-7982-43D9-8537-8808E80C0302}" type="slidenum">
              <a:rPr kumimoji="0" lang="en-GB"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GB"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57234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132</a:t>
            </a:fld>
            <a:endParaRPr lang="en-GB"/>
          </a:p>
        </p:txBody>
      </p:sp>
    </p:spTree>
    <p:extLst>
      <p:ext uri="{BB962C8B-B14F-4D97-AF65-F5344CB8AC3E}">
        <p14:creationId xmlns:p14="http://schemas.microsoft.com/office/powerpoint/2010/main" val="21853699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51B620-186D-4737-AA66-94624174C7C5}" type="slidenum">
              <a:rPr kumimoji="0" lang="en-GB"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GB"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28875113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51B620-186D-4737-AA66-94624174C7C5}" type="slidenum">
              <a:rPr kumimoji="0" lang="en-GB"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GB"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13684814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135</a:t>
            </a:fld>
            <a:endParaRPr lang="en-GB"/>
          </a:p>
        </p:txBody>
      </p:sp>
    </p:spTree>
    <p:extLst>
      <p:ext uri="{BB962C8B-B14F-4D97-AF65-F5344CB8AC3E}">
        <p14:creationId xmlns:p14="http://schemas.microsoft.com/office/powerpoint/2010/main" val="1732678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136</a:t>
            </a:fld>
            <a:endParaRPr lang="en-GB"/>
          </a:p>
        </p:txBody>
      </p:sp>
    </p:spTree>
    <p:extLst>
      <p:ext uri="{BB962C8B-B14F-4D97-AF65-F5344CB8AC3E}">
        <p14:creationId xmlns:p14="http://schemas.microsoft.com/office/powerpoint/2010/main" val="33609173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137</a:t>
            </a:fld>
            <a:endParaRPr lang="en-GB"/>
          </a:p>
        </p:txBody>
      </p:sp>
    </p:spTree>
    <p:extLst>
      <p:ext uri="{BB962C8B-B14F-4D97-AF65-F5344CB8AC3E}">
        <p14:creationId xmlns:p14="http://schemas.microsoft.com/office/powerpoint/2010/main" val="25086048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138</a:t>
            </a:fld>
            <a:endParaRPr lang="en-GB"/>
          </a:p>
        </p:txBody>
      </p:sp>
    </p:spTree>
    <p:extLst>
      <p:ext uri="{BB962C8B-B14F-4D97-AF65-F5344CB8AC3E}">
        <p14:creationId xmlns:p14="http://schemas.microsoft.com/office/powerpoint/2010/main" val="2913396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D194CD7-A2EB-43B2-A5D6-BA97A1F09EE8}" type="slidenum">
              <a:rPr lang="en-US" smtClean="0"/>
              <a:t>13</a:t>
            </a:fld>
            <a:endParaRPr lang="en-US"/>
          </a:p>
        </p:txBody>
      </p:sp>
    </p:spTree>
    <p:extLst>
      <p:ext uri="{BB962C8B-B14F-4D97-AF65-F5344CB8AC3E}">
        <p14:creationId xmlns:p14="http://schemas.microsoft.com/office/powerpoint/2010/main" val="3641324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14</a:t>
            </a:fld>
            <a:endParaRPr lang="pt-PT"/>
          </a:p>
        </p:txBody>
      </p:sp>
    </p:spTree>
    <p:extLst>
      <p:ext uri="{BB962C8B-B14F-4D97-AF65-F5344CB8AC3E}">
        <p14:creationId xmlns:p14="http://schemas.microsoft.com/office/powerpoint/2010/main" val="118344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15</a:t>
            </a:fld>
            <a:endParaRPr lang="pt-PT"/>
          </a:p>
        </p:txBody>
      </p:sp>
    </p:spTree>
    <p:extLst>
      <p:ext uri="{BB962C8B-B14F-4D97-AF65-F5344CB8AC3E}">
        <p14:creationId xmlns:p14="http://schemas.microsoft.com/office/powerpoint/2010/main" val="2728802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can be stored </a:t>
            </a:r>
            <a:r>
              <a:rPr lang="en-US" dirty="0" err="1"/>
              <a:t>encypted</a:t>
            </a:r>
            <a:r>
              <a:rPr lang="en-US" dirty="0"/>
              <a:t> but bob will know about the search key word</a:t>
            </a:r>
          </a:p>
        </p:txBody>
      </p:sp>
      <p:sp>
        <p:nvSpPr>
          <p:cNvPr id="4" name="Slide Number Placeholder 3"/>
          <p:cNvSpPr>
            <a:spLocks noGrp="1"/>
          </p:cNvSpPr>
          <p:nvPr>
            <p:ph type="sldNum" sz="quarter" idx="5"/>
          </p:nvPr>
        </p:nvSpPr>
        <p:spPr/>
        <p:txBody>
          <a:bodyPr/>
          <a:lstStyle/>
          <a:p>
            <a:fld id="{5B9B1404-DE03-3D49-ACD6-E00BC951CF57}" type="slidenum">
              <a:rPr lang="pt-PT" smtClean="0"/>
              <a:t>16</a:t>
            </a:fld>
            <a:endParaRPr lang="pt-PT"/>
          </a:p>
        </p:txBody>
      </p:sp>
    </p:spTree>
    <p:extLst>
      <p:ext uri="{BB962C8B-B14F-4D97-AF65-F5344CB8AC3E}">
        <p14:creationId xmlns:p14="http://schemas.microsoft.com/office/powerpoint/2010/main" val="2836767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17</a:t>
            </a:fld>
            <a:endParaRPr lang="pt-PT"/>
          </a:p>
        </p:txBody>
      </p:sp>
    </p:spTree>
    <p:extLst>
      <p:ext uri="{BB962C8B-B14F-4D97-AF65-F5344CB8AC3E}">
        <p14:creationId xmlns:p14="http://schemas.microsoft.com/office/powerpoint/2010/main" val="645603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is like the previous step except for encrypting the W </a:t>
            </a:r>
          </a:p>
        </p:txBody>
      </p:sp>
      <p:sp>
        <p:nvSpPr>
          <p:cNvPr id="4" name="Slide Number Placeholder 3"/>
          <p:cNvSpPr>
            <a:spLocks noGrp="1"/>
          </p:cNvSpPr>
          <p:nvPr>
            <p:ph type="sldNum" sz="quarter" idx="5"/>
          </p:nvPr>
        </p:nvSpPr>
        <p:spPr/>
        <p:txBody>
          <a:bodyPr/>
          <a:lstStyle/>
          <a:p>
            <a:fld id="{5B9B1404-DE03-3D49-ACD6-E00BC951CF57}" type="slidenum">
              <a:rPr lang="pt-PT" smtClean="0"/>
              <a:t>18</a:t>
            </a:fld>
            <a:endParaRPr lang="pt-PT"/>
          </a:p>
        </p:txBody>
      </p:sp>
    </p:spTree>
    <p:extLst>
      <p:ext uri="{BB962C8B-B14F-4D97-AF65-F5344CB8AC3E}">
        <p14:creationId xmlns:p14="http://schemas.microsoft.com/office/powerpoint/2010/main" val="1030643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New Roman" panose="02020603050405020304" pitchFamily="18" charset="0"/>
              </a:rPr>
              <a:t>One possibility is to use the same key </a:t>
            </a:r>
            <a:r>
              <a:rPr lang="en-GB" dirty="0">
                <a:effectLst/>
                <a:latin typeface="Arial" panose="020B0604020202020204" pitchFamily="34" charset="0"/>
              </a:rPr>
              <a:t>k </a:t>
            </a:r>
            <a:r>
              <a:rPr lang="en-GB" dirty="0">
                <a:effectLst/>
                <a:latin typeface="Times New Roman" panose="02020603050405020304" pitchFamily="18" charset="0"/>
              </a:rPr>
              <a:t>at every po-</a:t>
            </a:r>
            <a:br>
              <a:rPr lang="en-GB" dirty="0"/>
            </a:br>
            <a:r>
              <a:rPr lang="en-GB" dirty="0" err="1">
                <a:effectLst/>
                <a:latin typeface="Times New Roman" panose="02020603050405020304" pitchFamily="18" charset="0"/>
              </a:rPr>
              <a:t>sition</a:t>
            </a:r>
            <a:r>
              <a:rPr lang="en-GB" dirty="0">
                <a:effectLst/>
                <a:latin typeface="Times New Roman" panose="02020603050405020304" pitchFamily="18" charset="0"/>
              </a:rPr>
              <a:t> in the document. Another alternative is to choose a</a:t>
            </a:r>
            <a:br>
              <a:rPr lang="en-GB" dirty="0"/>
            </a:br>
            <a:r>
              <a:rPr lang="en-GB" dirty="0">
                <a:effectLst/>
                <a:latin typeface="Times New Roman" panose="02020603050405020304" pitchFamily="18" charset="0"/>
              </a:rPr>
              <a:t>new key </a:t>
            </a:r>
            <a:r>
              <a:rPr lang="en-GB" dirty="0">
                <a:effectLst/>
                <a:latin typeface="Arial" panose="020B0604020202020204" pitchFamily="34" charset="0"/>
              </a:rPr>
              <a:t>ki </a:t>
            </a:r>
            <a:r>
              <a:rPr lang="en-GB" dirty="0">
                <a:effectLst/>
                <a:latin typeface="Times New Roman" panose="02020603050405020304" pitchFamily="18" charset="0"/>
              </a:rPr>
              <a:t>for each position independent of all other keys</a:t>
            </a:r>
            <a:endParaRPr lang="en-PT" dirty="0"/>
          </a:p>
        </p:txBody>
      </p:sp>
      <p:sp>
        <p:nvSpPr>
          <p:cNvPr id="4" name="Slide Number Placeholder 3"/>
          <p:cNvSpPr>
            <a:spLocks noGrp="1"/>
          </p:cNvSpPr>
          <p:nvPr>
            <p:ph type="sldNum" sz="quarter" idx="5"/>
          </p:nvPr>
        </p:nvSpPr>
        <p:spPr/>
        <p:txBody>
          <a:bodyPr/>
          <a:lstStyle/>
          <a:p>
            <a:fld id="{F3B3A624-A1F6-1341-BA75-99775266E830}" type="slidenum">
              <a:rPr lang="en-US" smtClean="0"/>
              <a:t>19</a:t>
            </a:fld>
            <a:endParaRPr lang="en-US"/>
          </a:p>
        </p:txBody>
      </p:sp>
    </p:spTree>
    <p:extLst>
      <p:ext uri="{BB962C8B-B14F-4D97-AF65-F5344CB8AC3E}">
        <p14:creationId xmlns:p14="http://schemas.microsoft.com/office/powerpoint/2010/main" val="326477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Times New Roman" panose="02020603050405020304" pitchFamily="18" charset="0"/>
              </a:rPr>
              <a:t>One possibility is to use the same key </a:t>
            </a:r>
            <a:r>
              <a:rPr lang="en-GB" dirty="0">
                <a:effectLst/>
                <a:latin typeface="Arial" panose="020B0604020202020204" pitchFamily="34" charset="0"/>
              </a:rPr>
              <a:t>k </a:t>
            </a:r>
            <a:r>
              <a:rPr lang="en-GB" dirty="0">
                <a:effectLst/>
                <a:latin typeface="Times New Roman" panose="02020603050405020304" pitchFamily="18" charset="0"/>
              </a:rPr>
              <a:t>at every po-</a:t>
            </a:r>
            <a:br>
              <a:rPr lang="en-GB" dirty="0"/>
            </a:br>
            <a:r>
              <a:rPr lang="en-GB" dirty="0" err="1">
                <a:effectLst/>
                <a:latin typeface="Times New Roman" panose="02020603050405020304" pitchFamily="18" charset="0"/>
              </a:rPr>
              <a:t>sition</a:t>
            </a:r>
            <a:r>
              <a:rPr lang="en-GB" dirty="0">
                <a:effectLst/>
                <a:latin typeface="Times New Roman" panose="02020603050405020304" pitchFamily="18" charset="0"/>
              </a:rPr>
              <a:t> in the document. Another alternative is to choose a</a:t>
            </a:r>
            <a:br>
              <a:rPr lang="en-GB" dirty="0"/>
            </a:br>
            <a:r>
              <a:rPr lang="en-GB" dirty="0">
                <a:effectLst/>
                <a:latin typeface="Times New Roman" panose="02020603050405020304" pitchFamily="18" charset="0"/>
              </a:rPr>
              <a:t>new key </a:t>
            </a:r>
            <a:r>
              <a:rPr lang="en-GB" dirty="0">
                <a:effectLst/>
                <a:latin typeface="Arial" panose="020B0604020202020204" pitchFamily="34" charset="0"/>
              </a:rPr>
              <a:t>ki </a:t>
            </a:r>
            <a:r>
              <a:rPr lang="en-GB" dirty="0">
                <a:effectLst/>
                <a:latin typeface="Times New Roman" panose="02020603050405020304" pitchFamily="18" charset="0"/>
              </a:rPr>
              <a:t>for each position independent of all other keys</a:t>
            </a:r>
            <a:endParaRPr lang="en-PT" dirty="0"/>
          </a:p>
        </p:txBody>
      </p:sp>
      <p:sp>
        <p:nvSpPr>
          <p:cNvPr id="4" name="Slide Number Placeholder 3"/>
          <p:cNvSpPr>
            <a:spLocks noGrp="1"/>
          </p:cNvSpPr>
          <p:nvPr>
            <p:ph type="sldNum" sz="quarter" idx="5"/>
          </p:nvPr>
        </p:nvSpPr>
        <p:spPr/>
        <p:txBody>
          <a:bodyPr/>
          <a:lstStyle/>
          <a:p>
            <a:fld id="{F3B3A624-A1F6-1341-BA75-99775266E830}" type="slidenum">
              <a:rPr lang="en-US" smtClean="0"/>
              <a:t>20</a:t>
            </a:fld>
            <a:endParaRPr lang="en-US"/>
          </a:p>
        </p:txBody>
      </p:sp>
    </p:spTree>
    <p:extLst>
      <p:ext uri="{BB962C8B-B14F-4D97-AF65-F5344CB8AC3E}">
        <p14:creationId xmlns:p14="http://schemas.microsoft.com/office/powerpoint/2010/main" val="91739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Nowadays</a:t>
            </a:r>
            <a:r>
              <a:rPr lang="pt-PT" dirty="0"/>
              <a:t> </a:t>
            </a:r>
            <a:r>
              <a:rPr lang="pt-PT" dirty="0" err="1"/>
              <a:t>it</a:t>
            </a:r>
            <a:r>
              <a:rPr lang="pt-PT" dirty="0"/>
              <a:t> </a:t>
            </a:r>
            <a:r>
              <a:rPr lang="pt-PT" dirty="0" err="1"/>
              <a:t>is</a:t>
            </a:r>
            <a:r>
              <a:rPr lang="pt-PT" dirty="0"/>
              <a:t> </a:t>
            </a:r>
            <a:r>
              <a:rPr lang="pt-PT" dirty="0" err="1"/>
              <a:t>very</a:t>
            </a:r>
            <a:r>
              <a:rPr lang="pt-PT" dirty="0"/>
              <a:t> </a:t>
            </a:r>
            <a:r>
              <a:rPr lang="pt-PT" dirty="0" err="1"/>
              <a:t>common</a:t>
            </a:r>
            <a:r>
              <a:rPr lang="pt-PT" dirty="0"/>
              <a:t> to </a:t>
            </a:r>
            <a:r>
              <a:rPr lang="pt-PT" dirty="0" err="1"/>
              <a:t>store</a:t>
            </a:r>
            <a:r>
              <a:rPr lang="pt-PT" dirty="0"/>
              <a:t> data in </a:t>
            </a:r>
            <a:r>
              <a:rPr lang="pt-PT" dirty="0" err="1"/>
              <a:t>external</a:t>
            </a:r>
            <a:r>
              <a:rPr lang="pt-PT" dirty="0"/>
              <a:t> </a:t>
            </a:r>
            <a:r>
              <a:rPr lang="pt-PT" dirty="0" err="1"/>
              <a:t>systems</a:t>
            </a:r>
            <a:r>
              <a:rPr lang="pt-PT" dirty="0"/>
              <a:t> </a:t>
            </a:r>
            <a:r>
              <a:rPr lang="pt-PT" dirty="0" err="1"/>
              <a:t>like</a:t>
            </a:r>
            <a:r>
              <a:rPr lang="pt-PT" dirty="0"/>
              <a:t> </a:t>
            </a:r>
            <a:r>
              <a:rPr lang="pt-PT" dirty="0" err="1"/>
              <a:t>cloud</a:t>
            </a:r>
            <a:r>
              <a:rPr lang="pt-PT" dirty="0"/>
              <a:t>. </a:t>
            </a:r>
            <a:r>
              <a:rPr lang="pt-PT" dirty="0" err="1"/>
              <a:t>So</a:t>
            </a:r>
            <a:r>
              <a:rPr lang="pt-PT" dirty="0"/>
              <a:t> </a:t>
            </a:r>
            <a:r>
              <a:rPr lang="pt-PT" dirty="0" err="1"/>
              <a:t>we</a:t>
            </a:r>
            <a:r>
              <a:rPr lang="pt-PT" dirty="0"/>
              <a:t> </a:t>
            </a:r>
            <a:r>
              <a:rPr lang="pt-PT" dirty="0" err="1"/>
              <a:t>will</a:t>
            </a:r>
            <a:r>
              <a:rPr lang="pt-PT" dirty="0"/>
              <a:t> </a:t>
            </a:r>
            <a:r>
              <a:rPr lang="pt-PT" dirty="0" err="1"/>
              <a:t>need</a:t>
            </a:r>
            <a:r>
              <a:rPr lang="pt-PT" dirty="0"/>
              <a:t> to do </a:t>
            </a:r>
            <a:r>
              <a:rPr lang="pt-PT" dirty="0" err="1"/>
              <a:t>the</a:t>
            </a:r>
            <a:r>
              <a:rPr lang="pt-PT" dirty="0"/>
              <a:t> </a:t>
            </a:r>
            <a:r>
              <a:rPr lang="pt-PT" dirty="0" err="1"/>
              <a:t>search</a:t>
            </a:r>
            <a:r>
              <a:rPr lang="pt-PT" dirty="0"/>
              <a:t> </a:t>
            </a:r>
            <a:r>
              <a:rPr lang="pt-PT" dirty="0" err="1"/>
              <a:t>on</a:t>
            </a:r>
            <a:r>
              <a:rPr lang="pt-PT" dirty="0"/>
              <a:t> </a:t>
            </a:r>
            <a:r>
              <a:rPr lang="pt-PT" dirty="0" err="1"/>
              <a:t>these</a:t>
            </a:r>
            <a:r>
              <a:rPr lang="pt-PT" dirty="0"/>
              <a:t> </a:t>
            </a:r>
            <a:r>
              <a:rPr lang="pt-PT" dirty="0" err="1"/>
              <a:t>external</a:t>
            </a:r>
            <a:r>
              <a:rPr lang="pt-PT" dirty="0"/>
              <a:t> </a:t>
            </a:r>
            <a:r>
              <a:rPr lang="pt-PT" dirty="0" err="1"/>
              <a:t>systems</a:t>
            </a:r>
            <a:r>
              <a:rPr lang="pt-PT" dirty="0"/>
              <a:t> </a:t>
            </a:r>
            <a:r>
              <a:rPr lang="pt-PT" dirty="0" err="1"/>
              <a:t>on</a:t>
            </a:r>
            <a:r>
              <a:rPr lang="pt-PT" dirty="0"/>
              <a:t> </a:t>
            </a:r>
            <a:r>
              <a:rPr lang="pt-PT" dirty="0" err="1"/>
              <a:t>our</a:t>
            </a:r>
            <a:r>
              <a:rPr lang="pt-PT" dirty="0"/>
              <a:t> </a:t>
            </a:r>
            <a:r>
              <a:rPr lang="pt-PT" dirty="0" err="1"/>
              <a:t>own</a:t>
            </a:r>
            <a:r>
              <a:rPr lang="pt-PT" dirty="0"/>
              <a:t> data. </a:t>
            </a:r>
          </a:p>
          <a:p>
            <a:r>
              <a:rPr lang="pt-PT" dirty="0" err="1"/>
              <a:t>What</a:t>
            </a:r>
            <a:r>
              <a:rPr lang="pt-PT" dirty="0"/>
              <a:t> </a:t>
            </a:r>
            <a:r>
              <a:rPr lang="pt-PT" dirty="0" err="1"/>
              <a:t>is</a:t>
            </a:r>
            <a:r>
              <a:rPr lang="pt-PT" dirty="0"/>
              <a:t> </a:t>
            </a:r>
            <a:r>
              <a:rPr lang="pt-PT" dirty="0" err="1"/>
              <a:t>the</a:t>
            </a:r>
            <a:r>
              <a:rPr lang="pt-PT" dirty="0"/>
              <a:t> problema? </a:t>
            </a:r>
            <a:r>
              <a:rPr lang="pt-PT" dirty="0" err="1"/>
              <a:t>Confidentiality</a:t>
            </a:r>
            <a:r>
              <a:rPr lang="pt-PT" dirty="0"/>
              <a:t>, </a:t>
            </a:r>
            <a:r>
              <a:rPr lang="pt-PT" dirty="0" err="1"/>
              <a:t>right</a:t>
            </a:r>
            <a:r>
              <a:rPr lang="pt-PT" dirty="0"/>
              <a:t>? </a:t>
            </a:r>
            <a:r>
              <a:rPr lang="pt-PT" dirty="0" err="1"/>
              <a:t>What</a:t>
            </a:r>
            <a:r>
              <a:rPr lang="pt-PT" dirty="0"/>
              <a:t> can </a:t>
            </a:r>
            <a:r>
              <a:rPr lang="pt-PT" dirty="0" err="1"/>
              <a:t>be</a:t>
            </a:r>
            <a:r>
              <a:rPr lang="pt-PT" dirty="0"/>
              <a:t> </a:t>
            </a:r>
            <a:r>
              <a:rPr lang="pt-PT" dirty="0" err="1"/>
              <a:t>searched</a:t>
            </a:r>
            <a:r>
              <a:rPr lang="pt-PT" dirty="0"/>
              <a:t>? </a:t>
            </a:r>
            <a:r>
              <a:rPr lang="pt-PT" dirty="0" err="1"/>
              <a:t>Who</a:t>
            </a:r>
            <a:r>
              <a:rPr lang="pt-PT" dirty="0"/>
              <a:t> can </a:t>
            </a:r>
            <a:r>
              <a:rPr lang="pt-PT" dirty="0" err="1"/>
              <a:t>seach</a:t>
            </a:r>
            <a:r>
              <a:rPr lang="pt-PT" dirty="0"/>
              <a:t> ... </a:t>
            </a:r>
            <a:endParaRPr lang="en-PT" dirty="0"/>
          </a:p>
        </p:txBody>
      </p:sp>
      <p:sp>
        <p:nvSpPr>
          <p:cNvPr id="4" name="Slide Number Placeholder 3"/>
          <p:cNvSpPr>
            <a:spLocks noGrp="1"/>
          </p:cNvSpPr>
          <p:nvPr>
            <p:ph type="sldNum" sz="quarter" idx="5"/>
          </p:nvPr>
        </p:nvSpPr>
        <p:spPr/>
        <p:txBody>
          <a:bodyPr/>
          <a:lstStyle/>
          <a:p>
            <a:fld id="{F3B3A624-A1F6-1341-BA75-99775266E830}" type="slidenum">
              <a:rPr lang="en-US" smtClean="0"/>
              <a:t>2</a:t>
            </a:fld>
            <a:endParaRPr lang="en-US"/>
          </a:p>
        </p:txBody>
      </p:sp>
    </p:spTree>
    <p:extLst>
      <p:ext uri="{BB962C8B-B14F-4D97-AF65-F5344CB8AC3E}">
        <p14:creationId xmlns:p14="http://schemas.microsoft.com/office/powerpoint/2010/main" val="1417870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21</a:t>
            </a:fld>
            <a:endParaRPr lang="pt-PT"/>
          </a:p>
        </p:txBody>
      </p:sp>
    </p:spTree>
    <p:extLst>
      <p:ext uri="{BB962C8B-B14F-4D97-AF65-F5344CB8AC3E}">
        <p14:creationId xmlns:p14="http://schemas.microsoft.com/office/powerpoint/2010/main" val="2982438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D194CD7-A2EB-43B2-A5D6-BA97A1F09EE8}" type="slidenum">
              <a:rPr lang="en-US" smtClean="0"/>
              <a:t>22</a:t>
            </a:fld>
            <a:endParaRPr lang="en-US"/>
          </a:p>
        </p:txBody>
      </p:sp>
    </p:spTree>
    <p:extLst>
      <p:ext uri="{BB962C8B-B14F-4D97-AF65-F5344CB8AC3E}">
        <p14:creationId xmlns:p14="http://schemas.microsoft.com/office/powerpoint/2010/main" val="873902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it comes to creating a value that corresponds to a piece of data that produces the same result every time, the first thing you should think of is not deterministic encryption but hash. We will create an index to search by hashing the data and saving it somewhere else (another column). This is called </a:t>
            </a:r>
            <a:r>
              <a:rPr lang="en-GB" dirty="0">
                <a:hlinkClick r:id="rId3"/>
              </a:rPr>
              <a:t>blind indexing</a:t>
            </a:r>
            <a:r>
              <a:rPr lang="en-GB" dirty="0"/>
              <a:t>.</a:t>
            </a:r>
            <a:endParaRPr lang="en-PT" dirty="0"/>
          </a:p>
        </p:txBody>
      </p:sp>
      <p:sp>
        <p:nvSpPr>
          <p:cNvPr id="4" name="Slide Number Placeholder 3"/>
          <p:cNvSpPr>
            <a:spLocks noGrp="1"/>
          </p:cNvSpPr>
          <p:nvPr>
            <p:ph type="sldNum" sz="quarter" idx="5"/>
          </p:nvPr>
        </p:nvSpPr>
        <p:spPr/>
        <p:txBody>
          <a:bodyPr/>
          <a:lstStyle/>
          <a:p>
            <a:fld id="{F3B3A624-A1F6-1341-BA75-99775266E830}" type="slidenum">
              <a:rPr lang="en-US" smtClean="0"/>
              <a:t>23</a:t>
            </a:fld>
            <a:endParaRPr lang="en-US"/>
          </a:p>
        </p:txBody>
      </p:sp>
    </p:spTree>
    <p:extLst>
      <p:ext uri="{BB962C8B-B14F-4D97-AF65-F5344CB8AC3E}">
        <p14:creationId xmlns:p14="http://schemas.microsoft.com/office/powerpoint/2010/main" val="1547084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sends two values for search, one SK1 and other iK1</a:t>
            </a:r>
          </a:p>
        </p:txBody>
      </p:sp>
      <p:sp>
        <p:nvSpPr>
          <p:cNvPr id="4" name="Slide Number Placeholder 3"/>
          <p:cNvSpPr>
            <a:spLocks noGrp="1"/>
          </p:cNvSpPr>
          <p:nvPr>
            <p:ph type="sldNum" sz="quarter" idx="5"/>
          </p:nvPr>
        </p:nvSpPr>
        <p:spPr/>
        <p:txBody>
          <a:bodyPr/>
          <a:lstStyle/>
          <a:p>
            <a:fld id="{5B9B1404-DE03-3D49-ACD6-E00BC951CF57}" type="slidenum">
              <a:rPr lang="pt-PT" smtClean="0"/>
              <a:t>24</a:t>
            </a:fld>
            <a:endParaRPr lang="pt-PT"/>
          </a:p>
        </p:txBody>
      </p:sp>
    </p:spTree>
    <p:extLst>
      <p:ext uri="{BB962C8B-B14F-4D97-AF65-F5344CB8AC3E}">
        <p14:creationId xmlns:p14="http://schemas.microsoft.com/office/powerpoint/2010/main" val="3650257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25</a:t>
            </a:fld>
            <a:endParaRPr lang="pt-PT"/>
          </a:p>
        </p:txBody>
      </p:sp>
    </p:spTree>
    <p:extLst>
      <p:ext uri="{BB962C8B-B14F-4D97-AF65-F5344CB8AC3E}">
        <p14:creationId xmlns:p14="http://schemas.microsoft.com/office/powerpoint/2010/main" val="2559950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solidFill>
                  <a:srgbClr val="3F3F3F"/>
                </a:solidFill>
                <a:effectLst/>
                <a:latin typeface="Palatino" pitchFamily="2" charset="77"/>
              </a:rPr>
              <a:t>Wouldn’t it be nice to be able to... </a:t>
            </a:r>
            <a:endParaRPr lang="en-GB" dirty="0">
              <a:effectLst/>
            </a:endParaRPr>
          </a:p>
          <a:p>
            <a:r>
              <a:rPr lang="en-GB" sz="1800" dirty="0">
                <a:solidFill>
                  <a:srgbClr val="3F3F3F"/>
                </a:solidFill>
                <a:effectLst/>
                <a:latin typeface="Palatino" pitchFamily="2" charset="77"/>
              </a:rPr>
              <a:t>Encrypt my data before sending it to the cloud </a:t>
            </a:r>
            <a:endParaRPr lang="en-GB" dirty="0">
              <a:effectLst/>
            </a:endParaRPr>
          </a:p>
          <a:p>
            <a:r>
              <a:rPr lang="en-GB" sz="1800" dirty="0">
                <a:solidFill>
                  <a:srgbClr val="3F3F3F"/>
                </a:solidFill>
                <a:effectLst/>
                <a:latin typeface="Palatino" pitchFamily="2" charset="77"/>
              </a:rPr>
              <a:t>While still allowing the cloud to process them </a:t>
            </a:r>
            <a:endParaRPr lang="en-GB" dirty="0">
              <a:effectLst/>
            </a:endParaRPr>
          </a:p>
          <a:p>
            <a:r>
              <a:rPr lang="en-GB" sz="1800" dirty="0">
                <a:solidFill>
                  <a:srgbClr val="3F3F3F"/>
                </a:solidFill>
                <a:effectLst/>
                <a:latin typeface="Palatino" pitchFamily="2" charset="77"/>
              </a:rPr>
              <a:t>Cloud returns encrypted answers </a:t>
            </a:r>
            <a:endParaRPr lang="en-GB" dirty="0">
              <a:effectLst/>
            </a:endParaRPr>
          </a:p>
          <a:p>
            <a:r>
              <a:rPr lang="en-GB" sz="1800" dirty="0">
                <a:solidFill>
                  <a:srgbClr val="3F3F3F"/>
                </a:solidFill>
                <a:effectLst/>
                <a:latin typeface="Palatino" pitchFamily="2" charset="77"/>
              </a:rPr>
              <a:t>That I can decrypt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26</a:t>
            </a:fld>
            <a:endParaRPr lang="pt-PT"/>
          </a:p>
        </p:txBody>
      </p:sp>
    </p:spTree>
    <p:extLst>
      <p:ext uri="{BB962C8B-B14F-4D97-AF65-F5344CB8AC3E}">
        <p14:creationId xmlns:p14="http://schemas.microsoft.com/office/powerpoint/2010/main" val="1896366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calculate the cuteness of </a:t>
            </a:r>
            <a:r>
              <a:rPr lang="en-US" dirty="0" err="1"/>
              <a:t>yout</a:t>
            </a:r>
            <a:r>
              <a:rPr lang="en-US" dirty="0"/>
              <a:t> without knowing what are the values for the features used to calculate the cuteness and without knowing the value of cuteness </a:t>
            </a:r>
          </a:p>
        </p:txBody>
      </p:sp>
      <p:sp>
        <p:nvSpPr>
          <p:cNvPr id="4" name="Slide Number Placeholder 3"/>
          <p:cNvSpPr>
            <a:spLocks noGrp="1"/>
          </p:cNvSpPr>
          <p:nvPr>
            <p:ph type="sldNum" sz="quarter" idx="5"/>
          </p:nvPr>
        </p:nvSpPr>
        <p:spPr/>
        <p:txBody>
          <a:bodyPr/>
          <a:lstStyle/>
          <a:p>
            <a:fld id="{5B9B1404-DE03-3D49-ACD6-E00BC951CF57}" type="slidenum">
              <a:rPr lang="pt-PT" smtClean="0"/>
              <a:t>27</a:t>
            </a:fld>
            <a:endParaRPr lang="pt-PT"/>
          </a:p>
        </p:txBody>
      </p:sp>
    </p:spTree>
    <p:extLst>
      <p:ext uri="{BB962C8B-B14F-4D97-AF65-F5344CB8AC3E}">
        <p14:creationId xmlns:p14="http://schemas.microsoft.com/office/powerpoint/2010/main" val="710281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set of data and a group of operations</a:t>
            </a:r>
          </a:p>
          <a:p>
            <a:r>
              <a:rPr lang="en-US" dirty="0"/>
              <a:t>Real numbers</a:t>
            </a:r>
          </a:p>
          <a:p>
            <a:endParaRPr lang="en-US" dirty="0"/>
          </a:p>
          <a:p>
            <a:r>
              <a:rPr lang="en-US" dirty="0"/>
              <a:t>Following properties</a:t>
            </a:r>
          </a:p>
        </p:txBody>
      </p:sp>
      <p:sp>
        <p:nvSpPr>
          <p:cNvPr id="4" name="Slide Number Placeholder 3"/>
          <p:cNvSpPr>
            <a:spLocks noGrp="1"/>
          </p:cNvSpPr>
          <p:nvPr>
            <p:ph type="sldNum" sz="quarter" idx="5"/>
          </p:nvPr>
        </p:nvSpPr>
        <p:spPr/>
        <p:txBody>
          <a:bodyPr/>
          <a:lstStyle/>
          <a:p>
            <a:fld id="{5B9B1404-DE03-3D49-ACD6-E00BC951CF57}" type="slidenum">
              <a:rPr lang="pt-PT" smtClean="0"/>
              <a:t>28</a:t>
            </a:fld>
            <a:endParaRPr lang="pt-PT"/>
          </a:p>
        </p:txBody>
      </p:sp>
    </p:spTree>
    <p:extLst>
      <p:ext uri="{BB962C8B-B14F-4D97-AF65-F5344CB8AC3E}">
        <p14:creationId xmlns:p14="http://schemas.microsoft.com/office/powerpoint/2010/main" val="1083470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B9B1404-DE03-3D49-ACD6-E00BC951CF57}" type="slidenum">
              <a:rPr lang="pt-PT" smtClean="0"/>
              <a:t>30</a:t>
            </a:fld>
            <a:endParaRPr lang="pt-PT"/>
          </a:p>
        </p:txBody>
      </p:sp>
    </p:spTree>
    <p:extLst>
      <p:ext uri="{BB962C8B-B14F-4D97-AF65-F5344CB8AC3E}">
        <p14:creationId xmlns:p14="http://schemas.microsoft.com/office/powerpoint/2010/main" val="4122195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31</a:t>
            </a:fld>
            <a:endParaRPr lang="pt-PT"/>
          </a:p>
        </p:txBody>
      </p:sp>
    </p:spTree>
    <p:extLst>
      <p:ext uri="{BB962C8B-B14F-4D97-AF65-F5344CB8AC3E}">
        <p14:creationId xmlns:p14="http://schemas.microsoft.com/office/powerpoint/2010/main" val="2093502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You</a:t>
            </a:r>
            <a:r>
              <a:rPr lang="pt-PT" dirty="0"/>
              <a:t> </a:t>
            </a:r>
            <a:r>
              <a:rPr lang="pt-PT" dirty="0" err="1"/>
              <a:t>may</a:t>
            </a:r>
            <a:r>
              <a:rPr lang="pt-PT" dirty="0"/>
              <a:t> </a:t>
            </a:r>
            <a:r>
              <a:rPr lang="pt-PT" dirty="0" err="1"/>
              <a:t>say</a:t>
            </a:r>
            <a:r>
              <a:rPr lang="pt-PT" dirty="0"/>
              <a:t>, </a:t>
            </a:r>
            <a:r>
              <a:rPr lang="pt-PT" dirty="0" err="1"/>
              <a:t>okay</a:t>
            </a:r>
            <a:r>
              <a:rPr lang="pt-PT" dirty="0"/>
              <a:t>, </a:t>
            </a:r>
            <a:r>
              <a:rPr lang="pt-PT" dirty="0" err="1"/>
              <a:t>we</a:t>
            </a:r>
            <a:r>
              <a:rPr lang="pt-PT" dirty="0"/>
              <a:t> </a:t>
            </a:r>
            <a:r>
              <a:rPr lang="pt-PT" dirty="0" err="1"/>
              <a:t>will</a:t>
            </a:r>
            <a:r>
              <a:rPr lang="pt-PT" dirty="0"/>
              <a:t> </a:t>
            </a:r>
            <a:r>
              <a:rPr lang="pt-PT" dirty="0" err="1"/>
              <a:t>encrypt</a:t>
            </a:r>
            <a:r>
              <a:rPr lang="pt-PT" dirty="0"/>
              <a:t> </a:t>
            </a:r>
            <a:r>
              <a:rPr lang="pt-PT" dirty="0" err="1"/>
              <a:t>everything</a:t>
            </a:r>
            <a:r>
              <a:rPr lang="pt-PT" dirty="0"/>
              <a:t> </a:t>
            </a:r>
            <a:r>
              <a:rPr lang="pt-PT" dirty="0" err="1"/>
              <a:t>on</a:t>
            </a:r>
            <a:r>
              <a:rPr lang="pt-PT" dirty="0"/>
              <a:t> </a:t>
            </a:r>
            <a:r>
              <a:rPr lang="pt-PT" dirty="0" err="1"/>
              <a:t>cloud</a:t>
            </a:r>
            <a:endParaRPr lang="pt-PT" dirty="0"/>
          </a:p>
          <a:p>
            <a:r>
              <a:rPr lang="pt-PT" dirty="0" err="1"/>
              <a:t>Then</a:t>
            </a:r>
            <a:r>
              <a:rPr lang="pt-PT" dirty="0"/>
              <a:t> </a:t>
            </a:r>
            <a:r>
              <a:rPr lang="pt-PT" dirty="0" err="1"/>
              <a:t>what</a:t>
            </a:r>
            <a:r>
              <a:rPr lang="pt-PT" dirty="0"/>
              <a:t> </a:t>
            </a:r>
            <a:r>
              <a:rPr lang="pt-PT" dirty="0" err="1"/>
              <a:t>we</a:t>
            </a:r>
            <a:r>
              <a:rPr lang="pt-PT" dirty="0"/>
              <a:t> </a:t>
            </a:r>
            <a:r>
              <a:rPr lang="pt-PT" dirty="0" err="1"/>
              <a:t>need</a:t>
            </a:r>
            <a:r>
              <a:rPr lang="pt-PT" dirty="0"/>
              <a:t> to do? </a:t>
            </a:r>
            <a:r>
              <a:rPr lang="pt-PT" dirty="0" err="1"/>
              <a:t>We</a:t>
            </a:r>
            <a:r>
              <a:rPr lang="pt-PT" dirty="0"/>
              <a:t> </a:t>
            </a:r>
            <a:r>
              <a:rPr lang="pt-PT" dirty="0" err="1"/>
              <a:t>need</a:t>
            </a:r>
            <a:r>
              <a:rPr lang="pt-PT" dirty="0"/>
              <a:t> to </a:t>
            </a:r>
            <a:r>
              <a:rPr lang="pt-PT" dirty="0" err="1"/>
              <a:t>descrypt</a:t>
            </a:r>
            <a:r>
              <a:rPr lang="pt-PT" dirty="0"/>
              <a:t> data, </a:t>
            </a:r>
            <a:r>
              <a:rPr lang="pt-PT" dirty="0" err="1"/>
              <a:t>make</a:t>
            </a:r>
            <a:r>
              <a:rPr lang="pt-PT" dirty="0"/>
              <a:t> a </a:t>
            </a:r>
            <a:r>
              <a:rPr lang="pt-PT" dirty="0" err="1"/>
              <a:t>search</a:t>
            </a:r>
            <a:r>
              <a:rPr lang="pt-PT" dirty="0"/>
              <a:t> </a:t>
            </a:r>
            <a:r>
              <a:rPr lang="pt-PT" dirty="0" err="1"/>
              <a:t>and</a:t>
            </a:r>
            <a:r>
              <a:rPr lang="pt-PT" dirty="0"/>
              <a:t> </a:t>
            </a:r>
            <a:r>
              <a:rPr lang="pt-PT" dirty="0" err="1"/>
              <a:t>the</a:t>
            </a:r>
            <a:r>
              <a:rPr lang="pt-PT" dirty="0"/>
              <a:t> </a:t>
            </a:r>
            <a:r>
              <a:rPr lang="pt-PT" dirty="0" err="1"/>
              <a:t>encrypt</a:t>
            </a:r>
            <a:r>
              <a:rPr lang="pt-PT" dirty="0"/>
              <a:t> </a:t>
            </a:r>
            <a:r>
              <a:rPr lang="pt-PT" dirty="0" err="1"/>
              <a:t>the</a:t>
            </a:r>
            <a:r>
              <a:rPr lang="pt-PT" dirty="0"/>
              <a:t> </a:t>
            </a:r>
            <a:r>
              <a:rPr lang="pt-PT" dirty="0" err="1"/>
              <a:t>results</a:t>
            </a:r>
            <a:r>
              <a:rPr lang="pt-PT" dirty="0"/>
              <a:t> ... </a:t>
            </a:r>
            <a:r>
              <a:rPr lang="pt-PT" dirty="0" err="1"/>
              <a:t>Receive</a:t>
            </a:r>
            <a:r>
              <a:rPr lang="pt-PT" dirty="0"/>
              <a:t> </a:t>
            </a:r>
            <a:r>
              <a:rPr lang="pt-PT" dirty="0" err="1"/>
              <a:t>the</a:t>
            </a:r>
            <a:r>
              <a:rPr lang="pt-PT" dirty="0"/>
              <a:t> </a:t>
            </a:r>
            <a:r>
              <a:rPr lang="pt-PT" dirty="0" err="1"/>
              <a:t>results</a:t>
            </a:r>
            <a:endParaRPr lang="pt-PT" dirty="0"/>
          </a:p>
          <a:p>
            <a:r>
              <a:rPr lang="pt-PT" dirty="0" err="1"/>
              <a:t>This</a:t>
            </a:r>
            <a:r>
              <a:rPr lang="pt-PT" dirty="0"/>
              <a:t> </a:t>
            </a:r>
            <a:r>
              <a:rPr lang="pt-PT" dirty="0" err="1"/>
              <a:t>was</a:t>
            </a:r>
            <a:r>
              <a:rPr lang="pt-PT" dirty="0"/>
              <a:t> does </a:t>
            </a:r>
            <a:r>
              <a:rPr lang="pt-PT" dirty="0" err="1"/>
              <a:t>not</a:t>
            </a:r>
            <a:r>
              <a:rPr lang="pt-PT" dirty="0"/>
              <a:t> preserve </a:t>
            </a:r>
            <a:r>
              <a:rPr lang="pt-PT" dirty="0" err="1"/>
              <a:t>confidentiality</a:t>
            </a:r>
            <a:endParaRPr lang="en-PT" dirty="0"/>
          </a:p>
        </p:txBody>
      </p:sp>
      <p:sp>
        <p:nvSpPr>
          <p:cNvPr id="4" name="Slide Number Placeholder 3"/>
          <p:cNvSpPr>
            <a:spLocks noGrp="1"/>
          </p:cNvSpPr>
          <p:nvPr>
            <p:ph type="sldNum" sz="quarter" idx="5"/>
          </p:nvPr>
        </p:nvSpPr>
        <p:spPr/>
        <p:txBody>
          <a:bodyPr/>
          <a:lstStyle/>
          <a:p>
            <a:fld id="{F3B3A624-A1F6-1341-BA75-99775266E830}" type="slidenum">
              <a:rPr lang="en-US" smtClean="0"/>
              <a:t>3</a:t>
            </a:fld>
            <a:endParaRPr lang="en-US"/>
          </a:p>
        </p:txBody>
      </p:sp>
    </p:spTree>
    <p:extLst>
      <p:ext uri="{BB962C8B-B14F-4D97-AF65-F5344CB8AC3E}">
        <p14:creationId xmlns:p14="http://schemas.microsoft.com/office/powerpoint/2010/main" val="3514990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32</a:t>
            </a:fld>
            <a:endParaRPr lang="pt-PT"/>
          </a:p>
        </p:txBody>
      </p:sp>
    </p:spTree>
    <p:extLst>
      <p:ext uri="{BB962C8B-B14F-4D97-AF65-F5344CB8AC3E}">
        <p14:creationId xmlns:p14="http://schemas.microsoft.com/office/powerpoint/2010/main" val="3546466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33</a:t>
            </a:fld>
            <a:endParaRPr lang="pt-PT"/>
          </a:p>
        </p:txBody>
      </p:sp>
    </p:spTree>
    <p:extLst>
      <p:ext uri="{BB962C8B-B14F-4D97-AF65-F5344CB8AC3E}">
        <p14:creationId xmlns:p14="http://schemas.microsoft.com/office/powerpoint/2010/main" val="763494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34</a:t>
            </a:fld>
            <a:endParaRPr lang="pt-PT"/>
          </a:p>
        </p:txBody>
      </p:sp>
    </p:spTree>
    <p:extLst>
      <p:ext uri="{BB962C8B-B14F-4D97-AF65-F5344CB8AC3E}">
        <p14:creationId xmlns:p14="http://schemas.microsoft.com/office/powerpoint/2010/main" val="1804271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39</a:t>
            </a:fld>
            <a:endParaRPr lang="pt-PT"/>
          </a:p>
        </p:txBody>
      </p:sp>
    </p:spTree>
    <p:extLst>
      <p:ext uri="{BB962C8B-B14F-4D97-AF65-F5344CB8AC3E}">
        <p14:creationId xmlns:p14="http://schemas.microsoft.com/office/powerpoint/2010/main" val="4280183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40</a:t>
            </a:fld>
            <a:endParaRPr lang="pt-PT"/>
          </a:p>
        </p:txBody>
      </p:sp>
    </p:spTree>
    <p:extLst>
      <p:ext uri="{BB962C8B-B14F-4D97-AF65-F5344CB8AC3E}">
        <p14:creationId xmlns:p14="http://schemas.microsoft.com/office/powerpoint/2010/main" val="537269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F3B3A624-A1F6-1341-BA75-99775266E830}" type="slidenum">
              <a:rPr lang="en-US" smtClean="0"/>
              <a:t>41</a:t>
            </a:fld>
            <a:endParaRPr lang="en-US"/>
          </a:p>
        </p:txBody>
      </p:sp>
    </p:spTree>
    <p:extLst>
      <p:ext uri="{BB962C8B-B14F-4D97-AF65-F5344CB8AC3E}">
        <p14:creationId xmlns:p14="http://schemas.microsoft.com/office/powerpoint/2010/main" val="781690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today we are going to learn about how to search data without beaching Privacy. </a:t>
            </a:r>
          </a:p>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42</a:t>
            </a:fld>
            <a:endParaRPr lang="pt-PT"/>
          </a:p>
        </p:txBody>
      </p:sp>
    </p:spTree>
    <p:extLst>
      <p:ext uri="{BB962C8B-B14F-4D97-AF65-F5344CB8AC3E}">
        <p14:creationId xmlns:p14="http://schemas.microsoft.com/office/powerpoint/2010/main" val="1229453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Gibbon is another animal</a:t>
            </a:r>
          </a:p>
        </p:txBody>
      </p:sp>
      <p:sp>
        <p:nvSpPr>
          <p:cNvPr id="4" name="Slide Number Placeholder 3"/>
          <p:cNvSpPr>
            <a:spLocks noGrp="1"/>
          </p:cNvSpPr>
          <p:nvPr>
            <p:ph type="sldNum" sz="quarter" idx="5"/>
          </p:nvPr>
        </p:nvSpPr>
        <p:spPr/>
        <p:txBody>
          <a:bodyPr/>
          <a:lstStyle/>
          <a:p>
            <a:fld id="{5B9B1404-DE03-3D49-ACD6-E00BC951CF57}" type="slidenum">
              <a:rPr lang="pt-PT" smtClean="0"/>
              <a:t>43</a:t>
            </a:fld>
            <a:endParaRPr lang="pt-PT"/>
          </a:p>
        </p:txBody>
      </p:sp>
    </p:spTree>
    <p:extLst>
      <p:ext uri="{BB962C8B-B14F-4D97-AF65-F5344CB8AC3E}">
        <p14:creationId xmlns:p14="http://schemas.microsoft.com/office/powerpoint/2010/main" val="586189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In </a:t>
            </a:r>
            <a:r>
              <a:rPr lang="pt-PT" dirty="0" err="1"/>
              <a:t>the</a:t>
            </a:r>
            <a:r>
              <a:rPr lang="pt-PT" dirty="0"/>
              <a:t> </a:t>
            </a:r>
            <a:r>
              <a:rPr lang="pt-PT" dirty="0" err="1"/>
              <a:t>left</a:t>
            </a:r>
            <a:r>
              <a:rPr lang="pt-PT" dirty="0"/>
              <a:t> </a:t>
            </a:r>
            <a:r>
              <a:rPr lang="pt-PT" dirty="0" err="1"/>
              <a:t>side</a:t>
            </a:r>
            <a:r>
              <a:rPr lang="pt-PT" dirty="0"/>
              <a:t> </a:t>
            </a:r>
            <a:r>
              <a:rPr lang="pt-PT" dirty="0" err="1"/>
              <a:t>we</a:t>
            </a:r>
            <a:r>
              <a:rPr lang="pt-PT" dirty="0"/>
              <a:t> </a:t>
            </a:r>
            <a:r>
              <a:rPr lang="pt-PT" dirty="0" err="1"/>
              <a:t>see</a:t>
            </a:r>
            <a:r>
              <a:rPr lang="pt-PT" dirty="0"/>
              <a:t> some </a:t>
            </a:r>
            <a:r>
              <a:rPr lang="pt-PT" dirty="0" err="1"/>
              <a:t>small</a:t>
            </a:r>
            <a:r>
              <a:rPr lang="pt-PT" dirty="0"/>
              <a:t> </a:t>
            </a:r>
            <a:r>
              <a:rPr lang="pt-PT" dirty="0" err="1"/>
              <a:t>changes</a:t>
            </a:r>
            <a:r>
              <a:rPr lang="pt-PT" dirty="0"/>
              <a:t> </a:t>
            </a:r>
            <a:r>
              <a:rPr lang="pt-PT" dirty="0" err="1"/>
              <a:t>on</a:t>
            </a:r>
            <a:r>
              <a:rPr lang="pt-PT" dirty="0"/>
              <a:t> </a:t>
            </a:r>
            <a:r>
              <a:rPr lang="pt-PT" dirty="0" err="1"/>
              <a:t>the</a:t>
            </a:r>
            <a:r>
              <a:rPr lang="pt-PT" dirty="0"/>
              <a:t> </a:t>
            </a:r>
            <a:r>
              <a:rPr lang="pt-PT" dirty="0" err="1"/>
              <a:t>sign</a:t>
            </a:r>
            <a:r>
              <a:rPr lang="pt-PT" dirty="0"/>
              <a:t>. For </a:t>
            </a:r>
            <a:r>
              <a:rPr lang="pt-PT" dirty="0" err="1"/>
              <a:t>us</a:t>
            </a:r>
            <a:r>
              <a:rPr lang="pt-PT" dirty="0"/>
              <a:t> </a:t>
            </a:r>
            <a:r>
              <a:rPr lang="pt-PT" dirty="0" err="1"/>
              <a:t>it</a:t>
            </a:r>
            <a:r>
              <a:rPr lang="pt-PT" dirty="0"/>
              <a:t> </a:t>
            </a:r>
            <a:r>
              <a:rPr lang="pt-PT" dirty="0" err="1"/>
              <a:t>is</a:t>
            </a:r>
            <a:r>
              <a:rPr lang="pt-PT" dirty="0"/>
              <a:t> </a:t>
            </a:r>
            <a:r>
              <a:rPr lang="pt-PT" dirty="0" err="1"/>
              <a:t>readable</a:t>
            </a:r>
            <a:r>
              <a:rPr lang="pt-PT" dirty="0"/>
              <a:t> as stop </a:t>
            </a:r>
            <a:r>
              <a:rPr lang="pt-PT" dirty="0" err="1"/>
              <a:t>but</a:t>
            </a:r>
            <a:r>
              <a:rPr lang="pt-PT" dirty="0"/>
              <a:t> </a:t>
            </a:r>
            <a:r>
              <a:rPr lang="pt-PT" dirty="0" err="1"/>
              <a:t>machine</a:t>
            </a:r>
            <a:r>
              <a:rPr lang="pt-PT" dirty="0"/>
              <a:t> </a:t>
            </a:r>
            <a:r>
              <a:rPr lang="pt-PT" dirty="0" err="1"/>
              <a:t>learning</a:t>
            </a:r>
            <a:r>
              <a:rPr lang="pt-PT" dirty="0"/>
              <a:t> </a:t>
            </a:r>
            <a:r>
              <a:rPr lang="pt-PT" dirty="0" err="1"/>
              <a:t>algorithm</a:t>
            </a:r>
            <a:r>
              <a:rPr lang="pt-PT" dirty="0"/>
              <a:t> </a:t>
            </a:r>
            <a:r>
              <a:rPr lang="pt-PT" dirty="0" err="1"/>
              <a:t>became</a:t>
            </a:r>
            <a:r>
              <a:rPr lang="pt-PT" dirty="0"/>
              <a:t> </a:t>
            </a:r>
            <a:r>
              <a:rPr lang="pt-PT" dirty="0" err="1"/>
              <a:t>confused</a:t>
            </a:r>
            <a:r>
              <a:rPr lang="pt-PT" dirty="0"/>
              <a:t> </a:t>
            </a:r>
            <a:endParaRPr lang="en-P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87C7F4-A2F7-2D4D-BC17-3AAB1EAC2C6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3441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45</a:t>
            </a:fld>
            <a:endParaRPr lang="pt-PT"/>
          </a:p>
        </p:txBody>
      </p:sp>
    </p:spTree>
    <p:extLst>
      <p:ext uri="{BB962C8B-B14F-4D97-AF65-F5344CB8AC3E}">
        <p14:creationId xmlns:p14="http://schemas.microsoft.com/office/powerpoint/2010/main" val="2980015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What</a:t>
            </a:r>
            <a:r>
              <a:rPr lang="pt-PT" dirty="0"/>
              <a:t> can </a:t>
            </a:r>
            <a:r>
              <a:rPr lang="pt-PT" dirty="0" err="1"/>
              <a:t>we</a:t>
            </a:r>
            <a:r>
              <a:rPr lang="pt-PT" dirty="0"/>
              <a:t> do to preserve </a:t>
            </a:r>
            <a:r>
              <a:rPr lang="pt-PT" dirty="0" err="1"/>
              <a:t>considentiality</a:t>
            </a:r>
            <a:r>
              <a:rPr lang="pt-PT" dirty="0"/>
              <a:t>? </a:t>
            </a:r>
          </a:p>
          <a:p>
            <a:r>
              <a:rPr lang="pt-PT" dirty="0" err="1"/>
              <a:t>The</a:t>
            </a:r>
            <a:r>
              <a:rPr lang="pt-PT" dirty="0"/>
              <a:t> </a:t>
            </a:r>
            <a:r>
              <a:rPr lang="pt-PT" dirty="0" err="1"/>
              <a:t>firstsimolified</a:t>
            </a:r>
            <a:r>
              <a:rPr lang="pt-PT" dirty="0"/>
              <a:t> </a:t>
            </a:r>
            <a:r>
              <a:rPr lang="pt-PT" dirty="0" err="1"/>
              <a:t>idea</a:t>
            </a:r>
            <a:r>
              <a:rPr lang="pt-PT" dirty="0"/>
              <a:t> come to </a:t>
            </a:r>
            <a:r>
              <a:rPr lang="pt-PT" dirty="0" err="1"/>
              <a:t>mind</a:t>
            </a:r>
            <a:r>
              <a:rPr lang="pt-PT" dirty="0"/>
              <a:t> </a:t>
            </a:r>
            <a:r>
              <a:rPr lang="pt-PT" dirty="0" err="1"/>
              <a:t>is</a:t>
            </a:r>
            <a:r>
              <a:rPr lang="pt-PT" dirty="0"/>
              <a:t> to </a:t>
            </a:r>
            <a:endParaRPr lang="en-PT" dirty="0"/>
          </a:p>
        </p:txBody>
      </p:sp>
      <p:sp>
        <p:nvSpPr>
          <p:cNvPr id="4" name="Slide Number Placeholder 3"/>
          <p:cNvSpPr>
            <a:spLocks noGrp="1"/>
          </p:cNvSpPr>
          <p:nvPr>
            <p:ph type="sldNum" sz="quarter" idx="5"/>
          </p:nvPr>
        </p:nvSpPr>
        <p:spPr/>
        <p:txBody>
          <a:bodyPr/>
          <a:lstStyle/>
          <a:p>
            <a:fld id="{F3B3A624-A1F6-1341-BA75-99775266E830}" type="slidenum">
              <a:rPr lang="en-US" smtClean="0"/>
              <a:t>4</a:t>
            </a:fld>
            <a:endParaRPr lang="en-US"/>
          </a:p>
        </p:txBody>
      </p:sp>
    </p:spTree>
    <p:extLst>
      <p:ext uri="{BB962C8B-B14F-4D97-AF65-F5344CB8AC3E}">
        <p14:creationId xmlns:p14="http://schemas.microsoft.com/office/powerpoint/2010/main" val="3647857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52</a:t>
            </a:fld>
            <a:endParaRPr lang="pt-PT"/>
          </a:p>
        </p:txBody>
      </p:sp>
    </p:spTree>
    <p:extLst>
      <p:ext uri="{BB962C8B-B14F-4D97-AF65-F5344CB8AC3E}">
        <p14:creationId xmlns:p14="http://schemas.microsoft.com/office/powerpoint/2010/main" val="795176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53</a:t>
            </a:fld>
            <a:endParaRPr lang="pt-PT"/>
          </a:p>
        </p:txBody>
      </p:sp>
    </p:spTree>
    <p:extLst>
      <p:ext uri="{BB962C8B-B14F-4D97-AF65-F5344CB8AC3E}">
        <p14:creationId xmlns:p14="http://schemas.microsoft.com/office/powerpoint/2010/main" val="210527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54</a:t>
            </a:fld>
            <a:endParaRPr lang="pt-PT"/>
          </a:p>
        </p:txBody>
      </p:sp>
    </p:spTree>
    <p:extLst>
      <p:ext uri="{BB962C8B-B14F-4D97-AF65-F5344CB8AC3E}">
        <p14:creationId xmlns:p14="http://schemas.microsoft.com/office/powerpoint/2010/main" val="17961960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57</a:t>
            </a:fld>
            <a:endParaRPr lang="pt-PT"/>
          </a:p>
        </p:txBody>
      </p:sp>
    </p:spTree>
    <p:extLst>
      <p:ext uri="{BB962C8B-B14F-4D97-AF65-F5344CB8AC3E}">
        <p14:creationId xmlns:p14="http://schemas.microsoft.com/office/powerpoint/2010/main" val="4044665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time</a:t>
            </a:r>
          </a:p>
        </p:txBody>
      </p:sp>
      <p:sp>
        <p:nvSpPr>
          <p:cNvPr id="4" name="Slide Number Placeholder 3"/>
          <p:cNvSpPr>
            <a:spLocks noGrp="1"/>
          </p:cNvSpPr>
          <p:nvPr>
            <p:ph type="sldNum" sz="quarter" idx="5"/>
          </p:nvPr>
        </p:nvSpPr>
        <p:spPr/>
        <p:txBody>
          <a:bodyPr/>
          <a:lstStyle/>
          <a:p>
            <a:fld id="{5B9B1404-DE03-3D49-ACD6-E00BC951CF57}" type="slidenum">
              <a:rPr lang="pt-PT" smtClean="0"/>
              <a:t>58</a:t>
            </a:fld>
            <a:endParaRPr lang="pt-PT"/>
          </a:p>
        </p:txBody>
      </p:sp>
    </p:spTree>
    <p:extLst>
      <p:ext uri="{BB962C8B-B14F-4D97-AF65-F5344CB8AC3E}">
        <p14:creationId xmlns:p14="http://schemas.microsoft.com/office/powerpoint/2010/main" val="416699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59</a:t>
            </a:fld>
            <a:endParaRPr lang="pt-PT"/>
          </a:p>
        </p:txBody>
      </p:sp>
    </p:spTree>
    <p:extLst>
      <p:ext uri="{BB962C8B-B14F-4D97-AF65-F5344CB8AC3E}">
        <p14:creationId xmlns:p14="http://schemas.microsoft.com/office/powerpoint/2010/main" val="817920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7C7F4-A2F7-2D4D-BC17-3AAB1EAC2C68}" type="slidenum">
              <a:rPr lang="en-US" smtClean="0"/>
              <a:t>60</a:t>
            </a:fld>
            <a:endParaRPr lang="en-US"/>
          </a:p>
        </p:txBody>
      </p:sp>
    </p:spTree>
    <p:extLst>
      <p:ext uri="{BB962C8B-B14F-4D97-AF65-F5344CB8AC3E}">
        <p14:creationId xmlns:p14="http://schemas.microsoft.com/office/powerpoint/2010/main" val="2986208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7C7F4-A2F7-2D4D-BC17-3AAB1EAC2C68}" type="slidenum">
              <a:rPr lang="en-US" smtClean="0"/>
              <a:t>61</a:t>
            </a:fld>
            <a:endParaRPr lang="en-US"/>
          </a:p>
        </p:txBody>
      </p:sp>
    </p:spTree>
    <p:extLst>
      <p:ext uri="{BB962C8B-B14F-4D97-AF65-F5344CB8AC3E}">
        <p14:creationId xmlns:p14="http://schemas.microsoft.com/office/powerpoint/2010/main" val="9995470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7C7F4-A2F7-2D4D-BC17-3AAB1EAC2C68}" type="slidenum">
              <a:rPr lang="en-US" smtClean="0"/>
              <a:t>62</a:t>
            </a:fld>
            <a:endParaRPr lang="en-US"/>
          </a:p>
        </p:txBody>
      </p:sp>
    </p:spTree>
    <p:extLst>
      <p:ext uri="{BB962C8B-B14F-4D97-AF65-F5344CB8AC3E}">
        <p14:creationId xmlns:p14="http://schemas.microsoft.com/office/powerpoint/2010/main" val="41663686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87C7F4-A2F7-2D4D-BC17-3AAB1EAC2C68}" type="slidenum">
              <a:rPr lang="en-US" smtClean="0"/>
              <a:t>63</a:t>
            </a:fld>
            <a:endParaRPr lang="en-US"/>
          </a:p>
        </p:txBody>
      </p:sp>
    </p:spTree>
    <p:extLst>
      <p:ext uri="{BB962C8B-B14F-4D97-AF65-F5344CB8AC3E}">
        <p14:creationId xmlns:p14="http://schemas.microsoft.com/office/powerpoint/2010/main" val="90459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F3B3A624-A1F6-1341-BA75-99775266E830}" type="slidenum">
              <a:rPr lang="en-US" smtClean="0"/>
              <a:t>5</a:t>
            </a:fld>
            <a:endParaRPr lang="en-US"/>
          </a:p>
        </p:txBody>
      </p:sp>
    </p:spTree>
    <p:extLst>
      <p:ext uri="{BB962C8B-B14F-4D97-AF65-F5344CB8AC3E}">
        <p14:creationId xmlns:p14="http://schemas.microsoft.com/office/powerpoint/2010/main" val="14910205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7C7F4-A2F7-2D4D-BC17-3AAB1EAC2C68}" type="slidenum">
              <a:rPr lang="en-US" smtClean="0"/>
              <a:t>64</a:t>
            </a:fld>
            <a:endParaRPr lang="en-US"/>
          </a:p>
        </p:txBody>
      </p:sp>
    </p:spTree>
    <p:extLst>
      <p:ext uri="{BB962C8B-B14F-4D97-AF65-F5344CB8AC3E}">
        <p14:creationId xmlns:p14="http://schemas.microsoft.com/office/powerpoint/2010/main" val="21934712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426D4E2-6937-46AF-B8A3-F585B5EA3078}" type="slidenum">
              <a:rPr lang="en-US"/>
              <a:pPr/>
              <a:t>65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dirty="0"/>
              <a:t>Evasion</a:t>
            </a:r>
            <a:r>
              <a:rPr lang="zh-CN" altLang="en-US" dirty="0"/>
              <a:t> </a:t>
            </a:r>
            <a:r>
              <a:rPr lang="en-US" altLang="zh-CN" dirty="0"/>
              <a:t>attack</a:t>
            </a:r>
            <a:r>
              <a:rPr lang="zh-CN" altLang="en-US" dirty="0"/>
              <a:t> </a:t>
            </a:r>
            <a:r>
              <a:rPr lang="en-US" altLang="zh-CN" dirty="0"/>
              <a:t>example!!</a:t>
            </a:r>
          </a:p>
          <a:p>
            <a:pPr eaLnBrk="1" hangingPunct="1"/>
            <a:r>
              <a:rPr lang="en-US" altLang="zh-CN" dirty="0"/>
              <a:t>Bag</a:t>
            </a:r>
            <a:r>
              <a:rPr lang="zh-CN" altLang="en-US" dirty="0"/>
              <a:t> </a:t>
            </a:r>
            <a:r>
              <a:rPr lang="en-US" altLang="zh-CN" dirty="0"/>
              <a:t>of</a:t>
            </a:r>
            <a:r>
              <a:rPr lang="zh-CN" altLang="en-US" dirty="0"/>
              <a:t> </a:t>
            </a:r>
            <a:r>
              <a:rPr lang="en-US" altLang="zh-CN" dirty="0"/>
              <a:t>words</a:t>
            </a:r>
            <a:endParaRPr lang="en-US" dirty="0"/>
          </a:p>
        </p:txBody>
      </p:sp>
    </p:spTree>
    <p:extLst>
      <p:ext uri="{BB962C8B-B14F-4D97-AF65-F5344CB8AC3E}">
        <p14:creationId xmlns:p14="http://schemas.microsoft.com/office/powerpoint/2010/main" val="1408380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EE56D5D-3E7A-41F0-A9BF-8A7245F68385}" type="slidenum">
              <a:rPr lang="en-US"/>
              <a:pPr/>
              <a:t>66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787868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sz="1200" kern="1200" dirty="0">
                <a:solidFill>
                  <a:schemeClr val="tx1"/>
                </a:solidFill>
                <a:effectLst/>
                <a:latin typeface="+mn-lt"/>
                <a:ea typeface="+mn-ea"/>
                <a:cs typeface="+mn-cs"/>
              </a:rPr>
              <a:t>Embora seja difícil definir </a:t>
            </a:r>
            <a:r>
              <a:rPr lang="pt-PT" sz="1200" kern="1200" dirty="0" err="1">
                <a:solidFill>
                  <a:schemeClr val="tx1"/>
                </a:solidFill>
                <a:effectLst/>
                <a:latin typeface="+mn-lt"/>
                <a:ea typeface="+mn-ea"/>
                <a:cs typeface="+mn-cs"/>
              </a:rPr>
              <a:t>fairness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pela</a:t>
            </a:r>
            <a:r>
              <a:rPr lang="pt-PT" sz="1200" kern="1200" dirty="0">
                <a:solidFill>
                  <a:schemeClr val="tx1"/>
                </a:solidFill>
                <a:effectLst/>
                <a:latin typeface="+mn-lt"/>
                <a:ea typeface="+mn-ea"/>
                <a:cs typeface="+mn-cs"/>
              </a:rPr>
              <a:t> sua ambiguidade e subjectividade, ao longo do trabalho consideramos que um sistema é fair na ausência de discriminação com base em atributos protegidos ou sensíveis, como a raça, o sexo ou a idade. A discriminação com base nestes atributos é geralmente proibida por lei.</a:t>
            </a:r>
            <a:endParaRPr lang="en-GB" sz="1200" kern="1200" dirty="0">
              <a:solidFill>
                <a:schemeClr val="tx1"/>
              </a:solidFill>
              <a:effectLst/>
              <a:latin typeface="+mn-lt"/>
              <a:ea typeface="+mn-ea"/>
              <a:cs typeface="+mn-cs"/>
            </a:endParaRPr>
          </a:p>
          <a:p>
            <a:r>
              <a:rPr lang="pt-P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pt-PT" sz="1200" kern="1200" dirty="0">
                <a:solidFill>
                  <a:schemeClr val="tx1"/>
                </a:solidFill>
                <a:effectLst/>
                <a:latin typeface="+mn-lt"/>
                <a:ea typeface="+mn-ea"/>
                <a:cs typeface="+mn-cs"/>
              </a:rPr>
              <a:t>A discriminação em sistemas inteligentes pode ter várias origens e assumir diversas formas. Os dados utilizados para treinar os modelos podem desde logo apresentar </a:t>
            </a:r>
            <a:r>
              <a:rPr lang="pt-PT" sz="1200" kern="1200" dirty="0" err="1">
                <a:solidFill>
                  <a:schemeClr val="tx1"/>
                </a:solidFill>
                <a:effectLst/>
                <a:latin typeface="+mn-lt"/>
                <a:ea typeface="+mn-ea"/>
                <a:cs typeface="+mn-cs"/>
              </a:rPr>
              <a:t>unfairness</a:t>
            </a:r>
            <a:r>
              <a:rPr lang="pt-PT" sz="1200" kern="1200" dirty="0">
                <a:solidFill>
                  <a:schemeClr val="tx1"/>
                </a:solidFill>
                <a:effectLst/>
                <a:latin typeface="+mn-lt"/>
                <a:ea typeface="+mn-ea"/>
                <a:cs typeface="+mn-cs"/>
              </a:rPr>
              <a:t>, devido a amostragens injustas ou à atribuição de classes como resultado de decisões que não são imparciais. Mesmo que o treino se baseie em dados históricos que apresentem discriminação, esta não deve passar para as classificações feitas </a:t>
            </a:r>
            <a:r>
              <a:rPr lang="pt-PT" sz="1200" kern="1200" dirty="0" err="1">
                <a:solidFill>
                  <a:schemeClr val="tx1"/>
                </a:solidFill>
                <a:effectLst/>
                <a:latin typeface="+mn-lt"/>
                <a:ea typeface="+mn-ea"/>
                <a:cs typeface="+mn-cs"/>
              </a:rPr>
              <a:t>pelos</a:t>
            </a:r>
            <a:r>
              <a:rPr lang="pt-PT" sz="1200" kern="1200" dirty="0">
                <a:solidFill>
                  <a:schemeClr val="tx1"/>
                </a:solidFill>
                <a:effectLst/>
                <a:latin typeface="+mn-lt"/>
                <a:ea typeface="+mn-ea"/>
                <a:cs typeface="+mn-cs"/>
              </a:rPr>
              <a:t> modelos.</a:t>
            </a:r>
            <a:endParaRPr lang="en-GB" sz="1200" kern="1200" dirty="0">
              <a:solidFill>
                <a:schemeClr val="tx1"/>
              </a:solidFill>
              <a:effectLst/>
              <a:latin typeface="+mn-lt"/>
              <a:ea typeface="+mn-ea"/>
              <a:cs typeface="+mn-cs"/>
            </a:endParaRPr>
          </a:p>
          <a:p>
            <a:r>
              <a:rPr lang="pt-P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pt-PT" sz="1200" kern="1200" dirty="0">
                <a:solidFill>
                  <a:schemeClr val="tx1"/>
                </a:solidFill>
                <a:effectLst/>
                <a:latin typeface="+mn-lt"/>
                <a:ea typeface="+mn-ea"/>
                <a:cs typeface="+mn-cs"/>
              </a:rPr>
              <a:t>A discriminação directa, também chamada tratamento díspar, resulta da utilização explícita de atributos sensíveis na tomada de decisões: por exemplo, a idade pode ser um dos atributos de um </a:t>
            </a:r>
            <a:r>
              <a:rPr lang="pt-PT" sz="1200" kern="1200" dirty="0" err="1">
                <a:solidFill>
                  <a:schemeClr val="tx1"/>
                </a:solidFill>
                <a:effectLst/>
                <a:latin typeface="+mn-lt"/>
                <a:ea typeface="+mn-ea"/>
                <a:cs typeface="+mn-cs"/>
              </a:rPr>
              <a:t>dataset</a:t>
            </a:r>
            <a:r>
              <a:rPr lang="pt-PT" sz="1200" kern="1200" dirty="0">
                <a:solidFill>
                  <a:schemeClr val="tx1"/>
                </a:solidFill>
                <a:effectLst/>
                <a:latin typeface="+mn-lt"/>
                <a:ea typeface="+mn-ea"/>
                <a:cs typeface="+mn-cs"/>
              </a:rPr>
              <a:t> e as classificações  de um modelo treinado com estes dados podem prejudicar indivíduos mais jovens.</a:t>
            </a:r>
            <a:endParaRPr lang="en-GB" sz="1200" kern="1200" dirty="0">
              <a:solidFill>
                <a:schemeClr val="tx1"/>
              </a:solidFill>
              <a:effectLst/>
              <a:latin typeface="+mn-lt"/>
              <a:ea typeface="+mn-ea"/>
              <a:cs typeface="+mn-cs"/>
            </a:endParaRPr>
          </a:p>
          <a:p>
            <a:r>
              <a:rPr lang="pt-P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pt-PT" sz="1200" kern="1200" dirty="0">
                <a:solidFill>
                  <a:schemeClr val="tx1"/>
                </a:solidFill>
                <a:effectLst/>
                <a:latin typeface="+mn-lt"/>
                <a:ea typeface="+mn-ea"/>
                <a:cs typeface="+mn-cs"/>
              </a:rPr>
              <a:t>Quando as decisões tomadas se baseiam numa disposição, critério ou prática aparentemente neutro, mas indivíduos de determinados grupos sociais são, ainda assim, colocados em desvantagem comparativamente com outras pessoas estamos na presença de discriminação indirecta. Este tipo de discriminação está directamente ligado a impacto díspar e esta definição é encontrada na legislação de diversos países, como é o caso do Código de Trabalho de Portugal.</a:t>
            </a:r>
            <a:endParaRPr lang="en-GB" sz="1200" kern="1200" dirty="0">
              <a:solidFill>
                <a:schemeClr val="tx1"/>
              </a:solidFill>
              <a:effectLst/>
              <a:latin typeface="+mn-lt"/>
              <a:ea typeface="+mn-ea"/>
              <a:cs typeface="+mn-cs"/>
            </a:endParaRPr>
          </a:p>
          <a:p>
            <a:r>
              <a:rPr lang="pt-PT"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pt-PT" sz="1200" kern="1200" dirty="0" err="1">
                <a:solidFill>
                  <a:schemeClr val="tx1"/>
                </a:solidFill>
                <a:effectLst/>
                <a:latin typeface="+mn-lt"/>
                <a:ea typeface="+mn-ea"/>
                <a:cs typeface="+mn-cs"/>
              </a:rPr>
              <a:t>All</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these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fairness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notions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focus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on</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fairness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at</a:t>
            </a:r>
            <a:r>
              <a:rPr lang="pt-PT" sz="1200" kern="1200" dirty="0">
                <a:solidFill>
                  <a:schemeClr val="tx1"/>
                </a:solidFill>
                <a:effectLst/>
                <a:latin typeface="+mn-lt"/>
                <a:ea typeface="+mn-ea"/>
                <a:cs typeface="+mn-cs"/>
              </a:rPr>
              <a:t> a </a:t>
            </a:r>
            <a:r>
              <a:rPr lang="pt-PT" sz="1200" kern="1200" dirty="0" err="1">
                <a:solidFill>
                  <a:schemeClr val="tx1"/>
                </a:solidFill>
                <a:effectLst/>
                <a:latin typeface="+mn-lt"/>
                <a:ea typeface="+mn-ea"/>
                <a:cs typeface="+mn-cs"/>
              </a:rPr>
              <a:t>group-level</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where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we</a:t>
            </a:r>
            <a:r>
              <a:rPr lang="pt-PT" sz="1200" kern="1200" dirty="0">
                <a:solidFill>
                  <a:schemeClr val="tx1"/>
                </a:solidFill>
                <a:effectLst/>
                <a:latin typeface="+mn-lt"/>
                <a:ea typeface="+mn-ea"/>
                <a:cs typeface="+mn-cs"/>
              </a:rPr>
              <a:t> look </a:t>
            </a:r>
            <a:r>
              <a:rPr lang="pt-PT" sz="1200" kern="1200" dirty="0" err="1">
                <a:solidFill>
                  <a:schemeClr val="tx1"/>
                </a:solidFill>
                <a:effectLst/>
                <a:latin typeface="+mn-lt"/>
                <a:ea typeface="+mn-ea"/>
                <a:cs typeface="+mn-cs"/>
              </a:rPr>
              <a:t>at</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an</a:t>
            </a:r>
            <a:r>
              <a:rPr lang="pt-PT" sz="1200" kern="1200" dirty="0">
                <a:solidFill>
                  <a:schemeClr val="tx1"/>
                </a:solidFill>
                <a:effectLst/>
                <a:latin typeface="+mn-lt"/>
                <a:ea typeface="+mn-ea"/>
                <a:cs typeface="+mn-cs"/>
              </a:rPr>
              <a:t> individual as </a:t>
            </a:r>
            <a:r>
              <a:rPr lang="pt-PT" sz="1200" kern="1200" dirty="0" err="1">
                <a:solidFill>
                  <a:schemeClr val="tx1"/>
                </a:solidFill>
                <a:effectLst/>
                <a:latin typeface="+mn-lt"/>
                <a:ea typeface="+mn-ea"/>
                <a:cs typeface="+mn-cs"/>
              </a:rPr>
              <a:t>being</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part</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of</a:t>
            </a:r>
            <a:r>
              <a:rPr lang="pt-PT" sz="1200" kern="1200" dirty="0">
                <a:solidFill>
                  <a:schemeClr val="tx1"/>
                </a:solidFill>
                <a:effectLst/>
                <a:latin typeface="+mn-lt"/>
                <a:ea typeface="+mn-ea"/>
                <a:cs typeface="+mn-cs"/>
              </a:rPr>
              <a:t> a socio-</a:t>
            </a:r>
            <a:r>
              <a:rPr lang="pt-PT" sz="1200" kern="1200" dirty="0" err="1">
                <a:solidFill>
                  <a:schemeClr val="tx1"/>
                </a:solidFill>
                <a:effectLst/>
                <a:latin typeface="+mn-lt"/>
                <a:ea typeface="+mn-ea"/>
                <a:cs typeface="+mn-cs"/>
              </a:rPr>
              <a:t>economic</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group</a:t>
            </a:r>
            <a:r>
              <a:rPr lang="pt-PT" sz="1200" kern="1200" dirty="0">
                <a:solidFill>
                  <a:schemeClr val="tx1"/>
                </a:solidFill>
                <a:effectLst/>
                <a:latin typeface="+mn-lt"/>
                <a:ea typeface="+mn-ea"/>
                <a:cs typeface="+mn-cs"/>
              </a:rPr>
              <a:t>.</a:t>
            </a:r>
          </a:p>
          <a:p>
            <a:endParaRPr lang="pt-PT" sz="1200" kern="1200" dirty="0">
              <a:solidFill>
                <a:schemeClr val="tx1"/>
              </a:solidFill>
              <a:effectLst/>
              <a:latin typeface="+mn-lt"/>
              <a:ea typeface="+mn-ea"/>
              <a:cs typeface="+mn-cs"/>
            </a:endParaRPr>
          </a:p>
          <a:p>
            <a:r>
              <a:rPr lang="pt-PT" sz="1200" kern="1200" dirty="0" err="1">
                <a:solidFill>
                  <a:schemeClr val="tx1"/>
                </a:solidFill>
                <a:effectLst/>
                <a:latin typeface="+mn-lt"/>
                <a:ea typeface="+mn-ea"/>
                <a:cs typeface="+mn-cs"/>
              </a:rPr>
              <a:t>On</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the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other</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hand</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we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have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the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notion</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of</a:t>
            </a:r>
            <a:r>
              <a:rPr lang="pt-PT" sz="1200" kern="1200" dirty="0">
                <a:solidFill>
                  <a:schemeClr val="tx1"/>
                </a:solidFill>
                <a:effectLst/>
                <a:latin typeface="+mn-lt"/>
                <a:ea typeface="+mn-ea"/>
                <a:cs typeface="+mn-cs"/>
              </a:rPr>
              <a:t> individual </a:t>
            </a:r>
            <a:r>
              <a:rPr lang="pt-PT" sz="1200" kern="1200" dirty="0" err="1">
                <a:solidFill>
                  <a:schemeClr val="tx1"/>
                </a:solidFill>
                <a:effectLst/>
                <a:latin typeface="+mn-lt"/>
                <a:ea typeface="+mn-ea"/>
                <a:cs typeface="+mn-cs"/>
              </a:rPr>
              <a:t>fairness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which</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defends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that</a:t>
            </a:r>
            <a:r>
              <a:rPr lang="pt-PT" sz="1200" kern="1200" dirty="0">
                <a:solidFill>
                  <a:schemeClr val="tx1"/>
                </a:solidFill>
                <a:effectLst/>
                <a:latin typeface="+mn-lt"/>
                <a:ea typeface="+mn-ea"/>
                <a:cs typeface="+mn-cs"/>
              </a:rPr>
              <a:t> similar </a:t>
            </a:r>
            <a:r>
              <a:rPr lang="pt-PT" sz="1200" kern="1200" dirty="0" err="1">
                <a:solidFill>
                  <a:schemeClr val="tx1"/>
                </a:solidFill>
                <a:effectLst/>
                <a:latin typeface="+mn-lt"/>
                <a:ea typeface="+mn-ea"/>
                <a:cs typeface="+mn-cs"/>
              </a:rPr>
              <a:t>individuals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should</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be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given</a:t>
            </a:r>
            <a:r>
              <a:rPr lang="pt-PT" sz="1200" kern="1200" dirty="0">
                <a:solidFill>
                  <a:schemeClr val="tx1"/>
                </a:solidFill>
                <a:effectLst/>
                <a:latin typeface="+mn-lt"/>
                <a:ea typeface="+mn-ea"/>
                <a:cs typeface="+mn-cs"/>
              </a:rPr>
              <a:t> a similar </a:t>
            </a:r>
            <a:r>
              <a:rPr lang="pt-PT" sz="1200" kern="1200" dirty="0" err="1">
                <a:solidFill>
                  <a:schemeClr val="tx1"/>
                </a:solidFill>
                <a:effectLst/>
                <a:latin typeface="+mn-lt"/>
                <a:ea typeface="+mn-ea"/>
                <a:cs typeface="+mn-cs"/>
              </a:rPr>
              <a:t>treatment</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The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difficulty</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here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is</a:t>
            </a:r>
            <a:r>
              <a:rPr lang="pt-PT" sz="1200" kern="1200" dirty="0">
                <a:solidFill>
                  <a:schemeClr val="tx1"/>
                </a:solidFill>
                <a:effectLst/>
                <a:latin typeface="+mn-lt"/>
                <a:ea typeface="+mn-ea"/>
                <a:cs typeface="+mn-cs"/>
              </a:rPr>
              <a:t> in </a:t>
            </a:r>
            <a:r>
              <a:rPr lang="pt-PT" sz="1200" kern="1200" dirty="0" err="1">
                <a:solidFill>
                  <a:schemeClr val="tx1"/>
                </a:solidFill>
                <a:effectLst/>
                <a:latin typeface="+mn-lt"/>
                <a:ea typeface="+mn-ea"/>
                <a:cs typeface="+mn-cs"/>
              </a:rPr>
              <a:t>defining</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the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similarity</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between</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individuals</a:t>
            </a:r>
            <a:r>
              <a:rPr lang="pt-PT" sz="1200" kern="1200" dirty="0">
                <a:solidFill>
                  <a:schemeClr val="tx1"/>
                </a:solidFill>
                <a:effectLst/>
                <a:latin typeface="+mn-lt"/>
                <a:ea typeface="+mn-ea"/>
                <a:cs typeface="+mn-cs"/>
              </a:rPr>
              <a:t>.</a:t>
            </a:r>
          </a:p>
          <a:p>
            <a:endParaRPr lang="pt-PT" sz="1200" kern="1200" dirty="0">
              <a:solidFill>
                <a:schemeClr val="tx1"/>
              </a:solidFill>
              <a:effectLst/>
              <a:latin typeface="+mn-lt"/>
              <a:ea typeface="+mn-ea"/>
              <a:cs typeface="+mn-cs"/>
            </a:endParaRPr>
          </a:p>
          <a:p>
            <a:r>
              <a:rPr lang="pt-PT" sz="1200" kern="1200" dirty="0" err="1">
                <a:solidFill>
                  <a:schemeClr val="tx1"/>
                </a:solidFill>
                <a:effectLst/>
                <a:latin typeface="+mn-lt"/>
                <a:ea typeface="+mn-ea"/>
                <a:cs typeface="+mn-cs"/>
              </a:rPr>
              <a:t>It</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is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also</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important</a:t>
            </a:r>
            <a:r>
              <a:rPr lang="pt-PT" sz="1200" kern="1200" dirty="0">
                <a:solidFill>
                  <a:schemeClr val="tx1"/>
                </a:solidFill>
                <a:effectLst/>
                <a:latin typeface="+mn-lt"/>
                <a:ea typeface="+mn-ea"/>
                <a:cs typeface="+mn-cs"/>
              </a:rPr>
              <a:t> to </a:t>
            </a:r>
            <a:r>
              <a:rPr lang="pt-PT" sz="1200" kern="1200" dirty="0" err="1">
                <a:solidFill>
                  <a:schemeClr val="tx1"/>
                </a:solidFill>
                <a:effectLst/>
                <a:latin typeface="+mn-lt"/>
                <a:ea typeface="+mn-ea"/>
                <a:cs typeface="+mn-cs"/>
              </a:rPr>
              <a:t>notice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that</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since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fairness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is</a:t>
            </a:r>
            <a:r>
              <a:rPr lang="pt-PT" sz="1200" kern="1200" dirty="0">
                <a:solidFill>
                  <a:schemeClr val="tx1"/>
                </a:solidFill>
                <a:effectLst/>
                <a:latin typeface="+mn-lt"/>
                <a:ea typeface="+mn-ea"/>
                <a:cs typeface="+mn-cs"/>
              </a:rPr>
              <a:t> quite subjective, </a:t>
            </a:r>
            <a:r>
              <a:rPr lang="pt-PT" sz="1200" kern="1200" dirty="0" err="1">
                <a:solidFill>
                  <a:schemeClr val="tx1"/>
                </a:solidFill>
                <a:effectLst/>
                <a:latin typeface="+mn-lt"/>
                <a:ea typeface="+mn-ea"/>
                <a:cs typeface="+mn-cs"/>
              </a:rPr>
              <a:t>fairness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only</a:t>
            </a:r>
            <a:r>
              <a:rPr lang="pt-PT" sz="1200" kern="1200" dirty="0">
                <a:solidFill>
                  <a:schemeClr val="tx1"/>
                </a:solidFill>
                <a:effectLst/>
                <a:latin typeface="+mn-lt"/>
                <a:ea typeface="+mn-ea"/>
                <a:cs typeface="+mn-cs"/>
              </a:rPr>
              <a:t> materializes </a:t>
            </a:r>
            <a:r>
              <a:rPr lang="pt-PT" sz="1200" kern="1200" dirty="0" err="1">
                <a:solidFill>
                  <a:schemeClr val="tx1"/>
                </a:solidFill>
                <a:effectLst/>
                <a:latin typeface="+mn-lt"/>
                <a:ea typeface="+mn-ea"/>
                <a:cs typeface="+mn-cs"/>
              </a:rPr>
              <a:t>itself</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through</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the</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definition</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of</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conditions</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and</a:t>
            </a:r>
            <a:r>
              <a:rPr lang="pt-PT" sz="1200" kern="1200" dirty="0">
                <a:solidFill>
                  <a:schemeClr val="tx1"/>
                </a:solidFill>
                <a:effectLst/>
                <a:latin typeface="+mn-lt"/>
                <a:ea typeface="+mn-ea"/>
                <a:cs typeface="+mn-cs"/>
              </a:rPr>
              <a:t> </a:t>
            </a:r>
            <a:r>
              <a:rPr lang="pt-PT" sz="1200" kern="1200" dirty="0" err="1">
                <a:solidFill>
                  <a:schemeClr val="tx1"/>
                </a:solidFill>
                <a:effectLst/>
                <a:latin typeface="+mn-lt"/>
                <a:ea typeface="+mn-ea"/>
                <a:cs typeface="+mn-cs"/>
              </a:rPr>
              <a:t>metrics</a:t>
            </a:r>
            <a:r>
              <a:rPr lang="pt-PT" sz="1200" kern="1200" dirty="0">
                <a:solidFill>
                  <a:schemeClr val="tx1"/>
                </a:solidFill>
                <a:effectLst/>
                <a:latin typeface="+mn-lt"/>
                <a:ea typeface="+mn-ea"/>
                <a:cs typeface="+mn-cs"/>
              </a:rPr>
              <a:t>.</a:t>
            </a:r>
          </a:p>
          <a:p>
            <a:endParaRPr lang="pt-PT" sz="1200" kern="1200" dirty="0">
              <a:solidFill>
                <a:schemeClr val="tx1"/>
              </a:solidFill>
              <a:effectLst/>
              <a:latin typeface="+mn-lt"/>
              <a:ea typeface="+mn-ea"/>
              <a:cs typeface="+mn-cs"/>
            </a:endParaRPr>
          </a:p>
          <a:p>
            <a:endParaRPr lang="en-GB" dirty="0"/>
          </a:p>
        </p:txBody>
      </p:sp>
      <p:sp>
        <p:nvSpPr>
          <p:cNvPr id="4" name="Marcador de Posição do Número do Diapositivo 3"/>
          <p:cNvSpPr>
            <a:spLocks noGrp="1"/>
          </p:cNvSpPr>
          <p:nvPr>
            <p:ph type="sldNum" sz="quarter" idx="5"/>
          </p:nvPr>
        </p:nvSpPr>
        <p:spPr/>
        <p:txBody>
          <a:bodyPr/>
          <a:lstStyle/>
          <a:p>
            <a:fld id="{F3B3A624-A1F6-1341-BA75-99775266E830}" type="slidenum">
              <a:rPr lang="en-US" smtClean="0"/>
              <a:t>68</a:t>
            </a:fld>
            <a:endParaRPr lang="en-US"/>
          </a:p>
        </p:txBody>
      </p:sp>
    </p:spTree>
    <p:extLst>
      <p:ext uri="{BB962C8B-B14F-4D97-AF65-F5344CB8AC3E}">
        <p14:creationId xmlns:p14="http://schemas.microsoft.com/office/powerpoint/2010/main" val="2089718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dirty="0"/>
          </a:p>
        </p:txBody>
      </p:sp>
      <p:sp>
        <p:nvSpPr>
          <p:cNvPr id="4" name="Slide Number Placeholder 3"/>
          <p:cNvSpPr>
            <a:spLocks noGrp="1"/>
          </p:cNvSpPr>
          <p:nvPr>
            <p:ph type="sldNum" sz="quarter" idx="5"/>
          </p:nvPr>
        </p:nvSpPr>
        <p:spPr/>
        <p:txBody>
          <a:bodyPr/>
          <a:lstStyle/>
          <a:p>
            <a:fld id="{F3B3A624-A1F6-1341-BA75-99775266E830}" type="slidenum">
              <a:rPr lang="en-US" smtClean="0"/>
              <a:t>70</a:t>
            </a:fld>
            <a:endParaRPr lang="en-US" dirty="0"/>
          </a:p>
        </p:txBody>
      </p:sp>
    </p:spTree>
    <p:extLst>
      <p:ext uri="{BB962C8B-B14F-4D97-AF65-F5344CB8AC3E}">
        <p14:creationId xmlns:p14="http://schemas.microsoft.com/office/powerpoint/2010/main" val="1379087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learned it is even possible to somehow learn about the data through the machine learning models, maybe sometimes it is helpful to generate synthetic data for building the models. </a:t>
            </a:r>
          </a:p>
        </p:txBody>
      </p:sp>
      <p:sp>
        <p:nvSpPr>
          <p:cNvPr id="4" name="Slide Number Placeholder 3"/>
          <p:cNvSpPr>
            <a:spLocks noGrp="1"/>
          </p:cNvSpPr>
          <p:nvPr>
            <p:ph type="sldNum" sz="quarter" idx="5"/>
          </p:nvPr>
        </p:nvSpPr>
        <p:spPr/>
        <p:txBody>
          <a:bodyPr/>
          <a:lstStyle/>
          <a:p>
            <a:fld id="{5B9B1404-DE03-3D49-ACD6-E00BC951CF57}" type="slidenum">
              <a:rPr lang="pt-PT" smtClean="0"/>
              <a:t>71</a:t>
            </a:fld>
            <a:endParaRPr lang="pt-PT"/>
          </a:p>
        </p:txBody>
      </p:sp>
    </p:spTree>
    <p:extLst>
      <p:ext uri="{BB962C8B-B14F-4D97-AF65-F5344CB8AC3E}">
        <p14:creationId xmlns:p14="http://schemas.microsoft.com/office/powerpoint/2010/main" val="2456043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72</a:t>
            </a:fld>
            <a:endParaRPr lang="pt-PT"/>
          </a:p>
        </p:txBody>
      </p:sp>
    </p:spTree>
    <p:extLst>
      <p:ext uri="{BB962C8B-B14F-4D97-AF65-F5344CB8AC3E}">
        <p14:creationId xmlns:p14="http://schemas.microsoft.com/office/powerpoint/2010/main" val="36318525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www.kdnuggets.com</a:t>
            </a:r>
            <a:r>
              <a:rPr lang="en-US" dirty="0"/>
              <a:t>/gartner-hype-cycle-for-ai-in-2023</a:t>
            </a:r>
          </a:p>
        </p:txBody>
      </p:sp>
      <p:sp>
        <p:nvSpPr>
          <p:cNvPr id="4" name="Slide Number Placeholder 3"/>
          <p:cNvSpPr>
            <a:spLocks noGrp="1"/>
          </p:cNvSpPr>
          <p:nvPr>
            <p:ph type="sldNum" sz="quarter" idx="5"/>
          </p:nvPr>
        </p:nvSpPr>
        <p:spPr/>
        <p:txBody>
          <a:bodyPr/>
          <a:lstStyle/>
          <a:p>
            <a:fld id="{5B9B1404-DE03-3D49-ACD6-E00BC951CF57}" type="slidenum">
              <a:rPr lang="pt-PT" smtClean="0"/>
              <a:t>74</a:t>
            </a:fld>
            <a:endParaRPr lang="pt-PT"/>
          </a:p>
        </p:txBody>
      </p:sp>
    </p:spTree>
    <p:extLst>
      <p:ext uri="{BB962C8B-B14F-4D97-AF65-F5344CB8AC3E}">
        <p14:creationId xmlns:p14="http://schemas.microsoft.com/office/powerpoint/2010/main" val="40289614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blogs.nvidia.com</a:t>
            </a:r>
            <a:r>
              <a:rPr lang="en-US" dirty="0"/>
              <a:t>/blog/2021/06/08/what-is-synthetic-data/</a:t>
            </a:r>
          </a:p>
        </p:txBody>
      </p:sp>
      <p:sp>
        <p:nvSpPr>
          <p:cNvPr id="4" name="Slide Number Placeholder 3"/>
          <p:cNvSpPr>
            <a:spLocks noGrp="1"/>
          </p:cNvSpPr>
          <p:nvPr>
            <p:ph type="sldNum" sz="quarter" idx="5"/>
          </p:nvPr>
        </p:nvSpPr>
        <p:spPr/>
        <p:txBody>
          <a:bodyPr/>
          <a:lstStyle/>
          <a:p>
            <a:fld id="{5B9B1404-DE03-3D49-ACD6-E00BC951CF57}" type="slidenum">
              <a:rPr lang="pt-PT" smtClean="0"/>
              <a:t>75</a:t>
            </a:fld>
            <a:endParaRPr lang="pt-PT"/>
          </a:p>
        </p:txBody>
      </p:sp>
    </p:spTree>
    <p:extLst>
      <p:ext uri="{BB962C8B-B14F-4D97-AF65-F5344CB8AC3E}">
        <p14:creationId xmlns:p14="http://schemas.microsoft.com/office/powerpoint/2010/main" val="8748294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pictures do not belong to any real human being, these are generated by AI</a:t>
            </a:r>
          </a:p>
        </p:txBody>
      </p:sp>
      <p:sp>
        <p:nvSpPr>
          <p:cNvPr id="4" name="Slide Number Placeholder 3"/>
          <p:cNvSpPr>
            <a:spLocks noGrp="1"/>
          </p:cNvSpPr>
          <p:nvPr>
            <p:ph type="sldNum" sz="quarter" idx="5"/>
          </p:nvPr>
        </p:nvSpPr>
        <p:spPr/>
        <p:txBody>
          <a:bodyPr/>
          <a:lstStyle/>
          <a:p>
            <a:fld id="{5B9B1404-DE03-3D49-ACD6-E00BC951CF57}" type="slidenum">
              <a:rPr lang="pt-PT" smtClean="0"/>
              <a:t>78</a:t>
            </a:fld>
            <a:endParaRPr lang="pt-PT"/>
          </a:p>
        </p:txBody>
      </p:sp>
    </p:spTree>
    <p:extLst>
      <p:ext uri="{BB962C8B-B14F-4D97-AF65-F5344CB8AC3E}">
        <p14:creationId xmlns:p14="http://schemas.microsoft.com/office/powerpoint/2010/main" val="1461026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possible to search over encrypted data?</a:t>
            </a:r>
          </a:p>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6</a:t>
            </a:fld>
            <a:endParaRPr lang="pt-PT"/>
          </a:p>
        </p:txBody>
      </p:sp>
    </p:spTree>
    <p:extLst>
      <p:ext uri="{BB962C8B-B14F-4D97-AF65-F5344CB8AC3E}">
        <p14:creationId xmlns:p14="http://schemas.microsoft.com/office/powerpoint/2010/main" val="9776080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79</a:t>
            </a:fld>
            <a:endParaRPr lang="pt-PT"/>
          </a:p>
        </p:txBody>
      </p:sp>
    </p:spTree>
    <p:extLst>
      <p:ext uri="{BB962C8B-B14F-4D97-AF65-F5344CB8AC3E}">
        <p14:creationId xmlns:p14="http://schemas.microsoft.com/office/powerpoint/2010/main" val="1986528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Unlimited data </a:t>
            </a:r>
          </a:p>
          <a:p>
            <a:pPr lvl="1"/>
            <a:r>
              <a:rPr lang="en-US" dirty="0"/>
              <a:t>Data Augmentation </a:t>
            </a:r>
          </a:p>
          <a:p>
            <a:r>
              <a:rPr lang="en-US" dirty="0"/>
              <a:t>Data Quality </a:t>
            </a:r>
          </a:p>
          <a:p>
            <a:pPr lvl="1"/>
            <a:r>
              <a:rPr lang="en-US" dirty="0"/>
              <a:t>Real world data is messy</a:t>
            </a:r>
          </a:p>
          <a:p>
            <a:pPr lvl="1"/>
            <a:r>
              <a:rPr lang="en-US" dirty="0"/>
              <a:t>Lots of errors and inconsistencies</a:t>
            </a:r>
          </a:p>
          <a:p>
            <a:r>
              <a:rPr lang="en-US" dirty="0"/>
              <a:t>Privacy</a:t>
            </a:r>
          </a:p>
          <a:p>
            <a:pPr lvl="1"/>
            <a:r>
              <a:rPr lang="en-US" dirty="0"/>
              <a:t>Is it?</a:t>
            </a:r>
          </a:p>
          <a:p>
            <a:pPr lvl="2"/>
            <a:r>
              <a:rPr lang="en-US" dirty="0"/>
              <a:t>Outlier removal</a:t>
            </a:r>
          </a:p>
          <a:p>
            <a:pPr lvl="2"/>
            <a:r>
              <a:rPr lang="en-US" dirty="0"/>
              <a:t>Similarity Checks</a:t>
            </a:r>
          </a:p>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80</a:t>
            </a:fld>
            <a:endParaRPr lang="pt-PT"/>
          </a:p>
        </p:txBody>
      </p:sp>
    </p:spTree>
    <p:extLst>
      <p:ext uri="{BB962C8B-B14F-4D97-AF65-F5344CB8AC3E}">
        <p14:creationId xmlns:p14="http://schemas.microsoft.com/office/powerpoint/2010/main" val="2330204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81</a:t>
            </a:fld>
            <a:endParaRPr lang="pt-PT"/>
          </a:p>
        </p:txBody>
      </p:sp>
    </p:spTree>
    <p:extLst>
      <p:ext uri="{BB962C8B-B14F-4D97-AF65-F5344CB8AC3E}">
        <p14:creationId xmlns:p14="http://schemas.microsoft.com/office/powerpoint/2010/main" val="9973720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82</a:t>
            </a:fld>
            <a:endParaRPr lang="pt-PT"/>
          </a:p>
        </p:txBody>
      </p:sp>
    </p:spTree>
    <p:extLst>
      <p:ext uri="{BB962C8B-B14F-4D97-AF65-F5344CB8AC3E}">
        <p14:creationId xmlns:p14="http://schemas.microsoft.com/office/powerpoint/2010/main" val="12092711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83</a:t>
            </a:fld>
            <a:endParaRPr lang="pt-PT"/>
          </a:p>
        </p:txBody>
      </p:sp>
    </p:spTree>
    <p:extLst>
      <p:ext uri="{BB962C8B-B14F-4D97-AF65-F5344CB8AC3E}">
        <p14:creationId xmlns:p14="http://schemas.microsoft.com/office/powerpoint/2010/main" val="8357205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84</a:t>
            </a:fld>
            <a:endParaRPr lang="pt-PT"/>
          </a:p>
        </p:txBody>
      </p:sp>
    </p:spTree>
    <p:extLst>
      <p:ext uri="{BB962C8B-B14F-4D97-AF65-F5344CB8AC3E}">
        <p14:creationId xmlns:p14="http://schemas.microsoft.com/office/powerpoint/2010/main" val="40667581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85</a:t>
            </a:fld>
            <a:endParaRPr lang="pt-PT"/>
          </a:p>
        </p:txBody>
      </p:sp>
    </p:spTree>
    <p:extLst>
      <p:ext uri="{BB962C8B-B14F-4D97-AF65-F5344CB8AC3E}">
        <p14:creationId xmlns:p14="http://schemas.microsoft.com/office/powerpoint/2010/main" val="23262486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86</a:t>
            </a:fld>
            <a:endParaRPr lang="pt-PT"/>
          </a:p>
        </p:txBody>
      </p:sp>
    </p:spTree>
    <p:extLst>
      <p:ext uri="{BB962C8B-B14F-4D97-AF65-F5344CB8AC3E}">
        <p14:creationId xmlns:p14="http://schemas.microsoft.com/office/powerpoint/2010/main" val="31675698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learned it is even possible to somehow learn about the data through the machine learning models, maybe sometimes it is helpful to generate synthetic data for building the models. </a:t>
            </a:r>
          </a:p>
        </p:txBody>
      </p:sp>
      <p:sp>
        <p:nvSpPr>
          <p:cNvPr id="4" name="Slide Number Placeholder 3"/>
          <p:cNvSpPr>
            <a:spLocks noGrp="1"/>
          </p:cNvSpPr>
          <p:nvPr>
            <p:ph type="sldNum" sz="quarter" idx="5"/>
          </p:nvPr>
        </p:nvSpPr>
        <p:spPr/>
        <p:txBody>
          <a:bodyPr/>
          <a:lstStyle/>
          <a:p>
            <a:fld id="{5B9B1404-DE03-3D49-ACD6-E00BC951CF57}" type="slidenum">
              <a:rPr lang="pt-PT" smtClean="0"/>
              <a:t>87</a:t>
            </a:fld>
            <a:endParaRPr lang="pt-PT"/>
          </a:p>
        </p:txBody>
      </p:sp>
    </p:spTree>
    <p:extLst>
      <p:ext uri="{BB962C8B-B14F-4D97-AF65-F5344CB8AC3E}">
        <p14:creationId xmlns:p14="http://schemas.microsoft.com/office/powerpoint/2010/main" val="6787553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88</a:t>
            </a:fld>
            <a:endParaRPr lang="pt-PT"/>
          </a:p>
        </p:txBody>
      </p:sp>
    </p:spTree>
    <p:extLst>
      <p:ext uri="{BB962C8B-B14F-4D97-AF65-F5344CB8AC3E}">
        <p14:creationId xmlns:p14="http://schemas.microsoft.com/office/powerpoint/2010/main" val="3210485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a sort of searchable encryption solution </a:t>
            </a:r>
          </a:p>
          <a:p>
            <a:r>
              <a:rPr lang="en-US" dirty="0"/>
              <a:t>Let’s formulate the problem again</a:t>
            </a:r>
          </a:p>
        </p:txBody>
      </p:sp>
      <p:sp>
        <p:nvSpPr>
          <p:cNvPr id="4" name="Slide Number Placeholder 3"/>
          <p:cNvSpPr>
            <a:spLocks noGrp="1"/>
          </p:cNvSpPr>
          <p:nvPr>
            <p:ph type="sldNum" sz="quarter" idx="5"/>
          </p:nvPr>
        </p:nvSpPr>
        <p:spPr/>
        <p:txBody>
          <a:bodyPr/>
          <a:lstStyle/>
          <a:p>
            <a:fld id="{5B9B1404-DE03-3D49-ACD6-E00BC951CF57}" type="slidenum">
              <a:rPr lang="pt-PT" smtClean="0"/>
              <a:t>7</a:t>
            </a:fld>
            <a:endParaRPr lang="pt-PT"/>
          </a:p>
        </p:txBody>
      </p:sp>
    </p:spTree>
    <p:extLst>
      <p:ext uri="{BB962C8B-B14F-4D97-AF65-F5344CB8AC3E}">
        <p14:creationId xmlns:p14="http://schemas.microsoft.com/office/powerpoint/2010/main" val="2232420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ED53DCA-5912-6F4D-929C-3B9B826DFA8C}"/>
              </a:ext>
            </a:extLst>
          </p:cNvPr>
          <p:cNvSpPr txBox="1">
            <a:spLocks noGrp="1"/>
          </p:cNvSpPr>
          <p:nvPr>
            <p:ph type="sldNum" sz="quarter" idx="5"/>
          </p:nvPr>
        </p:nvSpPr>
        <p:spPr>
          <a:ln/>
        </p:spPr>
        <p:txBody>
          <a:bodyPr lIns="0" tIns="0" rIns="0" bIns="0" anchor="b" anchorCtr="0">
            <a:spAutoFit/>
          </a:bodyPr>
          <a:lstStyle/>
          <a:p>
            <a:pPr lvl="0"/>
            <a:fld id="{66EF75E8-1991-6F41-AF0A-6694119CFE35}" type="slidenum">
              <a:t>89</a:t>
            </a:fld>
            <a:endParaRPr lang="en-US"/>
          </a:p>
        </p:txBody>
      </p:sp>
      <p:sp>
        <p:nvSpPr>
          <p:cNvPr id="2" name="Slide Image Placeholder 1">
            <a:extLst>
              <a:ext uri="{FF2B5EF4-FFF2-40B4-BE49-F238E27FC236}">
                <a16:creationId xmlns:a16="http://schemas.microsoft.com/office/drawing/2014/main" id="{41ABF991-B154-6A4A-B18C-0A21B0A46D3F}"/>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58DDA56-CDE0-C143-B13B-9EA046DB2504}"/>
              </a:ext>
            </a:extLst>
          </p:cNvPr>
          <p:cNvSpPr txBox="1">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052143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ED53DCA-5912-6F4D-929C-3B9B826DFA8C}"/>
              </a:ext>
            </a:extLst>
          </p:cNvPr>
          <p:cNvSpPr txBox="1">
            <a:spLocks noGrp="1"/>
          </p:cNvSpPr>
          <p:nvPr>
            <p:ph type="sldNum" sz="quarter" idx="5"/>
          </p:nvPr>
        </p:nvSpPr>
        <p:spPr>
          <a:ln/>
        </p:spPr>
        <p:txBody>
          <a:bodyPr lIns="0" tIns="0" rIns="0" bIns="0" anchor="b" anchorCtr="0">
            <a:spAutoFit/>
          </a:bodyPr>
          <a:lstStyle/>
          <a:p>
            <a:pPr lvl="0"/>
            <a:fld id="{66EF75E8-1991-6F41-AF0A-6694119CFE35}" type="slidenum">
              <a:t>90</a:t>
            </a:fld>
            <a:endParaRPr lang="en-US"/>
          </a:p>
        </p:txBody>
      </p:sp>
      <p:sp>
        <p:nvSpPr>
          <p:cNvPr id="2" name="Slide Image Placeholder 1">
            <a:extLst>
              <a:ext uri="{FF2B5EF4-FFF2-40B4-BE49-F238E27FC236}">
                <a16:creationId xmlns:a16="http://schemas.microsoft.com/office/drawing/2014/main" id="{41ABF991-B154-6A4A-B18C-0A21B0A46D3F}"/>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58DDA56-CDE0-C143-B13B-9EA046DB2504}"/>
              </a:ext>
            </a:extLst>
          </p:cNvPr>
          <p:cNvSpPr txBox="1">
            <a:spLocks noGrp="1"/>
          </p:cNvSpPr>
          <p:nvPr>
            <p:ph type="body" sz="quarter" idx="1"/>
          </p:nvPr>
        </p:nvSpPr>
        <p:spPr/>
        <p:txBody>
          <a:bodyPr/>
          <a:lstStyle/>
          <a:p>
            <a:r>
              <a:rPr lang="en-US" dirty="0"/>
              <a:t>leaked highly classified information from the National Security Agency in 2013</a:t>
            </a:r>
          </a:p>
        </p:txBody>
      </p:sp>
    </p:spTree>
    <p:extLst>
      <p:ext uri="{BB962C8B-B14F-4D97-AF65-F5344CB8AC3E}">
        <p14:creationId xmlns:p14="http://schemas.microsoft.com/office/powerpoint/2010/main" val="26921637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B3A624-A1F6-1341-BA75-99775266E830}" type="slidenum">
              <a:rPr lang="en-US" smtClean="0"/>
              <a:t>91</a:t>
            </a:fld>
            <a:endParaRPr lang="en-US" dirty="0"/>
          </a:p>
        </p:txBody>
      </p:sp>
    </p:spTree>
    <p:extLst>
      <p:ext uri="{BB962C8B-B14F-4D97-AF65-F5344CB8AC3E}">
        <p14:creationId xmlns:p14="http://schemas.microsoft.com/office/powerpoint/2010/main" val="41625270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B3A624-A1F6-1341-BA75-99775266E830}" type="slidenum">
              <a:rPr lang="en-US" smtClean="0"/>
              <a:t>92</a:t>
            </a:fld>
            <a:endParaRPr lang="en-US" dirty="0"/>
          </a:p>
        </p:txBody>
      </p:sp>
    </p:spTree>
    <p:extLst>
      <p:ext uri="{BB962C8B-B14F-4D97-AF65-F5344CB8AC3E}">
        <p14:creationId xmlns:p14="http://schemas.microsoft.com/office/powerpoint/2010/main" val="33590547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B3A624-A1F6-1341-BA75-99775266E830}" type="slidenum">
              <a:rPr lang="en-US" smtClean="0"/>
              <a:t>93</a:t>
            </a:fld>
            <a:endParaRPr lang="en-US" dirty="0"/>
          </a:p>
        </p:txBody>
      </p:sp>
    </p:spTree>
    <p:extLst>
      <p:ext uri="{BB962C8B-B14F-4D97-AF65-F5344CB8AC3E}">
        <p14:creationId xmlns:p14="http://schemas.microsoft.com/office/powerpoint/2010/main" val="39193636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FD2C9D8B-F8FF-7E4B-F46D-7A8B6E9906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84BCE83C-1630-3E34-0C59-2DD602BBA7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latin typeface="Arial" panose="020B0604020202020204" pitchFamily="34" charset="0"/>
              <a:cs typeface="Arial" panose="020B0604020202020204" pitchFamily="34" charset="0"/>
            </a:endParaRPr>
          </a:p>
        </p:txBody>
      </p:sp>
      <p:sp>
        <p:nvSpPr>
          <p:cNvPr id="64516" name="Slide Number Placeholder 3">
            <a:extLst>
              <a:ext uri="{FF2B5EF4-FFF2-40B4-BE49-F238E27FC236}">
                <a16:creationId xmlns:a16="http://schemas.microsoft.com/office/drawing/2014/main" id="{4DBC270D-8434-EE1A-C1BF-023DF9FF92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eaLnBrk="0" hangingPunct="0">
              <a:spcBef>
                <a:spcPct val="30000"/>
              </a:spcBef>
              <a:defRPr sz="1200">
                <a:solidFill>
                  <a:schemeClr val="tx1"/>
                </a:solidFill>
                <a:latin typeface="Calibri" panose="020F0502020204030204" pitchFamily="34" charset="0"/>
              </a:defRPr>
            </a:lvl1pPr>
            <a:lvl2pPr marL="739775" indent="-282575" defTabSz="904875" eaLnBrk="0" hangingPunct="0">
              <a:spcBef>
                <a:spcPct val="30000"/>
              </a:spcBef>
              <a:defRPr sz="1200">
                <a:solidFill>
                  <a:schemeClr val="tx1"/>
                </a:solidFill>
                <a:latin typeface="Calibri" panose="020F0502020204030204" pitchFamily="34" charset="0"/>
              </a:defRPr>
            </a:lvl2pPr>
            <a:lvl3pPr marL="1139825" indent="-225425" defTabSz="904875" eaLnBrk="0" hangingPunct="0">
              <a:spcBef>
                <a:spcPct val="30000"/>
              </a:spcBef>
              <a:defRPr sz="1200">
                <a:solidFill>
                  <a:schemeClr val="tx1"/>
                </a:solidFill>
                <a:latin typeface="Calibri" panose="020F0502020204030204" pitchFamily="34" charset="0"/>
              </a:defRPr>
            </a:lvl3pPr>
            <a:lvl4pPr marL="1597025" indent="-225425" defTabSz="904875" eaLnBrk="0" hangingPunct="0">
              <a:spcBef>
                <a:spcPct val="30000"/>
              </a:spcBef>
              <a:defRPr sz="1200">
                <a:solidFill>
                  <a:schemeClr val="tx1"/>
                </a:solidFill>
                <a:latin typeface="Calibri" panose="020F0502020204030204" pitchFamily="34" charset="0"/>
              </a:defRPr>
            </a:lvl4pPr>
            <a:lvl5pPr marL="2054225" indent="-225425" defTabSz="904875" eaLnBrk="0" hangingPunct="0">
              <a:spcBef>
                <a:spcPct val="30000"/>
              </a:spcBef>
              <a:defRPr sz="1200">
                <a:solidFill>
                  <a:schemeClr val="tx1"/>
                </a:solidFill>
                <a:latin typeface="Calibri" panose="020F0502020204030204" pitchFamily="34" charset="0"/>
              </a:defRPr>
            </a:lvl5pPr>
            <a:lvl6pPr marL="2511425" indent="-225425" defTabSz="904875" eaLnBrk="0" fontAlgn="base" hangingPunct="0">
              <a:spcBef>
                <a:spcPct val="30000"/>
              </a:spcBef>
              <a:spcAft>
                <a:spcPct val="0"/>
              </a:spcAft>
              <a:defRPr sz="1200">
                <a:solidFill>
                  <a:schemeClr val="tx1"/>
                </a:solidFill>
                <a:latin typeface="Calibri" panose="020F0502020204030204" pitchFamily="34" charset="0"/>
              </a:defRPr>
            </a:lvl6pPr>
            <a:lvl7pPr marL="2968625" indent="-225425" defTabSz="904875" eaLnBrk="0" fontAlgn="base" hangingPunct="0">
              <a:spcBef>
                <a:spcPct val="30000"/>
              </a:spcBef>
              <a:spcAft>
                <a:spcPct val="0"/>
              </a:spcAft>
              <a:defRPr sz="1200">
                <a:solidFill>
                  <a:schemeClr val="tx1"/>
                </a:solidFill>
                <a:latin typeface="Calibri" panose="020F0502020204030204" pitchFamily="34" charset="0"/>
              </a:defRPr>
            </a:lvl7pPr>
            <a:lvl8pPr marL="3425825" indent="-225425" defTabSz="904875" eaLnBrk="0" fontAlgn="base" hangingPunct="0">
              <a:spcBef>
                <a:spcPct val="30000"/>
              </a:spcBef>
              <a:spcAft>
                <a:spcPct val="0"/>
              </a:spcAft>
              <a:defRPr sz="1200">
                <a:solidFill>
                  <a:schemeClr val="tx1"/>
                </a:solidFill>
                <a:latin typeface="Calibri" panose="020F0502020204030204" pitchFamily="34" charset="0"/>
              </a:defRPr>
            </a:lvl8pPr>
            <a:lvl9pPr marL="3883025" indent="-225425" defTabSz="904875"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35B74ABB-63C2-6847-A949-F24A5821EE7E}" type="slidenum">
              <a:rPr lang="en-GB" altLang="en-US">
                <a:latin typeface="Arial" panose="020B0604020202020204" pitchFamily="34" charset="0"/>
              </a:rPr>
              <a:pPr eaLnBrk="1" hangingPunct="1">
                <a:spcBef>
                  <a:spcPct val="0"/>
                </a:spcBef>
              </a:pPr>
              <a:t>94</a:t>
            </a:fld>
            <a:endParaRPr lang="en-GB" altLang="en-US">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3195AC5F-45E8-57CC-716C-9A3D5C9BE5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F8A0F4B2-FDDB-46E4-0FF3-7688DDC347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latin typeface="Arial" panose="020B0604020202020204" pitchFamily="34" charset="0"/>
                <a:cs typeface="Arial" panose="020B0604020202020204" pitchFamily="34" charset="0"/>
              </a:rPr>
              <a:t>Already pre-Lisbon: Reg. 45/2001, now, post-Lisbon, new legal basis (outlook).</a:t>
            </a:r>
          </a:p>
        </p:txBody>
      </p:sp>
      <p:sp>
        <p:nvSpPr>
          <p:cNvPr id="65540" name="Slide Number Placeholder 3">
            <a:extLst>
              <a:ext uri="{FF2B5EF4-FFF2-40B4-BE49-F238E27FC236}">
                <a16:creationId xmlns:a16="http://schemas.microsoft.com/office/drawing/2014/main" id="{93BA96F7-7894-9E48-4AB7-A48AAF56BC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eaLnBrk="0" hangingPunct="0">
              <a:spcBef>
                <a:spcPct val="30000"/>
              </a:spcBef>
              <a:defRPr sz="1200">
                <a:solidFill>
                  <a:schemeClr val="tx1"/>
                </a:solidFill>
                <a:latin typeface="Calibri" panose="020F0502020204030204" pitchFamily="34" charset="0"/>
              </a:defRPr>
            </a:lvl1pPr>
            <a:lvl2pPr marL="739775" indent="-282575" defTabSz="904875" eaLnBrk="0" hangingPunct="0">
              <a:spcBef>
                <a:spcPct val="30000"/>
              </a:spcBef>
              <a:defRPr sz="1200">
                <a:solidFill>
                  <a:schemeClr val="tx1"/>
                </a:solidFill>
                <a:latin typeface="Calibri" panose="020F0502020204030204" pitchFamily="34" charset="0"/>
              </a:defRPr>
            </a:lvl2pPr>
            <a:lvl3pPr marL="1139825" indent="-225425" defTabSz="904875" eaLnBrk="0" hangingPunct="0">
              <a:spcBef>
                <a:spcPct val="30000"/>
              </a:spcBef>
              <a:defRPr sz="1200">
                <a:solidFill>
                  <a:schemeClr val="tx1"/>
                </a:solidFill>
                <a:latin typeface="Calibri" panose="020F0502020204030204" pitchFamily="34" charset="0"/>
              </a:defRPr>
            </a:lvl3pPr>
            <a:lvl4pPr marL="1597025" indent="-225425" defTabSz="904875" eaLnBrk="0" hangingPunct="0">
              <a:spcBef>
                <a:spcPct val="30000"/>
              </a:spcBef>
              <a:defRPr sz="1200">
                <a:solidFill>
                  <a:schemeClr val="tx1"/>
                </a:solidFill>
                <a:latin typeface="Calibri" panose="020F0502020204030204" pitchFamily="34" charset="0"/>
              </a:defRPr>
            </a:lvl4pPr>
            <a:lvl5pPr marL="2054225" indent="-225425" defTabSz="904875" eaLnBrk="0" hangingPunct="0">
              <a:spcBef>
                <a:spcPct val="30000"/>
              </a:spcBef>
              <a:defRPr sz="1200">
                <a:solidFill>
                  <a:schemeClr val="tx1"/>
                </a:solidFill>
                <a:latin typeface="Calibri" panose="020F0502020204030204" pitchFamily="34" charset="0"/>
              </a:defRPr>
            </a:lvl5pPr>
            <a:lvl6pPr marL="2511425" indent="-225425" defTabSz="904875" eaLnBrk="0" fontAlgn="base" hangingPunct="0">
              <a:spcBef>
                <a:spcPct val="30000"/>
              </a:spcBef>
              <a:spcAft>
                <a:spcPct val="0"/>
              </a:spcAft>
              <a:defRPr sz="1200">
                <a:solidFill>
                  <a:schemeClr val="tx1"/>
                </a:solidFill>
                <a:latin typeface="Calibri" panose="020F0502020204030204" pitchFamily="34" charset="0"/>
              </a:defRPr>
            </a:lvl6pPr>
            <a:lvl7pPr marL="2968625" indent="-225425" defTabSz="904875" eaLnBrk="0" fontAlgn="base" hangingPunct="0">
              <a:spcBef>
                <a:spcPct val="30000"/>
              </a:spcBef>
              <a:spcAft>
                <a:spcPct val="0"/>
              </a:spcAft>
              <a:defRPr sz="1200">
                <a:solidFill>
                  <a:schemeClr val="tx1"/>
                </a:solidFill>
                <a:latin typeface="Calibri" panose="020F0502020204030204" pitchFamily="34" charset="0"/>
              </a:defRPr>
            </a:lvl7pPr>
            <a:lvl8pPr marL="3425825" indent="-225425" defTabSz="904875" eaLnBrk="0" fontAlgn="base" hangingPunct="0">
              <a:spcBef>
                <a:spcPct val="30000"/>
              </a:spcBef>
              <a:spcAft>
                <a:spcPct val="0"/>
              </a:spcAft>
              <a:defRPr sz="1200">
                <a:solidFill>
                  <a:schemeClr val="tx1"/>
                </a:solidFill>
                <a:latin typeface="Calibri" panose="020F0502020204030204" pitchFamily="34" charset="0"/>
              </a:defRPr>
            </a:lvl8pPr>
            <a:lvl9pPr marL="3883025" indent="-225425" defTabSz="904875"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E93D02E-6456-6F40-8233-972753328E0D}" type="slidenum">
              <a:rPr lang="en-GB" altLang="en-US">
                <a:latin typeface="Arial" panose="020B0604020202020204" pitchFamily="34" charset="0"/>
              </a:rPr>
              <a:pPr eaLnBrk="1" hangingPunct="1">
                <a:spcBef>
                  <a:spcPct val="0"/>
                </a:spcBef>
              </a:pPr>
              <a:t>95</a:t>
            </a:fld>
            <a:endParaRPr lang="en-GB" altLang="en-US">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70762298-8AC8-E99B-63C8-23F4B7D0D5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eaLnBrk="0" hangingPunct="0">
              <a:spcBef>
                <a:spcPct val="30000"/>
              </a:spcBef>
              <a:defRPr sz="1200">
                <a:solidFill>
                  <a:schemeClr val="tx1"/>
                </a:solidFill>
                <a:latin typeface="Calibri" panose="020F0502020204030204" pitchFamily="34" charset="0"/>
              </a:defRPr>
            </a:lvl1pPr>
            <a:lvl2pPr marL="742950" indent="-285750" defTabSz="904875" eaLnBrk="0" hangingPunct="0">
              <a:spcBef>
                <a:spcPct val="30000"/>
              </a:spcBef>
              <a:defRPr sz="1200">
                <a:solidFill>
                  <a:schemeClr val="tx1"/>
                </a:solidFill>
                <a:latin typeface="Calibri" panose="020F0502020204030204" pitchFamily="34" charset="0"/>
              </a:defRPr>
            </a:lvl2pPr>
            <a:lvl3pPr marL="1143000" indent="-228600" defTabSz="904875" eaLnBrk="0" hangingPunct="0">
              <a:spcBef>
                <a:spcPct val="30000"/>
              </a:spcBef>
              <a:defRPr sz="1200">
                <a:solidFill>
                  <a:schemeClr val="tx1"/>
                </a:solidFill>
                <a:latin typeface="Calibri" panose="020F0502020204030204" pitchFamily="34" charset="0"/>
              </a:defRPr>
            </a:lvl3pPr>
            <a:lvl4pPr marL="1600200" indent="-228600" defTabSz="904875" eaLnBrk="0" hangingPunct="0">
              <a:spcBef>
                <a:spcPct val="30000"/>
              </a:spcBef>
              <a:defRPr sz="1200">
                <a:solidFill>
                  <a:schemeClr val="tx1"/>
                </a:solidFill>
                <a:latin typeface="Calibri" panose="020F0502020204030204" pitchFamily="34" charset="0"/>
              </a:defRPr>
            </a:lvl4pPr>
            <a:lvl5pPr marL="2057400" indent="-228600" defTabSz="904875" eaLnBrk="0" hangingPunct="0">
              <a:spcBef>
                <a:spcPct val="30000"/>
              </a:spcBef>
              <a:defRPr sz="1200">
                <a:solidFill>
                  <a:schemeClr val="tx1"/>
                </a:solidFill>
                <a:latin typeface="Calibri" panose="020F0502020204030204" pitchFamily="34" charset="0"/>
              </a:defRPr>
            </a:lvl5pPr>
            <a:lvl6pPr marL="2514600" indent="-228600" defTabSz="904875"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4875"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4875"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4875"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48CDB062-9DBE-D341-BCED-6E53268C61FD}" type="slidenum">
              <a:rPr lang="en-GB" altLang="en-US">
                <a:latin typeface="Arial" panose="020B0604020202020204" pitchFamily="34" charset="0"/>
              </a:rPr>
              <a:pPr eaLnBrk="1" hangingPunct="1">
                <a:spcBef>
                  <a:spcPct val="0"/>
                </a:spcBef>
              </a:pPr>
              <a:t>96</a:t>
            </a:fld>
            <a:endParaRPr lang="en-GB" altLang="en-US">
              <a:latin typeface="Arial" panose="020B0604020202020204" pitchFamily="34" charset="0"/>
            </a:endParaRPr>
          </a:p>
        </p:txBody>
      </p:sp>
      <p:sp>
        <p:nvSpPr>
          <p:cNvPr id="8" name="Espace réservé du numéro de diapositive 7">
            <a:extLst>
              <a:ext uri="{FF2B5EF4-FFF2-40B4-BE49-F238E27FC236}">
                <a16:creationId xmlns:a16="http://schemas.microsoft.com/office/drawing/2014/main" id="{4AD8596E-836B-E9B9-C72C-77961FA89F2A}"/>
              </a:ext>
            </a:extLst>
          </p:cNvPr>
          <p:cNvSpPr txBox="1">
            <a:spLocks noGrp="1" noChangeArrowheads="1"/>
          </p:cNvSpPr>
          <p:nvPr/>
        </p:nvSpPr>
        <p:spPr bwMode="auto">
          <a:xfrm>
            <a:off x="3810000" y="9282113"/>
            <a:ext cx="2913063" cy="4905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lIns="90608" tIns="45304" rIns="90608" bIns="45304" anchor="b"/>
          <a:lstStyle>
            <a:lvl1pPr defTabSz="925513" eaLnBrk="0" hangingPunct="0">
              <a:defRPr>
                <a:solidFill>
                  <a:schemeClr val="tx1"/>
                </a:solidFill>
                <a:latin typeface="Calibri" panose="020F0502020204030204" pitchFamily="34" charset="0"/>
                <a:cs typeface="Arial" panose="020B0604020202020204" pitchFamily="34" charset="0"/>
              </a:defRPr>
            </a:lvl1pPr>
            <a:lvl2pPr marL="742950" indent="-285750" defTabSz="925513" eaLnBrk="0" hangingPunct="0">
              <a:defRPr>
                <a:solidFill>
                  <a:schemeClr val="tx1"/>
                </a:solidFill>
                <a:latin typeface="Calibri" panose="020F0502020204030204" pitchFamily="34" charset="0"/>
                <a:cs typeface="Arial" panose="020B0604020202020204" pitchFamily="34" charset="0"/>
              </a:defRPr>
            </a:lvl2pPr>
            <a:lvl3pPr marL="1143000" indent="-228600" defTabSz="925513" eaLnBrk="0" hangingPunct="0">
              <a:defRPr>
                <a:solidFill>
                  <a:schemeClr val="tx1"/>
                </a:solidFill>
                <a:latin typeface="Calibri" panose="020F0502020204030204" pitchFamily="34" charset="0"/>
                <a:cs typeface="Arial" panose="020B0604020202020204" pitchFamily="34" charset="0"/>
              </a:defRPr>
            </a:lvl3pPr>
            <a:lvl4pPr marL="1600200" indent="-228600" defTabSz="925513" eaLnBrk="0" hangingPunct="0">
              <a:defRPr>
                <a:solidFill>
                  <a:schemeClr val="tx1"/>
                </a:solidFill>
                <a:latin typeface="Calibri" panose="020F0502020204030204" pitchFamily="34" charset="0"/>
                <a:cs typeface="Arial" panose="020B0604020202020204" pitchFamily="34" charset="0"/>
              </a:defRPr>
            </a:lvl4pPr>
            <a:lvl5pPr marL="2057400" indent="-228600" defTabSz="925513" eaLnBrk="0" hangingPunct="0">
              <a:defRPr>
                <a:solidFill>
                  <a:schemeClr val="tx1"/>
                </a:solidFill>
                <a:latin typeface="Calibri" panose="020F0502020204030204" pitchFamily="34" charset="0"/>
                <a:cs typeface="Arial" panose="020B0604020202020204" pitchFamily="34" charset="0"/>
              </a:defRPr>
            </a:lvl5pPr>
            <a:lvl6pPr marL="2514600" indent="-228600" defTabSz="9255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9255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9255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92551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r" eaLnBrk="1" hangingPunct="1"/>
            <a:fld id="{901BE4BB-934A-FA42-B3EE-06F82DABBF34}" type="slidenum">
              <a:rPr lang="en-GB" altLang="en-US" sz="1200">
                <a:latin typeface="Arial" panose="020B0604020202020204" pitchFamily="34" charset="0"/>
                <a:ea typeface="MS PGothic" panose="020B0600070205080204" pitchFamily="34" charset="-128"/>
              </a:rPr>
              <a:pPr algn="r" eaLnBrk="1" hangingPunct="1"/>
              <a:t>96</a:t>
            </a:fld>
            <a:endParaRPr lang="en-GB" altLang="en-US" sz="1200">
              <a:latin typeface="Arial" panose="020B0604020202020204" pitchFamily="34" charset="0"/>
              <a:ea typeface="MS PGothic" panose="020B0600070205080204" pitchFamily="34" charset="-128"/>
            </a:endParaRPr>
          </a:p>
        </p:txBody>
      </p:sp>
      <p:sp>
        <p:nvSpPr>
          <p:cNvPr id="66564" name="Rectangle 7">
            <a:extLst>
              <a:ext uri="{FF2B5EF4-FFF2-40B4-BE49-F238E27FC236}">
                <a16:creationId xmlns:a16="http://schemas.microsoft.com/office/drawing/2014/main" id="{C9627ECD-296D-5810-FA1C-A97860DA10A4}"/>
              </a:ext>
            </a:extLst>
          </p:cNvPr>
          <p:cNvSpPr txBox="1">
            <a:spLocks noGrp="1" noChangeArrowheads="1"/>
          </p:cNvSpPr>
          <p:nvPr/>
        </p:nvSpPr>
        <p:spPr bwMode="auto">
          <a:xfrm>
            <a:off x="3808413" y="9282113"/>
            <a:ext cx="29146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65" tIns="44732" rIns="89465" bIns="44732" anchor="b"/>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B2A817DC-C927-0044-9415-ED9B51EB61D7}" type="slidenum">
              <a:rPr lang="en-US" altLang="en-US">
                <a:latin typeface="Arial" panose="020B0604020202020204" pitchFamily="34" charset="0"/>
                <a:ea typeface="MS PGothic" panose="020B0600070205080204" pitchFamily="34" charset="-128"/>
              </a:rPr>
              <a:pPr algn="r" eaLnBrk="1" hangingPunct="1">
                <a:spcBef>
                  <a:spcPct val="0"/>
                </a:spcBef>
              </a:pPr>
              <a:t>96</a:t>
            </a:fld>
            <a:endParaRPr lang="en-US" altLang="en-US">
              <a:latin typeface="Arial" panose="020B0604020202020204" pitchFamily="34" charset="0"/>
              <a:ea typeface="MS PGothic" panose="020B0600070205080204" pitchFamily="34" charset="-128"/>
            </a:endParaRPr>
          </a:p>
        </p:txBody>
      </p:sp>
      <p:sp>
        <p:nvSpPr>
          <p:cNvPr id="66565" name="Rectangle 2">
            <a:extLst>
              <a:ext uri="{FF2B5EF4-FFF2-40B4-BE49-F238E27FC236}">
                <a16:creationId xmlns:a16="http://schemas.microsoft.com/office/drawing/2014/main" id="{A1B6F05F-DF2F-9FFB-7EBF-D77D2ACF08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6" name="Rectangle 3">
            <a:extLst>
              <a:ext uri="{FF2B5EF4-FFF2-40B4-BE49-F238E27FC236}">
                <a16:creationId xmlns:a16="http://schemas.microsoft.com/office/drawing/2014/main" id="{1F7CBB94-F913-65D2-36F7-E4D1019454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465" tIns="44732" rIns="89465" bIns="44732" numCol="1" anchor="t" anchorCtr="0" compatLnSpc="1">
            <a:prstTxWarp prst="textNoShape">
              <a:avLst/>
            </a:prstTxWarp>
          </a:bodyPr>
          <a:lstStyle/>
          <a:p>
            <a:pPr eaLnBrk="1" hangingPunct="1">
              <a:spcBef>
                <a:spcPct val="0"/>
              </a:spcBef>
            </a:pPr>
            <a:endParaRPr lang="en-US" altLang="en-US">
              <a:ea typeface="MS PGothic" panose="020B0600070205080204" pitchFamily="34"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07647184-2629-6B44-2420-D18FF6E88F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F440AABA-B7AE-C38A-A6C3-D5DA029ECA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Cooperation in particular in WP29.</a:t>
            </a:r>
          </a:p>
          <a:p>
            <a:pPr algn="just">
              <a:lnSpc>
                <a:spcPct val="90000"/>
              </a:lnSpc>
              <a:spcAft>
                <a:spcPts val="1200"/>
              </a:spcAft>
            </a:pPr>
            <a:r>
              <a:rPr lang="en-GB" altLang="en-US" sz="2800" b="1"/>
              <a:t>Article 29 Working Party</a:t>
            </a:r>
            <a:r>
              <a:rPr lang="en-GB" altLang="en-US" sz="2800"/>
              <a:t> (cooperation with Member states’ DPAs to discuss common interpretation of data protection legislation and give expert advice to the European Commission)</a:t>
            </a:r>
          </a:p>
          <a:p>
            <a:pPr algn="just">
              <a:lnSpc>
                <a:spcPct val="90000"/>
              </a:lnSpc>
              <a:spcAft>
                <a:spcPts val="1200"/>
              </a:spcAft>
            </a:pPr>
            <a:r>
              <a:rPr lang="en-GB" altLang="en-US" sz="2800"/>
              <a:t>Shared supervision with Member States’ DPAs of </a:t>
            </a:r>
            <a:r>
              <a:rPr lang="en-GB" altLang="en-US" sz="2800" b="1"/>
              <a:t>large scale IT systems</a:t>
            </a:r>
            <a:r>
              <a:rPr lang="en-GB" altLang="en-US" sz="2800"/>
              <a:t> (Eurodac, SIS II, VIS, CIS, IMI)</a:t>
            </a:r>
          </a:p>
          <a:p>
            <a:pPr algn="just">
              <a:lnSpc>
                <a:spcPct val="90000"/>
              </a:lnSpc>
            </a:pPr>
            <a:r>
              <a:rPr lang="en-GB" altLang="en-US" sz="2800"/>
              <a:t>2 major data protection conferences:</a:t>
            </a:r>
          </a:p>
          <a:p>
            <a:pPr lvl="1" algn="just">
              <a:lnSpc>
                <a:spcPct val="90000"/>
              </a:lnSpc>
              <a:buFontTx/>
              <a:buChar char="-"/>
            </a:pPr>
            <a:r>
              <a:rPr lang="en-GB" altLang="en-US" b="1"/>
              <a:t>European</a:t>
            </a:r>
            <a:r>
              <a:rPr lang="en-GB" altLang="en-US"/>
              <a:t> (DPAs and Council of Europe)</a:t>
            </a:r>
          </a:p>
          <a:p>
            <a:pPr lvl="1" algn="just">
              <a:lnSpc>
                <a:spcPct val="90000"/>
              </a:lnSpc>
              <a:buFontTx/>
              <a:buChar char="-"/>
            </a:pPr>
            <a:r>
              <a:rPr lang="en-GB" altLang="en-US" b="1"/>
              <a:t>International</a:t>
            </a:r>
            <a:r>
              <a:rPr lang="en-GB" altLang="en-US"/>
              <a:t> (worldwide DPAs)</a:t>
            </a:r>
          </a:p>
          <a:p>
            <a:endParaRPr lang="en-GB" altLang="en-US"/>
          </a:p>
        </p:txBody>
      </p:sp>
      <p:sp>
        <p:nvSpPr>
          <p:cNvPr id="4" name="Slide Number Placeholder 3">
            <a:extLst>
              <a:ext uri="{FF2B5EF4-FFF2-40B4-BE49-F238E27FC236}">
                <a16:creationId xmlns:a16="http://schemas.microsoft.com/office/drawing/2014/main" id="{50FF779B-0A6A-ACD4-5891-650D489846CF}"/>
              </a:ext>
            </a:extLst>
          </p:cNvPr>
          <p:cNvSpPr>
            <a:spLocks noGrp="1"/>
          </p:cNvSpPr>
          <p:nvPr>
            <p:ph type="sldNum" sz="quarter" idx="5"/>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68AAAA27-7673-BD4A-88C5-4771ED582037}" type="slidenum">
              <a:rPr lang="en-GB" altLang="en-US"/>
              <a:pPr eaLnBrk="1" hangingPunct="1"/>
              <a:t>97</a:t>
            </a:fld>
            <a:endParaRPr lang="en-GB"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03A2EC69-E34D-96D9-874A-06A191887D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5ED5894B-7864-DFE3-EAC4-59245D9AE52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7588" name="Slide Number Placeholder 3">
            <a:extLst>
              <a:ext uri="{FF2B5EF4-FFF2-40B4-BE49-F238E27FC236}">
                <a16:creationId xmlns:a16="http://schemas.microsoft.com/office/drawing/2014/main" id="{420890C9-4933-61E3-8F31-45F9B80012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eaLnBrk="0" hangingPunct="0">
              <a:spcBef>
                <a:spcPct val="30000"/>
              </a:spcBef>
              <a:defRPr sz="1200">
                <a:solidFill>
                  <a:schemeClr val="tx1"/>
                </a:solidFill>
                <a:latin typeface="Calibri" panose="020F0502020204030204" pitchFamily="34" charset="0"/>
              </a:defRPr>
            </a:lvl1pPr>
            <a:lvl2pPr marL="742950" indent="-285750" defTabSz="904875" eaLnBrk="0" hangingPunct="0">
              <a:spcBef>
                <a:spcPct val="30000"/>
              </a:spcBef>
              <a:defRPr sz="1200">
                <a:solidFill>
                  <a:schemeClr val="tx1"/>
                </a:solidFill>
                <a:latin typeface="Calibri" panose="020F0502020204030204" pitchFamily="34" charset="0"/>
              </a:defRPr>
            </a:lvl2pPr>
            <a:lvl3pPr marL="1143000" indent="-228600" defTabSz="904875" eaLnBrk="0" hangingPunct="0">
              <a:spcBef>
                <a:spcPct val="30000"/>
              </a:spcBef>
              <a:defRPr sz="1200">
                <a:solidFill>
                  <a:schemeClr val="tx1"/>
                </a:solidFill>
                <a:latin typeface="Calibri" panose="020F0502020204030204" pitchFamily="34" charset="0"/>
              </a:defRPr>
            </a:lvl3pPr>
            <a:lvl4pPr marL="1600200" indent="-228600" defTabSz="904875" eaLnBrk="0" hangingPunct="0">
              <a:spcBef>
                <a:spcPct val="30000"/>
              </a:spcBef>
              <a:defRPr sz="1200">
                <a:solidFill>
                  <a:schemeClr val="tx1"/>
                </a:solidFill>
                <a:latin typeface="Calibri" panose="020F0502020204030204" pitchFamily="34" charset="0"/>
              </a:defRPr>
            </a:lvl4pPr>
            <a:lvl5pPr marL="2057400" indent="-228600" defTabSz="904875" eaLnBrk="0" hangingPunct="0">
              <a:spcBef>
                <a:spcPct val="30000"/>
              </a:spcBef>
              <a:defRPr sz="1200">
                <a:solidFill>
                  <a:schemeClr val="tx1"/>
                </a:solidFill>
                <a:latin typeface="Calibri" panose="020F0502020204030204" pitchFamily="34" charset="0"/>
              </a:defRPr>
            </a:lvl5pPr>
            <a:lvl6pPr marL="2514600" indent="-228600" defTabSz="904875"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4875"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4875"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4875"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FBB8040-92D9-A44F-B89D-CD70C99CCD9E}" type="slidenum">
              <a:rPr lang="en-GB" altLang="en-US">
                <a:latin typeface="Arial" panose="020B0604020202020204" pitchFamily="34" charset="0"/>
              </a:rPr>
              <a:pPr eaLnBrk="1" hangingPunct="1">
                <a:spcBef>
                  <a:spcPct val="0"/>
                </a:spcBef>
              </a:pPr>
              <a:t>98</a:t>
            </a:fld>
            <a:endParaRPr lang="en-GB"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communication overhead</a:t>
            </a:r>
          </a:p>
          <a:p>
            <a:r>
              <a:rPr lang="en-US" dirty="0"/>
              <a:t>Low computation overhead</a:t>
            </a:r>
          </a:p>
          <a:p>
            <a:r>
              <a:rPr lang="en-US" dirty="0"/>
              <a:t>And low response time</a:t>
            </a:r>
          </a:p>
        </p:txBody>
      </p:sp>
      <p:sp>
        <p:nvSpPr>
          <p:cNvPr id="4" name="Slide Number Placeholder 3"/>
          <p:cNvSpPr>
            <a:spLocks noGrp="1"/>
          </p:cNvSpPr>
          <p:nvPr>
            <p:ph type="sldNum" sz="quarter" idx="5"/>
          </p:nvPr>
        </p:nvSpPr>
        <p:spPr/>
        <p:txBody>
          <a:bodyPr/>
          <a:lstStyle/>
          <a:p>
            <a:fld id="{5B9B1404-DE03-3D49-ACD6-E00BC951CF57}" type="slidenum">
              <a:rPr lang="pt-PT" smtClean="0"/>
              <a:t>8</a:t>
            </a:fld>
            <a:endParaRPr lang="pt-PT"/>
          </a:p>
        </p:txBody>
      </p:sp>
    </p:spTree>
    <p:extLst>
      <p:ext uri="{BB962C8B-B14F-4D97-AF65-F5344CB8AC3E}">
        <p14:creationId xmlns:p14="http://schemas.microsoft.com/office/powerpoint/2010/main" val="4562524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31E747D5-85FC-7153-3CB4-6177B172B7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48E61782-42C6-BF8A-BEEE-FC6E7D21BA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69636" name="Slide Number Placeholder 3">
            <a:extLst>
              <a:ext uri="{FF2B5EF4-FFF2-40B4-BE49-F238E27FC236}">
                <a16:creationId xmlns:a16="http://schemas.microsoft.com/office/drawing/2014/main" id="{B12AFB98-FAEB-E985-F519-2125E51703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eaLnBrk="0" hangingPunct="0">
              <a:spcBef>
                <a:spcPct val="30000"/>
              </a:spcBef>
              <a:defRPr sz="1200">
                <a:solidFill>
                  <a:schemeClr val="tx1"/>
                </a:solidFill>
                <a:latin typeface="Calibri" panose="020F0502020204030204" pitchFamily="34" charset="0"/>
              </a:defRPr>
            </a:lvl1pPr>
            <a:lvl2pPr marL="725488" indent="-279400" defTabSz="904875" eaLnBrk="0" hangingPunct="0">
              <a:spcBef>
                <a:spcPct val="30000"/>
              </a:spcBef>
              <a:defRPr sz="1200">
                <a:solidFill>
                  <a:schemeClr val="tx1"/>
                </a:solidFill>
                <a:latin typeface="Calibri" panose="020F0502020204030204" pitchFamily="34" charset="0"/>
              </a:defRPr>
            </a:lvl2pPr>
            <a:lvl3pPr marL="1117600" indent="-222250" defTabSz="904875" eaLnBrk="0" hangingPunct="0">
              <a:spcBef>
                <a:spcPct val="30000"/>
              </a:spcBef>
              <a:defRPr sz="1200">
                <a:solidFill>
                  <a:schemeClr val="tx1"/>
                </a:solidFill>
                <a:latin typeface="Calibri" panose="020F0502020204030204" pitchFamily="34" charset="0"/>
              </a:defRPr>
            </a:lvl3pPr>
            <a:lvl4pPr marL="1565275" indent="-222250" defTabSz="904875" eaLnBrk="0" hangingPunct="0">
              <a:spcBef>
                <a:spcPct val="30000"/>
              </a:spcBef>
              <a:defRPr sz="1200">
                <a:solidFill>
                  <a:schemeClr val="tx1"/>
                </a:solidFill>
                <a:latin typeface="Calibri" panose="020F0502020204030204" pitchFamily="34" charset="0"/>
              </a:defRPr>
            </a:lvl4pPr>
            <a:lvl5pPr marL="2012950" indent="-222250" defTabSz="904875" eaLnBrk="0" hangingPunct="0">
              <a:spcBef>
                <a:spcPct val="30000"/>
              </a:spcBef>
              <a:defRPr sz="1200">
                <a:solidFill>
                  <a:schemeClr val="tx1"/>
                </a:solidFill>
                <a:latin typeface="Calibri" panose="020F0502020204030204" pitchFamily="34" charset="0"/>
              </a:defRPr>
            </a:lvl5pPr>
            <a:lvl6pPr marL="2470150" indent="-222250" defTabSz="904875" eaLnBrk="0" fontAlgn="base" hangingPunct="0">
              <a:spcBef>
                <a:spcPct val="30000"/>
              </a:spcBef>
              <a:spcAft>
                <a:spcPct val="0"/>
              </a:spcAft>
              <a:defRPr sz="1200">
                <a:solidFill>
                  <a:schemeClr val="tx1"/>
                </a:solidFill>
                <a:latin typeface="Calibri" panose="020F0502020204030204" pitchFamily="34" charset="0"/>
              </a:defRPr>
            </a:lvl6pPr>
            <a:lvl7pPr marL="2927350" indent="-222250" defTabSz="904875" eaLnBrk="0" fontAlgn="base" hangingPunct="0">
              <a:spcBef>
                <a:spcPct val="30000"/>
              </a:spcBef>
              <a:spcAft>
                <a:spcPct val="0"/>
              </a:spcAft>
              <a:defRPr sz="1200">
                <a:solidFill>
                  <a:schemeClr val="tx1"/>
                </a:solidFill>
                <a:latin typeface="Calibri" panose="020F0502020204030204" pitchFamily="34" charset="0"/>
              </a:defRPr>
            </a:lvl7pPr>
            <a:lvl8pPr marL="3384550" indent="-222250" defTabSz="904875" eaLnBrk="0" fontAlgn="base" hangingPunct="0">
              <a:spcBef>
                <a:spcPct val="30000"/>
              </a:spcBef>
              <a:spcAft>
                <a:spcPct val="0"/>
              </a:spcAft>
              <a:defRPr sz="1200">
                <a:solidFill>
                  <a:schemeClr val="tx1"/>
                </a:solidFill>
                <a:latin typeface="Calibri" panose="020F0502020204030204" pitchFamily="34" charset="0"/>
              </a:defRPr>
            </a:lvl8pPr>
            <a:lvl9pPr marL="3841750" indent="-222250" defTabSz="904875"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AD2ACE6A-DDF6-1D4F-832E-810E06F39BEB}" type="slidenum">
              <a:rPr lang="en-GB" altLang="en-US">
                <a:latin typeface="Arial" panose="020B0604020202020204" pitchFamily="34" charset="0"/>
              </a:rPr>
              <a:pPr eaLnBrk="1" hangingPunct="1">
                <a:spcBef>
                  <a:spcPct val="0"/>
                </a:spcBef>
              </a:pPr>
              <a:t>99</a:t>
            </a:fld>
            <a:endParaRPr lang="en-GB" altLang="en-US">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B3A624-A1F6-1341-BA75-99775266E830}" type="slidenum">
              <a:rPr lang="en-US" smtClean="0"/>
              <a:t>100</a:t>
            </a:fld>
            <a:endParaRPr lang="en-US" dirty="0"/>
          </a:p>
        </p:txBody>
      </p:sp>
    </p:spTree>
    <p:extLst>
      <p:ext uri="{BB962C8B-B14F-4D97-AF65-F5344CB8AC3E}">
        <p14:creationId xmlns:p14="http://schemas.microsoft.com/office/powerpoint/2010/main" val="39236103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European Privacy Directive, requires that rights of privacy of individuals be maintained and that data about them be </a:t>
            </a:r>
            <a:endParaRPr lang="en-US" dirty="0"/>
          </a:p>
          <a:p>
            <a:r>
              <a:rPr lang="en-US" sz="1200" kern="1200" dirty="0">
                <a:solidFill>
                  <a:schemeClr val="tx1"/>
                </a:solidFill>
                <a:effectLst/>
                <a:latin typeface="+mn-lt"/>
                <a:ea typeface="+mn-ea"/>
                <a:cs typeface="+mn-cs"/>
              </a:rPr>
              <a:t>• processed fairly and lawfully. </a:t>
            </a:r>
            <a:endParaRPr lang="en-US" dirty="0"/>
          </a:p>
          <a:p>
            <a:r>
              <a:rPr lang="en-US" sz="1200" kern="1200" dirty="0">
                <a:solidFill>
                  <a:schemeClr val="tx1"/>
                </a:solidFill>
                <a:effectLst/>
                <a:latin typeface="+mn-lt"/>
                <a:ea typeface="+mn-ea"/>
                <a:cs typeface="+mn-cs"/>
              </a:rPr>
              <a:t>• collected for specified, explicit, and legitimate purposes and not further processed in a way incompatible with those purposes (unless appropriate safeguards protect privacy). </a:t>
            </a:r>
            <a:endParaRPr lang="en-US" dirty="0"/>
          </a:p>
          <a:p>
            <a:r>
              <a:rPr lang="en-US" sz="1200" kern="1200" dirty="0">
                <a:solidFill>
                  <a:schemeClr val="tx1"/>
                </a:solidFill>
                <a:effectLst/>
                <a:latin typeface="+mn-lt"/>
                <a:ea typeface="+mn-ea"/>
                <a:cs typeface="+mn-cs"/>
              </a:rPr>
              <a:t>• adequate, relevant, and not excessive in relation to the purposes for which they are collected or further processed. </a:t>
            </a:r>
            <a:endParaRPr lang="en-US" dirty="0"/>
          </a:p>
          <a:p>
            <a:r>
              <a:rPr lang="en-US" sz="1200" kern="1200" dirty="0">
                <a:solidFill>
                  <a:schemeClr val="tx1"/>
                </a:solidFill>
                <a:effectLst/>
                <a:latin typeface="+mn-lt"/>
                <a:ea typeface="+mn-ea"/>
                <a:cs typeface="+mn-cs"/>
              </a:rPr>
              <a:t>• accurate and, where necessary, kept up to date. Indeed, where data are found to be inaccurate or incomplete, every reasonable step must be taken to ensure that the data are erased or rectified, with respect to the purposes for which they were collected or for which they are further processed.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kept in a form that permits identification of data subjects for no longer than is necessary for the purposes for which the data were collected or for which they are further processed.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 • Special protection for sensitive data. There should be greater restrictions on data collection and processing that involves “sensitive data.” Under the E.U. data protection directive, information is sensitive if it involves “racial or ethnic origin, political opinions, religious beliefs, philosophical or ethical persuasion ... [or] health or sexual life.” </a:t>
            </a:r>
            <a:endParaRPr lang="en-US" dirty="0"/>
          </a:p>
          <a:p>
            <a:r>
              <a:rPr lang="en-US" sz="1200" kern="1200" dirty="0">
                <a:solidFill>
                  <a:schemeClr val="tx1"/>
                </a:solidFill>
                <a:effectLst/>
                <a:latin typeface="+mn-lt"/>
                <a:ea typeface="+mn-ea"/>
                <a:cs typeface="+mn-cs"/>
              </a:rPr>
              <a:t>• Data transfer. This principle explicitly restricts authorized users of personal information from transferring that information to third parties without the permission of the data subject. </a:t>
            </a:r>
            <a:endParaRPr lang="en-US" dirty="0"/>
          </a:p>
          <a:p>
            <a:r>
              <a:rPr lang="en-US" sz="1200" kern="1200" dirty="0">
                <a:solidFill>
                  <a:schemeClr val="tx1"/>
                </a:solidFill>
                <a:effectLst/>
                <a:latin typeface="+mn-lt"/>
                <a:ea typeface="+mn-ea"/>
                <a:cs typeface="+mn-cs"/>
              </a:rPr>
              <a:t>• Independent oversight. Entities that process personal data should not only be accountable but should also be subject to independent oversight. In the case of the government, this principle requires oversight by an office or department that is separate and independent from the unit engaged in processing the data. Under the data protection directive, the independent overseer must have the authority to audit data processing systems, investigate complaints brought by individuals, and enforce sanctions for noncompliance. </a:t>
            </a:r>
            <a:endParaRPr lang="en-US" dirty="0"/>
          </a:p>
          <a:p>
            <a:endParaRPr lang="en-US" dirty="0"/>
          </a:p>
        </p:txBody>
      </p:sp>
      <p:sp>
        <p:nvSpPr>
          <p:cNvPr id="4" name="Slide Number Placeholder 3"/>
          <p:cNvSpPr>
            <a:spLocks noGrp="1"/>
          </p:cNvSpPr>
          <p:nvPr>
            <p:ph type="sldNum" sz="quarter" idx="10"/>
          </p:nvPr>
        </p:nvSpPr>
        <p:spPr/>
        <p:txBody>
          <a:bodyPr/>
          <a:lstStyle/>
          <a:p>
            <a:fld id="{F3B3A624-A1F6-1341-BA75-99775266E830}" type="slidenum">
              <a:rPr lang="en-US" smtClean="0"/>
              <a:t>101</a:t>
            </a:fld>
            <a:endParaRPr lang="en-US" dirty="0"/>
          </a:p>
        </p:txBody>
      </p:sp>
    </p:spTree>
    <p:extLst>
      <p:ext uri="{BB962C8B-B14F-4D97-AF65-F5344CB8AC3E}">
        <p14:creationId xmlns:p14="http://schemas.microsoft.com/office/powerpoint/2010/main" val="41734043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102</a:t>
            </a:fld>
            <a:endParaRPr lang="en-GB"/>
          </a:p>
        </p:txBody>
      </p:sp>
    </p:spTree>
    <p:extLst>
      <p:ext uri="{BB962C8B-B14F-4D97-AF65-F5344CB8AC3E}">
        <p14:creationId xmlns:p14="http://schemas.microsoft.com/office/powerpoint/2010/main" val="17708123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103</a:t>
            </a:fld>
            <a:endParaRPr lang="en-GB"/>
          </a:p>
        </p:txBody>
      </p:sp>
    </p:spTree>
    <p:extLst>
      <p:ext uri="{BB962C8B-B14F-4D97-AF65-F5344CB8AC3E}">
        <p14:creationId xmlns:p14="http://schemas.microsoft.com/office/powerpoint/2010/main" val="24178236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9B1404-DE03-3D49-ACD6-E00BC951CF57}" type="slidenum">
              <a:rPr lang="pt-PT" smtClean="0"/>
              <a:t>104</a:t>
            </a:fld>
            <a:endParaRPr lang="pt-PT"/>
          </a:p>
        </p:txBody>
      </p:sp>
    </p:spTree>
    <p:extLst>
      <p:ext uri="{BB962C8B-B14F-4D97-AF65-F5344CB8AC3E}">
        <p14:creationId xmlns:p14="http://schemas.microsoft.com/office/powerpoint/2010/main" val="29609074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5"/>
          </p:nvPr>
        </p:nvSpPr>
        <p:spPr/>
        <p:txBody>
          <a:bodyPr/>
          <a:lstStyle/>
          <a:p>
            <a:fld id="{5B9B1404-DE03-3D49-ACD6-E00BC951CF57}" type="slidenum">
              <a:rPr lang="pt-PT" smtClean="0"/>
              <a:t>105</a:t>
            </a:fld>
            <a:endParaRPr lang="pt-PT"/>
          </a:p>
        </p:txBody>
      </p:sp>
    </p:spTree>
    <p:extLst>
      <p:ext uri="{BB962C8B-B14F-4D97-AF65-F5344CB8AC3E}">
        <p14:creationId xmlns:p14="http://schemas.microsoft.com/office/powerpoint/2010/main" val="42261339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106</a:t>
            </a:fld>
            <a:endParaRPr lang="en-GB"/>
          </a:p>
        </p:txBody>
      </p:sp>
    </p:spTree>
    <p:extLst>
      <p:ext uri="{BB962C8B-B14F-4D97-AF65-F5344CB8AC3E}">
        <p14:creationId xmlns:p14="http://schemas.microsoft.com/office/powerpoint/2010/main" val="38394282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107</a:t>
            </a:fld>
            <a:endParaRPr lang="en-GB"/>
          </a:p>
        </p:txBody>
      </p:sp>
    </p:spTree>
    <p:extLst>
      <p:ext uri="{BB962C8B-B14F-4D97-AF65-F5344CB8AC3E}">
        <p14:creationId xmlns:p14="http://schemas.microsoft.com/office/powerpoint/2010/main" val="28978437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108</a:t>
            </a:fld>
            <a:endParaRPr lang="en-GB"/>
          </a:p>
        </p:txBody>
      </p:sp>
    </p:spTree>
    <p:extLst>
      <p:ext uri="{BB962C8B-B14F-4D97-AF65-F5344CB8AC3E}">
        <p14:creationId xmlns:p14="http://schemas.microsoft.com/office/powerpoint/2010/main" val="919184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Shortly</a:t>
            </a:r>
            <a:r>
              <a:rPr lang="pt-PT" dirty="0"/>
              <a:t>, </a:t>
            </a:r>
            <a:r>
              <a:rPr lang="pt-PT" dirty="0" err="1"/>
              <a:t>the</a:t>
            </a:r>
            <a:r>
              <a:rPr lang="pt-PT" dirty="0"/>
              <a:t> </a:t>
            </a:r>
            <a:r>
              <a:rPr lang="pt-PT" dirty="0" err="1"/>
              <a:t>adversary</a:t>
            </a:r>
            <a:r>
              <a:rPr lang="pt-PT" dirty="0"/>
              <a:t> </a:t>
            </a:r>
            <a:r>
              <a:rPr lang="pt-PT" dirty="0" err="1"/>
              <a:t>should</a:t>
            </a:r>
            <a:r>
              <a:rPr lang="pt-PT" dirty="0"/>
              <a:t> </a:t>
            </a:r>
            <a:r>
              <a:rPr lang="pt-PT" dirty="0" err="1"/>
              <a:t>not</a:t>
            </a:r>
            <a:r>
              <a:rPr lang="pt-PT" dirty="0"/>
              <a:t> </a:t>
            </a:r>
            <a:r>
              <a:rPr lang="pt-PT" dirty="0" err="1"/>
              <a:t>be</a:t>
            </a:r>
            <a:r>
              <a:rPr lang="pt-PT" dirty="0"/>
              <a:t> </a:t>
            </a:r>
            <a:r>
              <a:rPr lang="pt-PT" dirty="0" err="1"/>
              <a:t>able</a:t>
            </a:r>
            <a:r>
              <a:rPr lang="pt-PT" dirty="0"/>
              <a:t> to </a:t>
            </a:r>
            <a:r>
              <a:rPr lang="pt-PT" dirty="0" err="1"/>
              <a:t>guess</a:t>
            </a:r>
            <a:r>
              <a:rPr lang="pt-PT" dirty="0"/>
              <a:t> </a:t>
            </a:r>
            <a:r>
              <a:rPr lang="pt-PT" dirty="0" err="1"/>
              <a:t>what</a:t>
            </a:r>
            <a:r>
              <a:rPr lang="pt-PT" dirty="0"/>
              <a:t> </a:t>
            </a:r>
            <a:r>
              <a:rPr lang="pt-PT" dirty="0" err="1"/>
              <a:t>the</a:t>
            </a:r>
            <a:r>
              <a:rPr lang="pt-PT" dirty="0"/>
              <a:t> </a:t>
            </a:r>
            <a:r>
              <a:rPr lang="pt-PT" dirty="0" err="1"/>
              <a:t>plaintext</a:t>
            </a:r>
            <a:r>
              <a:rPr lang="pt-PT" dirty="0"/>
              <a:t> </a:t>
            </a:r>
            <a:r>
              <a:rPr lang="pt-PT" dirty="0" err="1"/>
              <a:t>is</a:t>
            </a:r>
            <a:r>
              <a:rPr lang="pt-PT" dirty="0"/>
              <a:t> out </a:t>
            </a:r>
            <a:r>
              <a:rPr lang="pt-PT" dirty="0" err="1"/>
              <a:t>of</a:t>
            </a:r>
            <a:r>
              <a:rPr lang="pt-PT" dirty="0"/>
              <a:t> </a:t>
            </a:r>
            <a:r>
              <a:rPr lang="pt-PT" dirty="0" err="1"/>
              <a:t>the</a:t>
            </a:r>
            <a:r>
              <a:rPr lang="pt-PT" dirty="0"/>
              <a:t> </a:t>
            </a:r>
            <a:r>
              <a:rPr lang="pt-PT" dirty="0" err="1"/>
              <a:t>ciphertext</a:t>
            </a:r>
            <a:endParaRPr lang="en-PT" dirty="0"/>
          </a:p>
        </p:txBody>
      </p:sp>
      <p:sp>
        <p:nvSpPr>
          <p:cNvPr id="4" name="Slide Number Placeholder 3"/>
          <p:cNvSpPr>
            <a:spLocks noGrp="1"/>
          </p:cNvSpPr>
          <p:nvPr>
            <p:ph type="sldNum" sz="quarter" idx="5"/>
          </p:nvPr>
        </p:nvSpPr>
        <p:spPr/>
        <p:txBody>
          <a:bodyPr/>
          <a:lstStyle/>
          <a:p>
            <a:fld id="{F3B3A624-A1F6-1341-BA75-99775266E830}" type="slidenum">
              <a:rPr lang="en-US" smtClean="0"/>
              <a:t>10</a:t>
            </a:fld>
            <a:endParaRPr lang="en-US"/>
          </a:p>
        </p:txBody>
      </p:sp>
    </p:spTree>
    <p:extLst>
      <p:ext uri="{BB962C8B-B14F-4D97-AF65-F5344CB8AC3E}">
        <p14:creationId xmlns:p14="http://schemas.microsoft.com/office/powerpoint/2010/main" val="32703911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07DE8C-16E7-4C6D-9396-5427CC555D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39611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110</a:t>
            </a:fld>
            <a:endParaRPr lang="en-GB"/>
          </a:p>
        </p:txBody>
      </p:sp>
    </p:spTree>
    <p:extLst>
      <p:ext uri="{BB962C8B-B14F-4D97-AF65-F5344CB8AC3E}">
        <p14:creationId xmlns:p14="http://schemas.microsoft.com/office/powerpoint/2010/main" val="20858049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111</a:t>
            </a:fld>
            <a:endParaRPr lang="en-GB"/>
          </a:p>
        </p:txBody>
      </p:sp>
    </p:spTree>
    <p:extLst>
      <p:ext uri="{BB962C8B-B14F-4D97-AF65-F5344CB8AC3E}">
        <p14:creationId xmlns:p14="http://schemas.microsoft.com/office/powerpoint/2010/main" val="25294628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12FB80B-4CBE-4FFC-A9DB-8B59F2B90C02}" type="slidenum">
              <a:rPr lang="en-GB" smtClean="0"/>
              <a:pPr/>
              <a:t>112</a:t>
            </a:fld>
            <a:endParaRPr lang="en-GB"/>
          </a:p>
        </p:txBody>
      </p:sp>
    </p:spTree>
    <p:extLst>
      <p:ext uri="{BB962C8B-B14F-4D97-AF65-F5344CB8AC3E}">
        <p14:creationId xmlns:p14="http://schemas.microsoft.com/office/powerpoint/2010/main" val="41693145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113</a:t>
            </a:fld>
            <a:endParaRPr lang="en-GB"/>
          </a:p>
        </p:txBody>
      </p:sp>
    </p:spTree>
    <p:extLst>
      <p:ext uri="{BB962C8B-B14F-4D97-AF65-F5344CB8AC3E}">
        <p14:creationId xmlns:p14="http://schemas.microsoft.com/office/powerpoint/2010/main" val="19641463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114</a:t>
            </a:fld>
            <a:endParaRPr lang="en-GB"/>
          </a:p>
        </p:txBody>
      </p:sp>
    </p:spTree>
    <p:extLst>
      <p:ext uri="{BB962C8B-B14F-4D97-AF65-F5344CB8AC3E}">
        <p14:creationId xmlns:p14="http://schemas.microsoft.com/office/powerpoint/2010/main" val="20585204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115</a:t>
            </a:fld>
            <a:endParaRPr lang="en-GB"/>
          </a:p>
        </p:txBody>
      </p:sp>
    </p:spTree>
    <p:extLst>
      <p:ext uri="{BB962C8B-B14F-4D97-AF65-F5344CB8AC3E}">
        <p14:creationId xmlns:p14="http://schemas.microsoft.com/office/powerpoint/2010/main" val="306158226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116</a:t>
            </a:fld>
            <a:endParaRPr lang="en-GB"/>
          </a:p>
        </p:txBody>
      </p:sp>
    </p:spTree>
    <p:extLst>
      <p:ext uri="{BB962C8B-B14F-4D97-AF65-F5344CB8AC3E}">
        <p14:creationId xmlns:p14="http://schemas.microsoft.com/office/powerpoint/2010/main" val="8194604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707DE8C-16E7-4C6D-9396-5427CC555D2B}" type="slidenum">
              <a:rPr lang="en-GB" smtClean="0"/>
              <a:t>117</a:t>
            </a:fld>
            <a:endParaRPr lang="en-GB"/>
          </a:p>
        </p:txBody>
      </p:sp>
    </p:spTree>
    <p:extLst>
      <p:ext uri="{BB962C8B-B14F-4D97-AF65-F5344CB8AC3E}">
        <p14:creationId xmlns:p14="http://schemas.microsoft.com/office/powerpoint/2010/main" val="12695613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707DE8C-16E7-4C6D-9396-5427CC555D2B}" type="slidenum">
              <a:rPr lang="en-GB" smtClean="0"/>
              <a:t>118</a:t>
            </a:fld>
            <a:endParaRPr lang="en-GB"/>
          </a:p>
        </p:txBody>
      </p:sp>
    </p:spTree>
    <p:extLst>
      <p:ext uri="{BB962C8B-B14F-4D97-AF65-F5344CB8AC3E}">
        <p14:creationId xmlns:p14="http://schemas.microsoft.com/office/powerpoint/2010/main" val="4272103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282DDF6-BD15-6B4F-9154-26E7A9378F67}" type="datetimeFigureOut">
              <a:rPr lang="pt-PT" smtClean="0"/>
              <a:t>14/12/23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367750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282DDF6-BD15-6B4F-9154-26E7A9378F67}" type="datetimeFigureOut">
              <a:rPr lang="pt-PT" smtClean="0"/>
              <a:t>14/12/23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1922346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282DDF6-BD15-6B4F-9154-26E7A9378F67}" type="datetimeFigureOut">
              <a:rPr lang="pt-PT" smtClean="0"/>
              <a:t>14/12/23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11269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mple">
    <p:spTree>
      <p:nvGrpSpPr>
        <p:cNvPr id="1" name=""/>
        <p:cNvGrpSpPr/>
        <p:nvPr/>
      </p:nvGrpSpPr>
      <p:grpSpPr>
        <a:xfrm>
          <a:off x="0" y="0"/>
          <a:ext cx="0" cy="0"/>
          <a:chOff x="0" y="0"/>
          <a:chExt cx="0" cy="0"/>
        </a:xfrm>
      </p:grpSpPr>
      <p:sp>
        <p:nvSpPr>
          <p:cNvPr id="2" name="Title 1"/>
          <p:cNvSpPr>
            <a:spLocks noGrp="1"/>
          </p:cNvSpPr>
          <p:nvPr>
            <p:ph type="title"/>
          </p:nvPr>
        </p:nvSpPr>
        <p:spPr>
          <a:xfrm>
            <a:off x="706527" y="79258"/>
            <a:ext cx="11221160" cy="1143000"/>
          </a:xfrm>
          <a:prstGeom prst="rect">
            <a:avLst/>
          </a:prstGeom>
        </p:spPr>
        <p:txBody>
          <a:bodyPr anchor="ctr"/>
          <a:lstStyle>
            <a:lvl1pPr algn="r">
              <a:defRPr b="1" cap="small" baseline="0"/>
            </a:lvl1pPr>
          </a:lstStyle>
          <a:p>
            <a:r>
              <a:rPr lang="pt-PT" dirty="0" err="1"/>
              <a:t>Click</a:t>
            </a:r>
            <a:r>
              <a:rPr lang="pt-PT" dirty="0"/>
              <a:t> to </a:t>
            </a:r>
            <a:r>
              <a:rPr lang="pt-PT" dirty="0" err="1"/>
              <a:t>edit</a:t>
            </a:r>
            <a:r>
              <a:rPr lang="pt-PT" dirty="0"/>
              <a:t> </a:t>
            </a:r>
            <a:r>
              <a:rPr lang="pt-PT" dirty="0" err="1"/>
              <a:t>Master</a:t>
            </a:r>
            <a:r>
              <a:rPr lang="pt-PT" dirty="0"/>
              <a:t> </a:t>
            </a:r>
            <a:r>
              <a:rPr lang="pt-PT" dirty="0" err="1"/>
              <a:t>title</a:t>
            </a:r>
            <a:r>
              <a:rPr lang="pt-PT" dirty="0"/>
              <a:t> </a:t>
            </a:r>
            <a:r>
              <a:rPr lang="pt-PT" dirty="0" err="1"/>
              <a:t>style</a:t>
            </a:r>
            <a:endParaRPr lang="en-US" dirty="0"/>
          </a:p>
        </p:txBody>
      </p:sp>
      <p:sp>
        <p:nvSpPr>
          <p:cNvPr id="5" name="Content Placeholder 2"/>
          <p:cNvSpPr>
            <a:spLocks noGrp="1"/>
          </p:cNvSpPr>
          <p:nvPr>
            <p:ph idx="1"/>
          </p:nvPr>
        </p:nvSpPr>
        <p:spPr>
          <a:xfrm>
            <a:off x="706527" y="1332000"/>
            <a:ext cx="11221160" cy="5139920"/>
          </a:xfrm>
          <a:prstGeom prst="rect">
            <a:avLst/>
          </a:prstGeom>
        </p:spPr>
        <p:txBody>
          <a:bodyPr wrap="square" rIns="36000">
            <a:noAutofit/>
          </a:bodyPr>
          <a:lstStyle>
            <a:lvl1pPr marL="342900" indent="-342900">
              <a:buClr>
                <a:srgbClr val="73B8DB"/>
              </a:buClr>
              <a:buFont typeface="Wingdings" panose="05000000000000000000" pitchFamily="2" charset="2"/>
              <a:buChar char="§"/>
              <a:defRPr sz="3000"/>
            </a:lvl1pPr>
            <a:lvl2pPr>
              <a:spcBef>
                <a:spcPts val="500"/>
              </a:spcBef>
              <a:buClr>
                <a:schemeClr val="bg1">
                  <a:lumMod val="50000"/>
                </a:schemeClr>
              </a:buClr>
              <a:defRPr sz="2600">
                <a:solidFill>
                  <a:schemeClr val="bg1">
                    <a:lumMod val="50000"/>
                  </a:schemeClr>
                </a:solidFill>
              </a:defRPr>
            </a:lvl2pPr>
            <a:lvl3pPr>
              <a:spcBef>
                <a:spcPts val="400"/>
              </a:spcBef>
              <a:buClrTx/>
              <a:defRPr sz="2200">
                <a:solidFill>
                  <a:schemeClr val="accent1"/>
                </a:solidFill>
              </a:defRPr>
            </a:lvl3pPr>
            <a:lvl4pPr>
              <a:spcBef>
                <a:spcPts val="350"/>
              </a:spcBef>
              <a:buClr>
                <a:schemeClr val="tx2"/>
              </a:buClr>
              <a:defRPr sz="1800" b="1">
                <a:solidFill>
                  <a:schemeClr val="tx2"/>
                </a:solidFill>
              </a:defRPr>
            </a:lvl4pPr>
            <a:lvl5pPr marL="2057400" indent="-228600">
              <a:spcBef>
                <a:spcPts val="350"/>
              </a:spcBef>
              <a:buClr>
                <a:schemeClr val="accent2"/>
              </a:buClr>
              <a:buFont typeface="Wingdings" charset="2"/>
              <a:buChar char="ü"/>
              <a:defRPr sz="1700" b="1">
                <a:solidFill>
                  <a:srgbClr val="640000"/>
                </a:solidFill>
              </a:defRPr>
            </a:lvl5pPr>
          </a:lstStyle>
          <a:p>
            <a:pPr lvl="0"/>
            <a:r>
              <a:rPr lang="pt-PT" dirty="0" err="1"/>
              <a:t>Click</a:t>
            </a:r>
            <a:r>
              <a:rPr lang="pt-PT" dirty="0"/>
              <a:t> to </a:t>
            </a:r>
            <a:r>
              <a:rPr lang="pt-PT" dirty="0" err="1"/>
              <a:t>edit</a:t>
            </a:r>
            <a:r>
              <a:rPr lang="pt-PT" dirty="0"/>
              <a:t> Master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a:p>
            <a:pPr lvl="3"/>
            <a:r>
              <a:rPr lang="pt-PT" dirty="0" err="1"/>
              <a:t>Fourth</a:t>
            </a:r>
            <a:r>
              <a:rPr lang="pt-PT" dirty="0"/>
              <a:t> </a:t>
            </a:r>
            <a:r>
              <a:rPr lang="pt-PT" dirty="0" err="1"/>
              <a:t>level</a:t>
            </a:r>
            <a:endParaRPr lang="pt-PT" dirty="0"/>
          </a:p>
          <a:p>
            <a:pPr lvl="4"/>
            <a:r>
              <a:rPr lang="pt-PT" dirty="0" err="1"/>
              <a:t>Fifth</a:t>
            </a:r>
            <a:r>
              <a:rPr lang="pt-PT" dirty="0"/>
              <a:t> </a:t>
            </a:r>
            <a:r>
              <a:rPr lang="pt-PT" dirty="0" err="1"/>
              <a:t>level</a:t>
            </a:r>
            <a:endParaRPr lang="en-US" dirty="0"/>
          </a:p>
        </p:txBody>
      </p:sp>
    </p:spTree>
    <p:extLst>
      <p:ext uri="{BB962C8B-B14F-4D97-AF65-F5344CB8AC3E}">
        <p14:creationId xmlns:p14="http://schemas.microsoft.com/office/powerpoint/2010/main" val="3162764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ext Placeholder 2"/>
          <p:cNvSpPr>
            <a:spLocks noGrp="1"/>
          </p:cNvSpPr>
          <p:nvPr>
            <p:ph type="body" sz="half" idx="1"/>
          </p:nvPr>
        </p:nvSpPr>
        <p:spPr>
          <a:xfrm>
            <a:off x="7556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1251" y="1752600"/>
            <a:ext cx="52324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1251" y="3962400"/>
            <a:ext cx="52324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812800" y="6245225"/>
            <a:ext cx="2641600" cy="476250"/>
          </a:xfrm>
        </p:spPr>
        <p:txBody>
          <a:bodyPr/>
          <a:lstStyle>
            <a:lvl1pPr>
              <a:defRPr/>
            </a:lvl1pPr>
          </a:lstStyle>
          <a:p>
            <a:pPr>
              <a:defRPr/>
            </a:pPr>
            <a:endParaRPr lang="en-US" altLang="zh-CN"/>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pPr>
              <a:defRPr/>
            </a:pPr>
            <a:endParaRPr lang="en-US" altLang="zh-CN"/>
          </a:p>
        </p:txBody>
      </p:sp>
      <p:sp>
        <p:nvSpPr>
          <p:cNvPr id="8" name="Slide Number Placeholder 7"/>
          <p:cNvSpPr>
            <a:spLocks noGrp="1"/>
          </p:cNvSpPr>
          <p:nvPr>
            <p:ph type="sldNum" sz="quarter" idx="12"/>
          </p:nvPr>
        </p:nvSpPr>
        <p:spPr>
          <a:xfrm>
            <a:off x="8737600" y="6245225"/>
            <a:ext cx="2641600" cy="476250"/>
          </a:xfrm>
        </p:spPr>
        <p:txBody>
          <a:bodyPr/>
          <a:lstStyle>
            <a:lvl1pPr>
              <a:defRPr/>
            </a:lvl1pPr>
          </a:lstStyle>
          <a:p>
            <a:pPr>
              <a:defRPr/>
            </a:pPr>
            <a:endParaRPr lang="zh-CN" altLang="en-US"/>
          </a:p>
        </p:txBody>
      </p:sp>
    </p:spTree>
    <p:extLst>
      <p:ext uri="{BB962C8B-B14F-4D97-AF65-F5344CB8AC3E}">
        <p14:creationId xmlns:p14="http://schemas.microsoft.com/office/powerpoint/2010/main" val="2620639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Content Placeholder 2"/>
          <p:cNvSpPr>
            <a:spLocks noGrp="1"/>
          </p:cNvSpPr>
          <p:nvPr>
            <p:ph idx="13"/>
          </p:nvPr>
        </p:nvSpPr>
        <p:spPr>
          <a:xfrm>
            <a:off x="706527" y="1331738"/>
            <a:ext cx="5484300" cy="5139920"/>
          </a:xfrm>
          <a:prstGeom prst="rect">
            <a:avLst/>
          </a:prstGeom>
        </p:spPr>
        <p:txBody>
          <a:bodyPr wrap="square" rIns="36000">
            <a:noAutofit/>
          </a:bodyPr>
          <a:lstStyle>
            <a:lvl1pPr marL="342900" indent="-342900">
              <a:buClr>
                <a:srgbClr val="73B8DB"/>
              </a:buClr>
              <a:buFont typeface="Wingdings" panose="05000000000000000000" pitchFamily="2" charset="2"/>
              <a:buChar char="§"/>
              <a:defRPr sz="3000"/>
            </a:lvl1pPr>
            <a:lvl2pPr>
              <a:spcBef>
                <a:spcPts val="500"/>
              </a:spcBef>
              <a:buClr>
                <a:schemeClr val="bg1">
                  <a:lumMod val="50000"/>
                </a:schemeClr>
              </a:buClr>
              <a:defRPr sz="2600">
                <a:solidFill>
                  <a:schemeClr val="bg1">
                    <a:lumMod val="50000"/>
                  </a:schemeClr>
                </a:solidFill>
              </a:defRPr>
            </a:lvl2pPr>
            <a:lvl3pPr>
              <a:spcBef>
                <a:spcPts val="400"/>
              </a:spcBef>
              <a:buClrTx/>
              <a:defRPr sz="2200">
                <a:solidFill>
                  <a:schemeClr val="accent1"/>
                </a:solidFill>
              </a:defRPr>
            </a:lvl3pPr>
            <a:lvl4pPr>
              <a:spcBef>
                <a:spcPts val="350"/>
              </a:spcBef>
              <a:buClr>
                <a:schemeClr val="tx2"/>
              </a:buClr>
              <a:defRPr sz="1800" b="1">
                <a:solidFill>
                  <a:schemeClr val="tx2"/>
                </a:solidFill>
              </a:defRPr>
            </a:lvl4pPr>
            <a:lvl5pPr marL="2057400" indent="-228600">
              <a:spcBef>
                <a:spcPts val="350"/>
              </a:spcBef>
              <a:buClr>
                <a:schemeClr val="accent2"/>
              </a:buClr>
              <a:buFont typeface="Wingdings" charset="2"/>
              <a:buChar char="ü"/>
              <a:defRPr sz="1700" b="1">
                <a:solidFill>
                  <a:srgbClr val="640000"/>
                </a:solidFill>
              </a:defRPr>
            </a:lvl5pPr>
          </a:lstStyle>
          <a:p>
            <a:pPr lvl="0"/>
            <a:r>
              <a:rPr lang="pt-PT" dirty="0" err="1"/>
              <a:t>Click</a:t>
            </a:r>
            <a:r>
              <a:rPr lang="pt-PT" dirty="0"/>
              <a:t> to </a:t>
            </a:r>
            <a:r>
              <a:rPr lang="pt-PT" dirty="0" err="1"/>
              <a:t>edit</a:t>
            </a:r>
            <a:r>
              <a:rPr lang="pt-PT" dirty="0"/>
              <a:t> Master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a:p>
            <a:pPr lvl="3"/>
            <a:r>
              <a:rPr lang="pt-PT" dirty="0" err="1"/>
              <a:t>Fourth</a:t>
            </a:r>
            <a:r>
              <a:rPr lang="pt-PT" dirty="0"/>
              <a:t> </a:t>
            </a:r>
            <a:r>
              <a:rPr lang="pt-PT" dirty="0" err="1"/>
              <a:t>level</a:t>
            </a:r>
            <a:endParaRPr lang="pt-PT" dirty="0"/>
          </a:p>
          <a:p>
            <a:pPr lvl="4"/>
            <a:r>
              <a:rPr lang="pt-PT" dirty="0" err="1"/>
              <a:t>Fifth</a:t>
            </a:r>
            <a:r>
              <a:rPr lang="pt-PT" dirty="0"/>
              <a:t> </a:t>
            </a:r>
            <a:r>
              <a:rPr lang="pt-PT" dirty="0" err="1"/>
              <a:t>level</a:t>
            </a:r>
            <a:endParaRPr lang="en-US" dirty="0"/>
          </a:p>
        </p:txBody>
      </p:sp>
      <p:sp>
        <p:nvSpPr>
          <p:cNvPr id="10" name="Content Placeholder 2"/>
          <p:cNvSpPr>
            <a:spLocks noGrp="1"/>
          </p:cNvSpPr>
          <p:nvPr>
            <p:ph idx="14"/>
          </p:nvPr>
        </p:nvSpPr>
        <p:spPr>
          <a:xfrm>
            <a:off x="6452339" y="1331738"/>
            <a:ext cx="5484300" cy="5139920"/>
          </a:xfrm>
          <a:prstGeom prst="rect">
            <a:avLst/>
          </a:prstGeom>
        </p:spPr>
        <p:txBody>
          <a:bodyPr wrap="square" rIns="36000">
            <a:noAutofit/>
          </a:bodyPr>
          <a:lstStyle>
            <a:lvl1pPr marL="342900" indent="-342900">
              <a:buClr>
                <a:srgbClr val="73B8DB"/>
              </a:buClr>
              <a:buFont typeface="Wingdings" panose="05000000000000000000" pitchFamily="2" charset="2"/>
              <a:buChar char="§"/>
              <a:defRPr sz="3000"/>
            </a:lvl1pPr>
            <a:lvl2pPr>
              <a:spcBef>
                <a:spcPts val="500"/>
              </a:spcBef>
              <a:buClr>
                <a:schemeClr val="bg1">
                  <a:lumMod val="50000"/>
                </a:schemeClr>
              </a:buClr>
              <a:defRPr sz="2600">
                <a:solidFill>
                  <a:schemeClr val="bg1">
                    <a:lumMod val="50000"/>
                  </a:schemeClr>
                </a:solidFill>
              </a:defRPr>
            </a:lvl2pPr>
            <a:lvl3pPr>
              <a:spcBef>
                <a:spcPts val="400"/>
              </a:spcBef>
              <a:buClrTx/>
              <a:defRPr sz="2200">
                <a:solidFill>
                  <a:schemeClr val="accent1"/>
                </a:solidFill>
              </a:defRPr>
            </a:lvl3pPr>
            <a:lvl4pPr>
              <a:spcBef>
                <a:spcPts val="350"/>
              </a:spcBef>
              <a:buClr>
                <a:schemeClr val="tx2"/>
              </a:buClr>
              <a:defRPr sz="1800" b="1">
                <a:solidFill>
                  <a:schemeClr val="tx2"/>
                </a:solidFill>
              </a:defRPr>
            </a:lvl4pPr>
            <a:lvl5pPr marL="2057400" indent="-228600">
              <a:spcBef>
                <a:spcPts val="350"/>
              </a:spcBef>
              <a:buClr>
                <a:schemeClr val="accent2"/>
              </a:buClr>
              <a:buFont typeface="Wingdings" charset="2"/>
              <a:buChar char="ü"/>
              <a:defRPr sz="1700" b="1">
                <a:solidFill>
                  <a:srgbClr val="640000"/>
                </a:solidFill>
              </a:defRPr>
            </a:lvl5pPr>
          </a:lstStyle>
          <a:p>
            <a:pPr lvl="0"/>
            <a:r>
              <a:rPr lang="pt-PT" dirty="0" err="1"/>
              <a:t>Click</a:t>
            </a:r>
            <a:r>
              <a:rPr lang="pt-PT" dirty="0"/>
              <a:t> to </a:t>
            </a:r>
            <a:r>
              <a:rPr lang="pt-PT" dirty="0" err="1"/>
              <a:t>edit</a:t>
            </a:r>
            <a:r>
              <a:rPr lang="pt-PT" dirty="0"/>
              <a:t> Master </a:t>
            </a:r>
            <a:r>
              <a:rPr lang="pt-PT" dirty="0" err="1"/>
              <a:t>text</a:t>
            </a:r>
            <a:r>
              <a:rPr lang="pt-PT" dirty="0"/>
              <a:t> </a:t>
            </a:r>
            <a:r>
              <a:rPr lang="pt-PT" dirty="0" err="1"/>
              <a:t>styles</a:t>
            </a:r>
            <a:endParaRPr lang="pt-PT" dirty="0"/>
          </a:p>
          <a:p>
            <a:pPr lvl="1"/>
            <a:r>
              <a:rPr lang="pt-PT" dirty="0" err="1"/>
              <a:t>Second</a:t>
            </a:r>
            <a:r>
              <a:rPr lang="pt-PT" dirty="0"/>
              <a:t> </a:t>
            </a:r>
            <a:r>
              <a:rPr lang="pt-PT" dirty="0" err="1"/>
              <a:t>level</a:t>
            </a:r>
            <a:endParaRPr lang="pt-PT" dirty="0"/>
          </a:p>
          <a:p>
            <a:pPr lvl="2"/>
            <a:r>
              <a:rPr lang="pt-PT" dirty="0" err="1"/>
              <a:t>Third</a:t>
            </a:r>
            <a:r>
              <a:rPr lang="pt-PT" dirty="0"/>
              <a:t> </a:t>
            </a:r>
            <a:r>
              <a:rPr lang="pt-PT" dirty="0" err="1"/>
              <a:t>level</a:t>
            </a:r>
            <a:endParaRPr lang="pt-PT" dirty="0"/>
          </a:p>
          <a:p>
            <a:pPr lvl="3"/>
            <a:r>
              <a:rPr lang="pt-PT" dirty="0" err="1"/>
              <a:t>Fourth</a:t>
            </a:r>
            <a:r>
              <a:rPr lang="pt-PT" dirty="0"/>
              <a:t> </a:t>
            </a:r>
            <a:r>
              <a:rPr lang="pt-PT" dirty="0" err="1"/>
              <a:t>level</a:t>
            </a:r>
            <a:endParaRPr lang="pt-PT" dirty="0"/>
          </a:p>
          <a:p>
            <a:pPr lvl="4"/>
            <a:r>
              <a:rPr lang="pt-PT" dirty="0" err="1"/>
              <a:t>Fifth</a:t>
            </a:r>
            <a:r>
              <a:rPr lang="pt-PT" dirty="0"/>
              <a:t> </a:t>
            </a:r>
            <a:r>
              <a:rPr lang="pt-PT" dirty="0" err="1"/>
              <a:t>level</a:t>
            </a:r>
            <a:endParaRPr lang="en-US" dirty="0"/>
          </a:p>
        </p:txBody>
      </p:sp>
      <p:sp>
        <p:nvSpPr>
          <p:cNvPr id="8" name="Title 1"/>
          <p:cNvSpPr>
            <a:spLocks noGrp="1"/>
          </p:cNvSpPr>
          <p:nvPr>
            <p:ph type="title"/>
          </p:nvPr>
        </p:nvSpPr>
        <p:spPr>
          <a:xfrm>
            <a:off x="706527" y="79258"/>
            <a:ext cx="11221160" cy="1143000"/>
          </a:xfrm>
          <a:prstGeom prst="rect">
            <a:avLst/>
          </a:prstGeom>
        </p:spPr>
        <p:txBody>
          <a:bodyPr anchor="ctr"/>
          <a:lstStyle>
            <a:lvl1pPr algn="r">
              <a:defRPr b="1" cap="small" baseline="0"/>
            </a:lvl1pPr>
          </a:lstStyle>
          <a:p>
            <a:r>
              <a:rPr lang="pt-PT" dirty="0" err="1"/>
              <a:t>Click</a:t>
            </a:r>
            <a:r>
              <a:rPr lang="pt-PT" dirty="0"/>
              <a:t> to </a:t>
            </a:r>
            <a:r>
              <a:rPr lang="pt-PT" dirty="0" err="1"/>
              <a:t>edit</a:t>
            </a:r>
            <a:r>
              <a:rPr lang="pt-PT" dirty="0"/>
              <a:t> </a:t>
            </a:r>
            <a:r>
              <a:rPr lang="pt-PT" dirty="0" err="1"/>
              <a:t>Master</a:t>
            </a:r>
            <a:r>
              <a:rPr lang="pt-PT" dirty="0"/>
              <a:t> </a:t>
            </a:r>
            <a:r>
              <a:rPr lang="pt-PT" dirty="0" err="1"/>
              <a:t>title</a:t>
            </a:r>
            <a:r>
              <a:rPr lang="pt-PT" dirty="0"/>
              <a:t> </a:t>
            </a:r>
            <a:r>
              <a:rPr lang="pt-PT" dirty="0" err="1"/>
              <a:t>style</a:t>
            </a:r>
            <a:endParaRPr lang="en-US" dirty="0"/>
          </a:p>
        </p:txBody>
      </p:sp>
    </p:spTree>
    <p:extLst>
      <p:ext uri="{BB962C8B-B14F-4D97-AF65-F5344CB8AC3E}">
        <p14:creationId xmlns:p14="http://schemas.microsoft.com/office/powerpoint/2010/main" val="1894381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lvl1pPr>
              <a:defRPr>
                <a:latin typeface="Helvetica"/>
                <a:ea typeface="Helvetica"/>
                <a:cs typeface="Helvetica"/>
                <a:sym typeface="Helvetica"/>
              </a:defRPr>
            </a:lvl1pPr>
            <a:lvl2pPr>
              <a:defRPr>
                <a:latin typeface="Helvetica"/>
                <a:ea typeface="Helvetica"/>
                <a:cs typeface="Helvetica"/>
                <a:sym typeface="Helvetica"/>
              </a:defRPr>
            </a:lvl2pPr>
            <a:lvl3pPr>
              <a:defRPr>
                <a:latin typeface="Helvetica"/>
                <a:ea typeface="Helvetica"/>
                <a:cs typeface="Helvetica"/>
                <a:sym typeface="Helvetica"/>
              </a:defRPr>
            </a:lvl3pPr>
            <a:lvl4pPr>
              <a:defRPr>
                <a:latin typeface="Helvetica"/>
                <a:ea typeface="Helvetica"/>
                <a:cs typeface="Helvetica"/>
                <a:sym typeface="Helvetica"/>
              </a:defRPr>
            </a:lvl4pPr>
            <a:lvl5pPr>
              <a:defRPr>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 name="(Goodfellow 2016)"/>
          <p:cNvSpPr/>
          <p:nvPr/>
        </p:nvSpPr>
        <p:spPr>
          <a:xfrm>
            <a:off x="10899835" y="6564991"/>
            <a:ext cx="889667" cy="202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200"/>
            </a:lvl1pPr>
          </a:lstStyle>
          <a:p>
            <a:r>
              <a:rPr sz="844"/>
              <a:t>(Goodfellow 2016)</a:t>
            </a:r>
          </a:p>
        </p:txBody>
      </p:sp>
      <p:sp>
        <p:nvSpPr>
          <p:cNvPr id="59"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677894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GB"/>
          </a:p>
        </p:txBody>
      </p:sp>
      <p:sp>
        <p:nvSpPr>
          <p:cNvPr id="3" name="Text Placeholder 2"/>
          <p:cNvSpPr>
            <a:spLocks noGrp="1"/>
          </p:cNvSpPr>
          <p:nvPr>
            <p:ph type="body" sz="half" idx="1"/>
          </p:nvPr>
        </p:nvSpPr>
        <p:spPr>
          <a:xfrm>
            <a:off x="609600" y="1600202"/>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2"/>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a:extLst>
              <a:ext uri="{FF2B5EF4-FFF2-40B4-BE49-F238E27FC236}">
                <a16:creationId xmlns:a16="http://schemas.microsoft.com/office/drawing/2014/main" id="{3F75D5D7-772C-6ABD-82B4-7786FDBD2816}"/>
              </a:ext>
            </a:extLst>
          </p:cNvPr>
          <p:cNvSpPr>
            <a:spLocks noGrp="1" noChangeArrowheads="1"/>
          </p:cNvSpPr>
          <p:nvPr>
            <p:ph type="sldNum" sz="quarter" idx="10"/>
          </p:nvPr>
        </p:nvSpPr>
        <p:spPr/>
        <p:txBody>
          <a:bodyPr/>
          <a:lstStyle>
            <a:lvl1pPr>
              <a:defRPr/>
            </a:lvl1pPr>
          </a:lstStyle>
          <a:p>
            <a:fld id="{8A1022B1-9DC5-0047-BE9C-1A7A7E62B051}" type="slidenum">
              <a:rPr lang="en-GB" altLang="en-US"/>
              <a:pPr/>
              <a:t>‹#›</a:t>
            </a:fld>
            <a:endParaRPr lang="en-GB" altLang="en-US"/>
          </a:p>
        </p:txBody>
      </p:sp>
    </p:spTree>
    <p:extLst>
      <p:ext uri="{BB962C8B-B14F-4D97-AF65-F5344CB8AC3E}">
        <p14:creationId xmlns:p14="http://schemas.microsoft.com/office/powerpoint/2010/main" val="3724726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282DDF6-BD15-6B4F-9154-26E7A9378F67}" type="datetimeFigureOut">
              <a:rPr lang="pt-PT" smtClean="0"/>
              <a:t>14/12/23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3963664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282DDF6-BD15-6B4F-9154-26E7A9378F67}" type="datetimeFigureOut">
              <a:rPr lang="pt-PT" smtClean="0"/>
              <a:t>14/12/23</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1747619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282DDF6-BD15-6B4F-9154-26E7A9378F67}" type="datetimeFigureOut">
              <a:rPr lang="pt-PT" smtClean="0"/>
              <a:t>14/12/23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328286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282DDF6-BD15-6B4F-9154-26E7A9378F67}" type="datetimeFigureOut">
              <a:rPr lang="pt-PT" smtClean="0"/>
              <a:t>14/12/23</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2270991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282DDF6-BD15-6B4F-9154-26E7A9378F67}" type="datetimeFigureOut">
              <a:rPr lang="pt-PT" smtClean="0"/>
              <a:t>14/12/23</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4112657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82DDF6-BD15-6B4F-9154-26E7A9378F67}" type="datetimeFigureOut">
              <a:rPr lang="pt-PT" smtClean="0"/>
              <a:t>14/12/23</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1319940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282DDF6-BD15-6B4F-9154-26E7A9378F67}" type="datetimeFigureOut">
              <a:rPr lang="pt-PT" smtClean="0"/>
              <a:t>14/12/23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15302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282DDF6-BD15-6B4F-9154-26E7A9378F67}" type="datetimeFigureOut">
              <a:rPr lang="pt-PT" smtClean="0"/>
              <a:t>14/12/23</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63890206-C0B3-CE49-A101-E4A1B01A5214}" type="slidenum">
              <a:rPr lang="pt-PT" smtClean="0"/>
              <a:t>‹#›</a:t>
            </a:fld>
            <a:endParaRPr lang="pt-PT"/>
          </a:p>
        </p:txBody>
      </p:sp>
    </p:spTree>
    <p:extLst>
      <p:ext uri="{BB962C8B-B14F-4D97-AF65-F5344CB8AC3E}">
        <p14:creationId xmlns:p14="http://schemas.microsoft.com/office/powerpoint/2010/main" val="2566873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2DDF6-BD15-6B4F-9154-26E7A9378F67}" type="datetimeFigureOut">
              <a:rPr lang="pt-PT" smtClean="0"/>
              <a:t>14/12/23</a:t>
            </a:fld>
            <a:endParaRPr lang="pt-P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90206-C0B3-CE49-A101-E4A1B01A5214}" type="slidenum">
              <a:rPr lang="pt-PT" smtClean="0"/>
              <a:t>‹#›</a:t>
            </a:fld>
            <a:endParaRPr lang="pt-PT"/>
          </a:p>
        </p:txBody>
      </p:sp>
    </p:spTree>
    <p:extLst>
      <p:ext uri="{BB962C8B-B14F-4D97-AF65-F5344CB8AC3E}">
        <p14:creationId xmlns:p14="http://schemas.microsoft.com/office/powerpoint/2010/main" val="2215478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9" r:id="rId14"/>
    <p:sldLayoutId id="2147483680" r:id="rId15"/>
    <p:sldLayoutId id="214748368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commons.wikimedia.org/wiki/File:Lock_font_awesome.svg" TargetMode="External"/><Relationship Id="rId5" Type="http://schemas.openxmlformats.org/officeDocument/2006/relationships/image" Target="../media/image3.png"/><Relationship Id="rId4" Type="http://schemas.openxmlformats.org/officeDocument/2006/relationships/hyperlink" Target="https://en.wikipedia.org/wiki/Database_machine"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mailto:info-compliance@bangor.ac.uk"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en.wikipedia.org/wiki/Database_machin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commons.wikimedia.org/wiki/File:Unlock_font_awesome.svg" TargetMode="External"/><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commons.wikimedia.org/wiki/File:Lock_font_awesome.svg" TargetMode="External"/><Relationship Id="rId5" Type="http://schemas.openxmlformats.org/officeDocument/2006/relationships/image" Target="../media/image3.png"/><Relationship Id="rId4" Type="http://schemas.openxmlformats.org/officeDocument/2006/relationships/hyperlink" Target="https://en.wikipedia.org/wiki/Database_machin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ki/File:Unlock_font_awesome.svg" TargetMode="External"/><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commons.wikimedia.org/wiki/File:Lock_font_awesome.svg" TargetMode="External"/><Relationship Id="rId5" Type="http://schemas.openxmlformats.org/officeDocument/2006/relationships/image" Target="../media/image3.png"/><Relationship Id="rId4" Type="http://schemas.openxmlformats.org/officeDocument/2006/relationships/hyperlink" Target="https://en.wikipedia.org/wiki/Database_machin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jiangnan3/Searchable_Encryption"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3.png"/><Relationship Id="rId4"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NULL"/><Relationship Id="rId2"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customXml" Target="../ink/ink1.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hyperlink" Target="https://commons.wikimedia.org/wiki/File:Unlock_font_awesome.svg" TargetMode="External"/><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commons.wikimedia.org/wiki/File:Lock_font_awesome.svg" TargetMode="External"/><Relationship Id="rId5" Type="http://schemas.openxmlformats.org/officeDocument/2006/relationships/image" Target="../media/image3.png"/><Relationship Id="rId4" Type="http://schemas.openxmlformats.org/officeDocument/2006/relationships/hyperlink" Target="https://en.wikipedia.org/wiki/Database_machine"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dsapp.uchicago.edu/aequitas/" TargetMode="External"/><Relationship Id="rId2" Type="http://schemas.openxmlformats.org/officeDocument/2006/relationships/hyperlink" Target="https://fairlearn.github.io/" TargetMode="Externa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NUL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google.pt/url?sa=i&amp;rct=j&amp;q=&amp;esrc=s&amp;source=images&amp;cd=&amp;ved=0ahUKEwiHwqzGhuvXAhWB1xQKHd5YDWUQjRwIBw&amp;url=http://www.imvu.com/catalog/modules.php?op=modload&amp;name=phpbb2&amp;file=viewtopic.php&amp;t=355369&amp;psig=AOvVaw0KGxovrjViSAyEvtZ9Q3fO&amp;ust=1512294582860152" TargetMode="External"/><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62.jpeg"/></Relationships>
</file>

<file path=ppt/slides/_rels/slide93.xml.rels><?xml version="1.0" encoding="UTF-8" standalone="yes"?>
<Relationships xmlns="http://schemas.openxmlformats.org/package/2006/relationships"><Relationship Id="rId3" Type="http://schemas.openxmlformats.org/officeDocument/2006/relationships/hyperlink" Target="https://www.google.pt/url?sa=i&amp;rct=j&amp;q=&amp;esrc=s&amp;source=images&amp;cd=&amp;ved=0ahUKEwiHwqzGhuvXAhWB1xQKHd5YDWUQjRwIBw&amp;url=http://www.imvu.com/catalog/modules.php?op=modload&amp;name=phpbb2&amp;file=viewtopic.php&amp;t=355369&amp;psig=AOvVaw0KGxovrjViSAyEvtZ9Q3fO&amp;ust=1512294582860152" TargetMode="External"/><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62.jpeg"/></Relationships>
</file>

<file path=ppt/slides/_rels/slide9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0A51-E2AF-39E1-E808-82CEA3A10AD5}"/>
              </a:ext>
            </a:extLst>
          </p:cNvPr>
          <p:cNvSpPr>
            <a:spLocks noGrp="1"/>
          </p:cNvSpPr>
          <p:nvPr>
            <p:ph type="ctrTitle"/>
          </p:nvPr>
        </p:nvSpPr>
        <p:spPr>
          <a:xfrm>
            <a:off x="1524000" y="2058630"/>
            <a:ext cx="9144000" cy="2387600"/>
          </a:xfrm>
        </p:spPr>
        <p:txBody>
          <a:bodyPr/>
          <a:lstStyle/>
          <a:p>
            <a:r>
              <a:rPr lang="pt-PT" b="1" dirty="0" err="1"/>
              <a:t>Security</a:t>
            </a:r>
            <a:r>
              <a:rPr lang="pt-PT" b="1" dirty="0"/>
              <a:t> </a:t>
            </a:r>
            <a:r>
              <a:rPr lang="pt-PT" b="1" dirty="0" err="1"/>
              <a:t>and</a:t>
            </a:r>
            <a:r>
              <a:rPr lang="pt-PT" b="1" dirty="0"/>
              <a:t> </a:t>
            </a:r>
            <a:r>
              <a:rPr lang="pt-PT" b="1" dirty="0" err="1"/>
              <a:t>Privacy</a:t>
            </a:r>
            <a:br>
              <a:rPr lang="pt-PT" b="1" dirty="0"/>
            </a:br>
            <a:endParaRPr lang="pt-PT" b="1" dirty="0"/>
          </a:p>
        </p:txBody>
      </p:sp>
      <p:sp>
        <p:nvSpPr>
          <p:cNvPr id="3" name="Subtitle 2">
            <a:extLst>
              <a:ext uri="{FF2B5EF4-FFF2-40B4-BE49-F238E27FC236}">
                <a16:creationId xmlns:a16="http://schemas.microsoft.com/office/drawing/2014/main" id="{3E25E5FC-90EA-2016-90AD-C47097ECA013}"/>
              </a:ext>
            </a:extLst>
          </p:cNvPr>
          <p:cNvSpPr>
            <a:spLocks noGrp="1"/>
          </p:cNvSpPr>
          <p:nvPr>
            <p:ph type="subTitle" idx="1"/>
          </p:nvPr>
        </p:nvSpPr>
        <p:spPr>
          <a:xfrm>
            <a:off x="1524000" y="4344992"/>
            <a:ext cx="9144000" cy="1655762"/>
          </a:xfrm>
        </p:spPr>
        <p:txBody>
          <a:bodyPr/>
          <a:lstStyle/>
          <a:p>
            <a:r>
              <a:rPr lang="en-US" sz="2400" dirty="0"/>
              <a:t>Searchable Encryption</a:t>
            </a:r>
          </a:p>
        </p:txBody>
      </p:sp>
      <p:pic>
        <p:nvPicPr>
          <p:cNvPr id="5" name="Picture 4" descr="Text&#10;&#10;Description automatically generated with medium confidence">
            <a:extLst>
              <a:ext uri="{FF2B5EF4-FFF2-40B4-BE49-F238E27FC236}">
                <a16:creationId xmlns:a16="http://schemas.microsoft.com/office/drawing/2014/main" id="{10AABD34-FB20-5C1D-F5AB-8F3F5AC7F832}"/>
              </a:ext>
            </a:extLst>
          </p:cNvPr>
          <p:cNvPicPr>
            <a:picLocks noChangeAspect="1"/>
          </p:cNvPicPr>
          <p:nvPr/>
        </p:nvPicPr>
        <p:blipFill>
          <a:blip r:embed="rId3"/>
          <a:stretch>
            <a:fillRect/>
          </a:stretch>
        </p:blipFill>
        <p:spPr>
          <a:xfrm>
            <a:off x="0" y="402869"/>
            <a:ext cx="12192000" cy="1655761"/>
          </a:xfrm>
          <a:prstGeom prst="rect">
            <a:avLst/>
          </a:prstGeom>
        </p:spPr>
      </p:pic>
    </p:spTree>
    <p:extLst>
      <p:ext uri="{BB962C8B-B14F-4D97-AF65-F5344CB8AC3E}">
        <p14:creationId xmlns:p14="http://schemas.microsoft.com/office/powerpoint/2010/main" val="2903532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248D-0FAE-3E43-882B-43F28EBC87C3}"/>
              </a:ext>
            </a:extLst>
          </p:cNvPr>
          <p:cNvSpPr>
            <a:spLocks noGrp="1"/>
          </p:cNvSpPr>
          <p:nvPr>
            <p:ph type="title"/>
          </p:nvPr>
        </p:nvSpPr>
        <p:spPr/>
        <p:txBody>
          <a:bodyPr/>
          <a:lstStyle/>
          <a:p>
            <a:pPr algn="ctr"/>
            <a:r>
              <a:rPr lang="en-PT" dirty="0"/>
              <a:t>Deterministic Encryption</a:t>
            </a:r>
          </a:p>
        </p:txBody>
      </p:sp>
      <p:sp>
        <p:nvSpPr>
          <p:cNvPr id="3" name="Content Placeholder 2">
            <a:extLst>
              <a:ext uri="{FF2B5EF4-FFF2-40B4-BE49-F238E27FC236}">
                <a16:creationId xmlns:a16="http://schemas.microsoft.com/office/drawing/2014/main" id="{793CA39B-1089-BA4F-B6A2-B9978BBB3395}"/>
              </a:ext>
            </a:extLst>
          </p:cNvPr>
          <p:cNvSpPr>
            <a:spLocks noGrp="1"/>
          </p:cNvSpPr>
          <p:nvPr>
            <p:ph idx="1"/>
          </p:nvPr>
        </p:nvSpPr>
        <p:spPr/>
        <p:txBody>
          <a:bodyPr/>
          <a:lstStyle/>
          <a:p>
            <a:r>
              <a:rPr lang="en-PT" dirty="0"/>
              <a:t>Deterministic encryption (DE)</a:t>
            </a:r>
          </a:p>
          <a:p>
            <a:pPr lvl="1"/>
            <a:r>
              <a:rPr lang="en-PT" dirty="0"/>
              <a:t>For exact matching</a:t>
            </a:r>
          </a:p>
          <a:p>
            <a:r>
              <a:rPr lang="en-PT" dirty="0"/>
              <a:t>Order preserving encryption (OPE)</a:t>
            </a:r>
          </a:p>
          <a:p>
            <a:pPr lvl="1"/>
            <a:r>
              <a:rPr lang="en-PT" dirty="0"/>
              <a:t>For range querying</a:t>
            </a:r>
          </a:p>
          <a:p>
            <a:pPr lvl="4"/>
            <a:endParaRPr lang="en-PT" dirty="0"/>
          </a:p>
          <a:p>
            <a:r>
              <a:rPr lang="en-PT" dirty="0"/>
              <a:t>Limitation: Leak too much information (equality)</a:t>
            </a:r>
          </a:p>
          <a:p>
            <a:pPr lvl="1"/>
            <a:r>
              <a:rPr lang="en-GB" dirty="0"/>
              <a:t>Indistinguishability under chosen-plaintext attack </a:t>
            </a:r>
            <a:br>
              <a:rPr lang="en-GB" dirty="0"/>
            </a:br>
            <a:r>
              <a:rPr lang="en-GB" dirty="0"/>
              <a:t>(IND-CPA): It is a notion of security that ensures an adversary cannot distinguish between different ciphertexts corresponding to different plaintext</a:t>
            </a:r>
            <a:endParaRPr lang="en-PT" dirty="0"/>
          </a:p>
          <a:p>
            <a:pPr lvl="4"/>
            <a:endParaRPr lang="en-PT" dirty="0"/>
          </a:p>
          <a:p>
            <a:r>
              <a:rPr lang="en-PT" b="1" dirty="0">
                <a:solidFill>
                  <a:srgbClr val="C00000"/>
                </a:solidFill>
              </a:rPr>
              <a:t>Bad security</a:t>
            </a:r>
          </a:p>
          <a:p>
            <a:r>
              <a:rPr lang="en-PT" b="1" dirty="0">
                <a:solidFill>
                  <a:srgbClr val="C00000"/>
                </a:solidFill>
              </a:rPr>
              <a:t>Great funcionality and efficiency</a:t>
            </a:r>
          </a:p>
          <a:p>
            <a:endParaRPr lang="en-PT" dirty="0"/>
          </a:p>
        </p:txBody>
      </p:sp>
    </p:spTree>
    <p:extLst>
      <p:ext uri="{BB962C8B-B14F-4D97-AF65-F5344CB8AC3E}">
        <p14:creationId xmlns:p14="http://schemas.microsoft.com/office/powerpoint/2010/main" val="7344934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Privacy Laws</a:t>
            </a:r>
          </a:p>
        </p:txBody>
      </p:sp>
      <p:sp>
        <p:nvSpPr>
          <p:cNvPr id="3" name="Content Placeholder 2"/>
          <p:cNvSpPr>
            <a:spLocks noGrp="1"/>
          </p:cNvSpPr>
          <p:nvPr>
            <p:ph idx="1"/>
          </p:nvPr>
        </p:nvSpPr>
        <p:spPr/>
        <p:txBody>
          <a:bodyPr/>
          <a:lstStyle/>
          <a:p>
            <a:r>
              <a:rPr lang="en-US" dirty="0"/>
              <a:t>1974 Privacy Act (5 USC 552a) </a:t>
            </a:r>
          </a:p>
          <a:p>
            <a:pPr lvl="1"/>
            <a:r>
              <a:rPr lang="en-US" dirty="0"/>
              <a:t>Most of these principles, only to data collected and maintained by the </a:t>
            </a:r>
            <a:r>
              <a:rPr lang="en-US" b="1" dirty="0">
                <a:solidFill>
                  <a:srgbClr val="C00000"/>
                </a:solidFill>
              </a:rPr>
              <a:t>U.S. government </a:t>
            </a:r>
          </a:p>
          <a:p>
            <a:r>
              <a:rPr lang="en-US" dirty="0"/>
              <a:t>Other organizations have individual laws</a:t>
            </a:r>
          </a:p>
          <a:p>
            <a:pPr lvl="1"/>
            <a:r>
              <a:rPr lang="en-US" dirty="0"/>
              <a:t>Consumer credit: Fair Credit Reporting Act</a:t>
            </a:r>
          </a:p>
          <a:p>
            <a:pPr lvl="1"/>
            <a:r>
              <a:rPr lang="en-US" dirty="0"/>
              <a:t>Healthcare info: Health Insurance Portability and Accountability Act (</a:t>
            </a:r>
            <a:r>
              <a:rPr lang="en-US" b="1" dirty="0"/>
              <a:t>HIPAA</a:t>
            </a:r>
            <a:r>
              <a:rPr lang="en-US" dirty="0"/>
              <a:t>)</a:t>
            </a:r>
          </a:p>
          <a:p>
            <a:r>
              <a:rPr lang="en-US" dirty="0"/>
              <a:t>Separate laws are </a:t>
            </a:r>
            <a:r>
              <a:rPr lang="en-US" dirty="0">
                <a:solidFill>
                  <a:srgbClr val="C00000"/>
                </a:solidFill>
              </a:rPr>
              <a:t>inconsistent</a:t>
            </a:r>
            <a:r>
              <a:rPr lang="en-US" dirty="0"/>
              <a:t> in protecting privacy</a:t>
            </a:r>
          </a:p>
          <a:p>
            <a:pPr lvl="1"/>
            <a:r>
              <a:rPr lang="en-US" dirty="0"/>
              <a:t>To make matters worse, many laws vary by municipality and state</a:t>
            </a:r>
            <a:r>
              <a:rPr lang="mr-IN" dirty="0"/>
              <a:t>…</a:t>
            </a:r>
            <a:endParaRPr lang="pt-PT" dirty="0"/>
          </a:p>
          <a:p>
            <a:r>
              <a:rPr lang="en-US" b="1" dirty="0"/>
              <a:t>e-Government Act of 2002</a:t>
            </a:r>
            <a:r>
              <a:rPr lang="en-US" dirty="0"/>
              <a:t> </a:t>
            </a:r>
          </a:p>
          <a:p>
            <a:pPr lvl="1"/>
            <a:r>
              <a:rPr lang="en-US" dirty="0"/>
              <a:t>requires federal government agencies to post privacy policies on their websites</a:t>
            </a:r>
          </a:p>
          <a:p>
            <a:pPr lvl="1"/>
            <a:endParaRPr lang="en-US" dirty="0"/>
          </a:p>
          <a:p>
            <a:pPr lvl="1"/>
            <a:endParaRPr lang="en-US" dirty="0"/>
          </a:p>
        </p:txBody>
      </p:sp>
    </p:spTree>
    <p:extLst>
      <p:ext uri="{BB962C8B-B14F-4D97-AF65-F5344CB8AC3E}">
        <p14:creationId xmlns:p14="http://schemas.microsoft.com/office/powerpoint/2010/main" val="3887184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 Privacy Laws</a:t>
            </a:r>
          </a:p>
        </p:txBody>
      </p:sp>
      <p:sp>
        <p:nvSpPr>
          <p:cNvPr id="3" name="Content Placeholder 2"/>
          <p:cNvSpPr>
            <a:spLocks noGrp="1"/>
          </p:cNvSpPr>
          <p:nvPr>
            <p:ph idx="1"/>
          </p:nvPr>
        </p:nvSpPr>
        <p:spPr/>
        <p:txBody>
          <a:bodyPr/>
          <a:lstStyle/>
          <a:p>
            <a:r>
              <a:rPr lang="en-US" dirty="0"/>
              <a:t>Privacy Directive 95/46/EC</a:t>
            </a:r>
          </a:p>
          <a:p>
            <a:pPr lvl="1"/>
            <a:r>
              <a:rPr lang="en-US" dirty="0"/>
              <a:t>Rights of privacy of individuals must be maintained and that data about should be:</a:t>
            </a:r>
          </a:p>
          <a:p>
            <a:pPr lvl="2"/>
            <a:r>
              <a:rPr lang="en-US" dirty="0"/>
              <a:t>Processed fairly and lawfully. </a:t>
            </a:r>
          </a:p>
          <a:p>
            <a:pPr lvl="2"/>
            <a:r>
              <a:rPr lang="en-US" dirty="0"/>
              <a:t>Collected for specified, explicit, and legitimate purposes </a:t>
            </a:r>
          </a:p>
          <a:p>
            <a:pPr lvl="2"/>
            <a:r>
              <a:rPr lang="en-US" dirty="0"/>
              <a:t>Adequate, relevant, and not excessive </a:t>
            </a:r>
          </a:p>
          <a:p>
            <a:pPr lvl="2"/>
            <a:r>
              <a:rPr lang="en-US" dirty="0"/>
              <a:t>Accurate and, where necessary, kept up to date</a:t>
            </a:r>
          </a:p>
          <a:p>
            <a:pPr lvl="2"/>
            <a:r>
              <a:rPr lang="en-US" dirty="0"/>
              <a:t>Permits identification of subjects for minimum time</a:t>
            </a:r>
          </a:p>
          <a:p>
            <a:pPr lvl="3"/>
            <a:endParaRPr lang="en-US" dirty="0"/>
          </a:p>
          <a:p>
            <a:pPr lvl="1"/>
            <a:r>
              <a:rPr lang="en-US" dirty="0"/>
              <a:t>Special protection for sensitive data; Data transfer; Independent oversight</a:t>
            </a:r>
          </a:p>
          <a:p>
            <a:r>
              <a:rPr lang="en-US" dirty="0"/>
              <a:t>Data Protection Act 1998 in UK</a:t>
            </a:r>
          </a:p>
          <a:p>
            <a:pPr marL="0" indent="0" algn="r">
              <a:buNone/>
            </a:pPr>
            <a:r>
              <a:rPr lang="en-US" b="1" i="1" dirty="0">
                <a:solidFill>
                  <a:srgbClr val="73B8DB"/>
                </a:solidFill>
              </a:rPr>
              <a:t>Replaced by GDPR!</a:t>
            </a:r>
          </a:p>
          <a:p>
            <a:endParaRPr lang="en-US" dirty="0"/>
          </a:p>
        </p:txBody>
      </p:sp>
    </p:spTree>
    <p:extLst>
      <p:ext uri="{BB962C8B-B14F-4D97-AF65-F5344CB8AC3E}">
        <p14:creationId xmlns:p14="http://schemas.microsoft.com/office/powerpoint/2010/main" val="22217993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524000"/>
            <a:ext cx="9144000" cy="3385028"/>
          </a:xfrm>
        </p:spPr>
        <p:txBody>
          <a:bodyPr>
            <a:normAutofit fontScale="90000"/>
          </a:bodyPr>
          <a:lstStyle/>
          <a:p>
            <a:r>
              <a:rPr lang="en-GB" sz="6600" b="1" dirty="0"/>
              <a:t>The General Data Protection Regulation (GDPR)</a:t>
            </a:r>
            <a:br>
              <a:rPr lang="en-GB" sz="6600" b="1" dirty="0"/>
            </a:br>
            <a:br>
              <a:rPr lang="en-GB" sz="6600" b="1" dirty="0"/>
            </a:br>
            <a:r>
              <a:rPr lang="en-GB" sz="4000" b="1" dirty="0"/>
              <a:t>https://</a:t>
            </a:r>
            <a:r>
              <a:rPr lang="en-GB" sz="4000" b="1" dirty="0" err="1"/>
              <a:t>gdpr-info.eu</a:t>
            </a:r>
            <a:r>
              <a:rPr lang="en-GB" sz="4000" b="1" dirty="0"/>
              <a:t>/</a:t>
            </a:r>
            <a:endParaRPr lang="en-GB" sz="6600" b="1" dirty="0"/>
          </a:p>
        </p:txBody>
      </p:sp>
    </p:spTree>
    <p:extLst>
      <p:ext uri="{BB962C8B-B14F-4D97-AF65-F5344CB8AC3E}">
        <p14:creationId xmlns:p14="http://schemas.microsoft.com/office/powerpoint/2010/main" val="25873451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5342" y="375222"/>
            <a:ext cx="8504904" cy="1143000"/>
          </a:xfrm>
        </p:spPr>
        <p:txBody>
          <a:bodyPr>
            <a:normAutofit/>
          </a:bodyPr>
          <a:lstStyle/>
          <a:p>
            <a:r>
              <a:rPr lang="en-GB" sz="4400" b="1" dirty="0"/>
              <a:t>What is the GDPR?</a:t>
            </a:r>
          </a:p>
        </p:txBody>
      </p:sp>
      <p:sp>
        <p:nvSpPr>
          <p:cNvPr id="3" name="Content Placeholder 2"/>
          <p:cNvSpPr>
            <a:spLocks noGrp="1"/>
          </p:cNvSpPr>
          <p:nvPr>
            <p:ph idx="1"/>
          </p:nvPr>
        </p:nvSpPr>
        <p:spPr>
          <a:xfrm>
            <a:off x="728133" y="1518222"/>
            <a:ext cx="10938934" cy="4964556"/>
          </a:xfrm>
        </p:spPr>
        <p:txBody>
          <a:bodyPr>
            <a:normAutofit lnSpcReduction="10000"/>
          </a:bodyPr>
          <a:lstStyle/>
          <a:p>
            <a:pPr>
              <a:lnSpc>
                <a:spcPct val="120000"/>
              </a:lnSpc>
              <a:spcBef>
                <a:spcPts val="0"/>
              </a:spcBef>
            </a:pPr>
            <a:r>
              <a:rPr lang="en-GB" dirty="0"/>
              <a:t>At the end of </a:t>
            </a:r>
            <a:r>
              <a:rPr lang="en-GB" b="1" dirty="0">
                <a:solidFill>
                  <a:srgbClr val="C00000"/>
                </a:solidFill>
              </a:rPr>
              <a:t>2015</a:t>
            </a:r>
            <a:r>
              <a:rPr lang="en-GB" dirty="0"/>
              <a:t>, </a:t>
            </a:r>
            <a:r>
              <a:rPr lang="en-GB" b="1" dirty="0"/>
              <a:t>the European Parliament and Council </a:t>
            </a:r>
            <a:r>
              <a:rPr lang="en-GB" dirty="0"/>
              <a:t>agreed a final draft of the </a:t>
            </a:r>
            <a:r>
              <a:rPr lang="en-GB" b="1" dirty="0"/>
              <a:t>General Data Protection Regulation </a:t>
            </a:r>
            <a:r>
              <a:rPr lang="en-GB" dirty="0"/>
              <a:t>to be applied in the UK from </a:t>
            </a:r>
            <a:r>
              <a:rPr lang="en-GB" sz="2400" b="1" u="sng" dirty="0"/>
              <a:t>2018</a:t>
            </a:r>
            <a:r>
              <a:rPr lang="en-GB" dirty="0"/>
              <a:t>.</a:t>
            </a:r>
          </a:p>
          <a:p>
            <a:pPr>
              <a:lnSpc>
                <a:spcPct val="120000"/>
              </a:lnSpc>
              <a:spcBef>
                <a:spcPts val="0"/>
              </a:spcBef>
            </a:pPr>
            <a:endParaRPr lang="en-GB" dirty="0"/>
          </a:p>
          <a:p>
            <a:pPr>
              <a:lnSpc>
                <a:spcPct val="120000"/>
              </a:lnSpc>
              <a:spcBef>
                <a:spcPts val="0"/>
              </a:spcBef>
            </a:pPr>
            <a:r>
              <a:rPr lang="en-GB" dirty="0"/>
              <a:t>Rules </a:t>
            </a:r>
          </a:p>
          <a:p>
            <a:pPr lvl="1">
              <a:lnSpc>
                <a:spcPct val="120000"/>
              </a:lnSpc>
              <a:spcBef>
                <a:spcPts val="0"/>
              </a:spcBef>
            </a:pPr>
            <a:r>
              <a:rPr lang="en-GB" b="1" dirty="0"/>
              <a:t>Protection of fundamental rights and freedoms </a:t>
            </a:r>
          </a:p>
          <a:p>
            <a:pPr lvl="1">
              <a:lnSpc>
                <a:spcPct val="120000"/>
              </a:lnSpc>
              <a:spcBef>
                <a:spcPts val="0"/>
              </a:spcBef>
            </a:pPr>
            <a:r>
              <a:rPr lang="en-GB" b="1" dirty="0"/>
              <a:t>In particular</a:t>
            </a:r>
            <a:r>
              <a:rPr lang="en-GB" b="1"/>
              <a:t>, protection </a:t>
            </a:r>
            <a:r>
              <a:rPr lang="en-GB" b="1" dirty="0"/>
              <a:t>of right to the protection of personal data. </a:t>
            </a:r>
          </a:p>
          <a:p>
            <a:pPr>
              <a:lnSpc>
                <a:spcPct val="120000"/>
              </a:lnSpc>
              <a:spcBef>
                <a:spcPts val="0"/>
              </a:spcBef>
            </a:pPr>
            <a:endParaRPr lang="en-GB" dirty="0"/>
          </a:p>
          <a:p>
            <a:pPr>
              <a:lnSpc>
                <a:spcPct val="120000"/>
              </a:lnSpc>
              <a:spcBef>
                <a:spcPts val="0"/>
              </a:spcBef>
            </a:pPr>
            <a:r>
              <a:rPr lang="en-GB" dirty="0"/>
              <a:t>Aims: </a:t>
            </a:r>
          </a:p>
          <a:p>
            <a:pPr lvl="1">
              <a:lnSpc>
                <a:spcPct val="120000"/>
              </a:lnSpc>
              <a:spcBef>
                <a:spcPts val="0"/>
              </a:spcBef>
            </a:pPr>
            <a:r>
              <a:rPr lang="en-GB" dirty="0"/>
              <a:t>Improve general levels of privacy for individuals</a:t>
            </a:r>
          </a:p>
          <a:p>
            <a:pPr>
              <a:lnSpc>
                <a:spcPct val="120000"/>
              </a:lnSpc>
              <a:spcBef>
                <a:spcPts val="0"/>
              </a:spcBef>
            </a:pPr>
            <a:endParaRPr lang="en-GB" dirty="0"/>
          </a:p>
        </p:txBody>
      </p:sp>
    </p:spTree>
    <p:extLst>
      <p:ext uri="{BB962C8B-B14F-4D97-AF65-F5344CB8AC3E}">
        <p14:creationId xmlns:p14="http://schemas.microsoft.com/office/powerpoint/2010/main" val="34083219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012" y="768096"/>
            <a:ext cx="9749667" cy="950976"/>
          </a:xfrm>
        </p:spPr>
        <p:txBody>
          <a:bodyPr>
            <a:normAutofit/>
          </a:bodyPr>
          <a:lstStyle/>
          <a:p>
            <a:r>
              <a:rPr lang="en-GB" sz="3100" b="1" dirty="0"/>
              <a:t>The GDPR - new and changed concepts from the Data Protection Act 1998</a:t>
            </a:r>
            <a:endParaRPr lang="en-GB" b="1" dirty="0"/>
          </a:p>
        </p:txBody>
      </p:sp>
      <p:sp>
        <p:nvSpPr>
          <p:cNvPr id="3" name="Content Placeholder 2"/>
          <p:cNvSpPr>
            <a:spLocks noGrp="1"/>
          </p:cNvSpPr>
          <p:nvPr>
            <p:ph idx="1"/>
          </p:nvPr>
        </p:nvSpPr>
        <p:spPr>
          <a:xfrm>
            <a:off x="762000" y="2113934"/>
            <a:ext cx="10393680" cy="4129550"/>
          </a:xfrm>
        </p:spPr>
        <p:txBody>
          <a:bodyPr>
            <a:normAutofit fontScale="92500" lnSpcReduction="10000"/>
          </a:bodyPr>
          <a:lstStyle/>
          <a:p>
            <a:pPr marL="0" indent="0">
              <a:buNone/>
            </a:pPr>
            <a:endParaRPr lang="en-GB" sz="1800" b="1" dirty="0"/>
          </a:p>
          <a:p>
            <a:pPr lvl="1">
              <a:buFont typeface="Arial" panose="020B0604020202020204" pitchFamily="34" charset="0"/>
              <a:buChar char="•"/>
            </a:pPr>
            <a:r>
              <a:rPr lang="en-GB" sz="2800" b="1" dirty="0"/>
              <a:t>Transparency</a:t>
            </a:r>
            <a:r>
              <a:rPr lang="en-GB" sz="2800" dirty="0"/>
              <a:t> and </a:t>
            </a:r>
            <a:r>
              <a:rPr lang="en-GB" sz="2800" b="1" dirty="0"/>
              <a:t>consent</a:t>
            </a:r>
            <a:r>
              <a:rPr lang="en-GB" sz="2800" dirty="0"/>
              <a:t> issues – information to be provided to individuals, and permissions required from them</a:t>
            </a:r>
          </a:p>
          <a:p>
            <a:pPr marL="292608" lvl="1" indent="0">
              <a:buNone/>
            </a:pPr>
            <a:endParaRPr lang="en-GB" sz="2800" dirty="0"/>
          </a:p>
          <a:p>
            <a:pPr lvl="1">
              <a:buFont typeface="Arial" panose="020B0604020202020204" pitchFamily="34" charset="0"/>
              <a:buChar char="•"/>
            </a:pPr>
            <a:r>
              <a:rPr lang="en-GB" sz="2800" b="1" dirty="0"/>
              <a:t>Children</a:t>
            </a:r>
            <a:r>
              <a:rPr lang="en-GB" sz="2800" dirty="0"/>
              <a:t> and consent for online services</a:t>
            </a:r>
          </a:p>
          <a:p>
            <a:pPr marL="292608" lvl="1" indent="0">
              <a:buNone/>
            </a:pPr>
            <a:endParaRPr lang="en-GB" sz="2800" dirty="0"/>
          </a:p>
          <a:p>
            <a:pPr lvl="1">
              <a:buFont typeface="Arial" panose="020B0604020202020204" pitchFamily="34" charset="0"/>
              <a:buChar char="•"/>
            </a:pPr>
            <a:r>
              <a:rPr lang="en-GB" sz="2800" b="1" dirty="0"/>
              <a:t>Data</a:t>
            </a:r>
            <a:r>
              <a:rPr lang="en-GB" sz="2800" dirty="0"/>
              <a:t> – changes to the </a:t>
            </a:r>
            <a:r>
              <a:rPr lang="en-GB" sz="2800" b="1" dirty="0"/>
              <a:t>definitions of personal and sensitive data</a:t>
            </a:r>
          </a:p>
          <a:p>
            <a:pPr marL="292608" lvl="1" indent="0">
              <a:buNone/>
            </a:pPr>
            <a:endParaRPr lang="en-GB" sz="2800" b="1" dirty="0"/>
          </a:p>
          <a:p>
            <a:pPr lvl="1">
              <a:buFont typeface="Arial" panose="020B0604020202020204" pitchFamily="34" charset="0"/>
              <a:buChar char="•"/>
            </a:pPr>
            <a:r>
              <a:rPr lang="en-GB" sz="2800" b="1" dirty="0"/>
              <a:t>Breach notification</a:t>
            </a:r>
          </a:p>
          <a:p>
            <a:pPr marL="292608" lvl="1" indent="0">
              <a:buNone/>
            </a:pPr>
            <a:endParaRPr lang="en-GB" sz="2800" dirty="0"/>
          </a:p>
          <a:p>
            <a:pPr lvl="1">
              <a:buFont typeface="Arial" panose="020B0604020202020204" pitchFamily="34" charset="0"/>
              <a:buChar char="•"/>
            </a:pPr>
            <a:r>
              <a:rPr lang="en-GB" sz="2800" b="1" dirty="0"/>
              <a:t>Enhanced individual rights </a:t>
            </a:r>
          </a:p>
        </p:txBody>
      </p:sp>
    </p:spTree>
    <p:extLst>
      <p:ext uri="{BB962C8B-B14F-4D97-AF65-F5344CB8AC3E}">
        <p14:creationId xmlns:p14="http://schemas.microsoft.com/office/powerpoint/2010/main" val="38651634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012" y="286603"/>
            <a:ext cx="9749667" cy="2033810"/>
          </a:xfrm>
        </p:spPr>
        <p:txBody>
          <a:bodyPr>
            <a:normAutofit/>
          </a:bodyPr>
          <a:lstStyle/>
          <a:p>
            <a:r>
              <a:rPr lang="en-GB" sz="3600" b="1" dirty="0"/>
              <a:t>The GDPR - new and changed concepts from the Data Protection Act 1998</a:t>
            </a:r>
            <a:br>
              <a:rPr lang="en-GB" b="1" dirty="0"/>
            </a:br>
            <a:r>
              <a:rPr lang="en-GB" b="1" dirty="0"/>
              <a:t>	</a:t>
            </a:r>
          </a:p>
        </p:txBody>
      </p:sp>
      <p:sp>
        <p:nvSpPr>
          <p:cNvPr id="3" name="Content Placeholder 2"/>
          <p:cNvSpPr>
            <a:spLocks noGrp="1"/>
          </p:cNvSpPr>
          <p:nvPr>
            <p:ph idx="1"/>
          </p:nvPr>
        </p:nvSpPr>
        <p:spPr>
          <a:xfrm>
            <a:off x="1097280" y="1856232"/>
            <a:ext cx="10058400" cy="4434840"/>
          </a:xfrm>
        </p:spPr>
        <p:txBody>
          <a:bodyPr>
            <a:normAutofit/>
          </a:bodyPr>
          <a:lstStyle/>
          <a:p>
            <a:pPr>
              <a:buFont typeface="Arial" panose="020B0604020202020204" pitchFamily="34" charset="0"/>
              <a:buChar char="•"/>
            </a:pPr>
            <a:r>
              <a:rPr lang="en-GB" b="1" dirty="0">
                <a:solidFill>
                  <a:srgbClr val="000000">
                    <a:lumMod val="75000"/>
                    <a:lumOff val="25000"/>
                  </a:srgbClr>
                </a:solidFill>
              </a:rPr>
              <a:t>Pseudo anonymisation </a:t>
            </a:r>
          </a:p>
          <a:p>
            <a:pPr lvl="1"/>
            <a:r>
              <a:rPr lang="en-GB" sz="2800" dirty="0"/>
              <a:t>Refers to the technique of processing personal data in such a way that it can no longer be attributed to a specific individual</a:t>
            </a:r>
          </a:p>
          <a:p>
            <a:pPr lvl="1"/>
            <a:endParaRPr lang="en-GB" sz="2800" dirty="0"/>
          </a:p>
          <a:p>
            <a:pPr lvl="0">
              <a:buClr>
                <a:srgbClr val="E48312"/>
              </a:buClr>
              <a:buFont typeface="Arial" panose="020B0604020202020204" pitchFamily="34" charset="0"/>
              <a:buChar char="•"/>
            </a:pPr>
            <a:r>
              <a:rPr lang="en-GB" b="1" dirty="0">
                <a:solidFill>
                  <a:srgbClr val="000000">
                    <a:lumMod val="75000"/>
                    <a:lumOff val="25000"/>
                  </a:srgbClr>
                </a:solidFill>
              </a:rPr>
              <a:t>Data Protection by design  </a:t>
            </a:r>
          </a:p>
          <a:p>
            <a:pPr lvl="1">
              <a:buClr>
                <a:srgbClr val="E48312"/>
              </a:buClr>
            </a:pPr>
            <a:r>
              <a:rPr lang="en-GB" sz="2800" dirty="0"/>
              <a:t>Under the GDPR, we have a general obligation to implement technical and organisational measures to show that we have considered and integrated data protection into our processing activities.</a:t>
            </a:r>
          </a:p>
          <a:p>
            <a:pPr marL="0" lvl="0" indent="0">
              <a:buClr>
                <a:srgbClr val="E48312"/>
              </a:buClr>
              <a:buNone/>
            </a:pPr>
            <a:endParaRPr lang="en-GB" sz="3200" b="1" dirty="0">
              <a:solidFill>
                <a:srgbClr val="000000">
                  <a:lumMod val="75000"/>
                  <a:lumOff val="25000"/>
                </a:srgbClr>
              </a:solidFill>
            </a:endParaRPr>
          </a:p>
          <a:p>
            <a:pPr lvl="0">
              <a:buClr>
                <a:srgbClr val="E48312"/>
              </a:buClr>
              <a:buFontTx/>
              <a:buChar char="-"/>
            </a:pPr>
            <a:endParaRPr lang="en-GB" sz="2400" b="1" dirty="0">
              <a:solidFill>
                <a:srgbClr val="000000">
                  <a:lumMod val="75000"/>
                  <a:lumOff val="25000"/>
                </a:srgbClr>
              </a:solidFill>
            </a:endParaRPr>
          </a:p>
          <a:p>
            <a:pPr marL="0" lvl="0" indent="0">
              <a:buClr>
                <a:srgbClr val="E48312"/>
              </a:buClr>
              <a:buNone/>
            </a:pPr>
            <a:endParaRPr lang="en-GB" sz="2400" b="1" dirty="0">
              <a:solidFill>
                <a:srgbClr val="000000">
                  <a:lumMod val="75000"/>
                  <a:lumOff val="25000"/>
                </a:srgbClr>
              </a:solidFill>
            </a:endParaRPr>
          </a:p>
          <a:p>
            <a:pPr marL="0" indent="0">
              <a:buNone/>
            </a:pPr>
            <a:endParaRPr lang="en-GB" sz="2000" dirty="0"/>
          </a:p>
        </p:txBody>
      </p:sp>
    </p:spTree>
    <p:extLst>
      <p:ext uri="{BB962C8B-B14F-4D97-AF65-F5344CB8AC3E}">
        <p14:creationId xmlns:p14="http://schemas.microsoft.com/office/powerpoint/2010/main" val="16069565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sz="4000" b="1" dirty="0"/>
              <a:t>Scope of the GDPR</a:t>
            </a:r>
          </a:p>
        </p:txBody>
      </p:sp>
      <p:sp>
        <p:nvSpPr>
          <p:cNvPr id="3" name="Content Placeholder 2"/>
          <p:cNvSpPr>
            <a:spLocks noGrp="1"/>
          </p:cNvSpPr>
          <p:nvPr>
            <p:ph idx="1"/>
          </p:nvPr>
        </p:nvSpPr>
        <p:spPr>
          <a:xfrm>
            <a:off x="1066800" y="1298576"/>
            <a:ext cx="10058400" cy="4023360"/>
          </a:xfrm>
        </p:spPr>
        <p:txBody>
          <a:bodyPr>
            <a:noAutofit/>
          </a:bodyPr>
          <a:lstStyle/>
          <a:p>
            <a:pPr marL="0" lvl="1" indent="0">
              <a:lnSpc>
                <a:spcPct val="120000"/>
              </a:lnSpc>
              <a:spcBef>
                <a:spcPts val="0"/>
              </a:spcBef>
              <a:buNone/>
            </a:pPr>
            <a:r>
              <a:rPr lang="en-US" sz="2800" dirty="0"/>
              <a:t>Any / all information relating to an identified or identifiable individual e.g.</a:t>
            </a:r>
          </a:p>
          <a:p>
            <a:pPr marL="525780" lvl="2" indent="-342900">
              <a:lnSpc>
                <a:spcPct val="120000"/>
              </a:lnSpc>
              <a:spcBef>
                <a:spcPts val="0"/>
              </a:spcBef>
            </a:pPr>
            <a:r>
              <a:rPr lang="en-US" sz="2400" dirty="0"/>
              <a:t>Information held in manual </a:t>
            </a:r>
            <a:r>
              <a:rPr lang="en-US" sz="2400" b="1" dirty="0">
                <a:solidFill>
                  <a:srgbClr val="C00000"/>
                </a:solidFill>
              </a:rPr>
              <a:t>form</a:t>
            </a:r>
            <a:r>
              <a:rPr lang="en-US" sz="2400" dirty="0"/>
              <a:t> or printed out </a:t>
            </a:r>
          </a:p>
          <a:p>
            <a:pPr marL="525780" lvl="2" indent="-342900">
              <a:lnSpc>
                <a:spcPct val="120000"/>
              </a:lnSpc>
              <a:spcBef>
                <a:spcPts val="0"/>
              </a:spcBef>
            </a:pPr>
            <a:r>
              <a:rPr lang="en-US" sz="2400" b="1" dirty="0">
                <a:solidFill>
                  <a:srgbClr val="C00000"/>
                </a:solidFill>
              </a:rPr>
              <a:t>Emails</a:t>
            </a:r>
            <a:r>
              <a:rPr lang="en-US" sz="2400" dirty="0"/>
              <a:t>, databases, spreadsheets etc.</a:t>
            </a:r>
          </a:p>
          <a:p>
            <a:pPr marL="525780" lvl="2" indent="-342900">
              <a:lnSpc>
                <a:spcPct val="120000"/>
              </a:lnSpc>
              <a:spcBef>
                <a:spcPts val="0"/>
              </a:spcBef>
            </a:pPr>
            <a:r>
              <a:rPr lang="en-US" sz="2400" b="1" dirty="0">
                <a:solidFill>
                  <a:srgbClr val="C00000"/>
                </a:solidFill>
              </a:rPr>
              <a:t>Photographs</a:t>
            </a:r>
            <a:r>
              <a:rPr lang="en-US" sz="2400" dirty="0"/>
              <a:t> on web sites, marketing photographs, </a:t>
            </a:r>
            <a:r>
              <a:rPr lang="en-US" sz="2400" b="1" dirty="0">
                <a:solidFill>
                  <a:srgbClr val="C00000"/>
                </a:solidFill>
              </a:rPr>
              <a:t>ID Cards </a:t>
            </a:r>
            <a:r>
              <a:rPr lang="en-US" sz="2400" dirty="0"/>
              <a:t>and Passes;</a:t>
            </a:r>
          </a:p>
          <a:p>
            <a:pPr marL="525780" lvl="2" indent="-342900">
              <a:lnSpc>
                <a:spcPct val="120000"/>
              </a:lnSpc>
              <a:spcBef>
                <a:spcPts val="0"/>
              </a:spcBef>
            </a:pPr>
            <a:r>
              <a:rPr lang="en-US" sz="2400" dirty="0"/>
              <a:t>Closed-circuit television (CCTV) </a:t>
            </a:r>
            <a:r>
              <a:rPr lang="en-US" sz="2400" b="1" dirty="0">
                <a:solidFill>
                  <a:srgbClr val="C00000"/>
                </a:solidFill>
              </a:rPr>
              <a:t>images</a:t>
            </a:r>
            <a:r>
              <a:rPr lang="en-US" sz="2400" dirty="0"/>
              <a:t> (both central CCTV system (public camera) and any </a:t>
            </a:r>
            <a:r>
              <a:rPr lang="en-US" sz="2400" dirty="0" err="1"/>
              <a:t>localised</a:t>
            </a:r>
            <a:r>
              <a:rPr lang="en-US" sz="2400" dirty="0"/>
              <a:t> systems / webcams)</a:t>
            </a:r>
          </a:p>
          <a:p>
            <a:pPr marL="525780" lvl="2" indent="-342900">
              <a:lnSpc>
                <a:spcPct val="120000"/>
              </a:lnSpc>
              <a:spcBef>
                <a:spcPts val="0"/>
              </a:spcBef>
            </a:pPr>
            <a:r>
              <a:rPr lang="en-US" sz="2400" b="1" dirty="0">
                <a:solidFill>
                  <a:srgbClr val="C00000"/>
                </a:solidFill>
              </a:rPr>
              <a:t>Web pages</a:t>
            </a:r>
          </a:p>
          <a:p>
            <a:pPr marL="525780" lvl="2" indent="-342900">
              <a:lnSpc>
                <a:spcPct val="120000"/>
              </a:lnSpc>
              <a:spcBef>
                <a:spcPts val="0"/>
              </a:spcBef>
            </a:pPr>
            <a:r>
              <a:rPr lang="en-US" sz="2400" dirty="0"/>
              <a:t>Information which may </a:t>
            </a:r>
            <a:r>
              <a:rPr lang="en-GB" sz="2400" dirty="0"/>
              <a:t>be associated with </a:t>
            </a:r>
            <a:r>
              <a:rPr lang="en-GB" sz="2400" b="1" dirty="0">
                <a:solidFill>
                  <a:srgbClr val="C00000"/>
                </a:solidFill>
              </a:rPr>
              <a:t>online identifiers</a:t>
            </a:r>
            <a:r>
              <a:rPr lang="en-GB" sz="2400" dirty="0"/>
              <a:t> provided by devices, applications, tools and protocols, such as </a:t>
            </a:r>
            <a:r>
              <a:rPr lang="en-GB" sz="2400" b="1" dirty="0"/>
              <a:t>internet protocol </a:t>
            </a:r>
            <a:r>
              <a:rPr lang="en-GB" sz="2400" dirty="0"/>
              <a:t>addresses, cookie identifiers or other identifiers. </a:t>
            </a:r>
          </a:p>
        </p:txBody>
      </p:sp>
    </p:spTree>
    <p:extLst>
      <p:ext uri="{BB962C8B-B14F-4D97-AF65-F5344CB8AC3E}">
        <p14:creationId xmlns:p14="http://schemas.microsoft.com/office/powerpoint/2010/main" val="27520839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normAutofit/>
          </a:bodyPr>
          <a:lstStyle/>
          <a:p>
            <a:pPr algn="l"/>
            <a:r>
              <a:rPr lang="en-GB" sz="3600" b="1" dirty="0"/>
              <a:t>Definition of Personal Data</a:t>
            </a:r>
          </a:p>
        </p:txBody>
      </p:sp>
      <p:sp>
        <p:nvSpPr>
          <p:cNvPr id="133123" name="Rectangle 3"/>
          <p:cNvSpPr>
            <a:spLocks noGrp="1" noChangeArrowheads="1"/>
          </p:cNvSpPr>
          <p:nvPr>
            <p:ph idx="1"/>
          </p:nvPr>
        </p:nvSpPr>
        <p:spPr>
          <a:xfrm>
            <a:off x="838200" y="1557868"/>
            <a:ext cx="10088880" cy="4696628"/>
          </a:xfrm>
        </p:spPr>
        <p:txBody>
          <a:bodyPr>
            <a:normAutofit/>
          </a:bodyPr>
          <a:lstStyle/>
          <a:p>
            <a:pPr marL="0" indent="0">
              <a:lnSpc>
                <a:spcPct val="110000"/>
              </a:lnSpc>
              <a:spcBef>
                <a:spcPts val="0"/>
              </a:spcBef>
              <a:buNone/>
            </a:pPr>
            <a:r>
              <a:rPr lang="en-GB" sz="2200" dirty="0"/>
              <a:t>The definition of </a:t>
            </a:r>
            <a:r>
              <a:rPr lang="en-GB" sz="2200" i="1" dirty="0"/>
              <a:t>personal data </a:t>
            </a:r>
            <a:r>
              <a:rPr lang="en-GB" sz="2200" dirty="0"/>
              <a:t>(personal information) is simplified in the GDPR:</a:t>
            </a:r>
          </a:p>
          <a:p>
            <a:pPr marL="0" indent="0">
              <a:lnSpc>
                <a:spcPct val="110000"/>
              </a:lnSpc>
              <a:spcBef>
                <a:spcPts val="0"/>
              </a:spcBef>
              <a:buNone/>
            </a:pPr>
            <a:endParaRPr lang="en-GB" sz="2200" dirty="0"/>
          </a:p>
          <a:p>
            <a:pPr lvl="1">
              <a:lnSpc>
                <a:spcPct val="110000"/>
              </a:lnSpc>
              <a:spcBef>
                <a:spcPts val="0"/>
              </a:spcBef>
              <a:buFont typeface="Wingdings" panose="05000000000000000000" pitchFamily="2" charset="2"/>
              <a:buChar char="§"/>
            </a:pPr>
            <a:r>
              <a:rPr lang="en-GB" sz="2200" b="1" dirty="0"/>
              <a:t>Any information relating to an identified, or identifiable natural person (the data subject).</a:t>
            </a:r>
          </a:p>
          <a:p>
            <a:pPr marL="0" indent="0">
              <a:lnSpc>
                <a:spcPct val="110000"/>
              </a:lnSpc>
              <a:spcBef>
                <a:spcPts val="0"/>
              </a:spcBef>
              <a:buNone/>
            </a:pPr>
            <a:endParaRPr lang="en-GB" sz="2200" dirty="0"/>
          </a:p>
          <a:p>
            <a:pPr marL="0" indent="0">
              <a:lnSpc>
                <a:spcPct val="110000"/>
              </a:lnSpc>
              <a:spcBef>
                <a:spcPts val="0"/>
              </a:spcBef>
              <a:buNone/>
            </a:pPr>
            <a:r>
              <a:rPr lang="en-GB" sz="2200" dirty="0"/>
              <a:t>What does this mean in practice? </a:t>
            </a:r>
          </a:p>
          <a:p>
            <a:pPr marL="0" indent="0">
              <a:lnSpc>
                <a:spcPct val="110000"/>
              </a:lnSpc>
              <a:spcBef>
                <a:spcPts val="0"/>
              </a:spcBef>
              <a:buNone/>
            </a:pPr>
            <a:endParaRPr lang="en-GB" sz="2200" dirty="0"/>
          </a:p>
          <a:p>
            <a:pPr marL="0" indent="0">
              <a:lnSpc>
                <a:spcPct val="110000"/>
              </a:lnSpc>
              <a:spcBef>
                <a:spcPts val="0"/>
              </a:spcBef>
              <a:buNone/>
            </a:pPr>
            <a:r>
              <a:rPr lang="en-GB" sz="2200" dirty="0"/>
              <a:t>	E.g., information about all staff, students, research subjects, faculty members of a university  whose information are collected and held – </a:t>
            </a:r>
            <a:r>
              <a:rPr lang="en-GB" sz="2200" u="sng" dirty="0"/>
              <a:t>“identified”</a:t>
            </a:r>
          </a:p>
          <a:p>
            <a:pPr marL="0" indent="0">
              <a:lnSpc>
                <a:spcPct val="110000"/>
              </a:lnSpc>
              <a:spcBef>
                <a:spcPts val="0"/>
              </a:spcBef>
              <a:buNone/>
            </a:pPr>
            <a:endParaRPr lang="en-GB" sz="2600" dirty="0"/>
          </a:p>
        </p:txBody>
      </p:sp>
    </p:spTree>
    <p:extLst>
      <p:ext uri="{BB962C8B-B14F-4D97-AF65-F5344CB8AC3E}">
        <p14:creationId xmlns:p14="http://schemas.microsoft.com/office/powerpoint/2010/main" val="6627706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10058400" cy="1330441"/>
          </a:xfrm>
        </p:spPr>
        <p:txBody>
          <a:bodyPr>
            <a:normAutofit/>
          </a:bodyPr>
          <a:lstStyle/>
          <a:p>
            <a:r>
              <a:rPr lang="en-GB" sz="2800" b="1" dirty="0"/>
              <a:t>Legitimate Grounds for Processing Personal Data</a:t>
            </a:r>
          </a:p>
        </p:txBody>
      </p:sp>
      <p:sp>
        <p:nvSpPr>
          <p:cNvPr id="5" name="Content Placeholder 4"/>
          <p:cNvSpPr>
            <a:spLocks noGrp="1"/>
          </p:cNvSpPr>
          <p:nvPr>
            <p:ph idx="1"/>
          </p:nvPr>
        </p:nvSpPr>
        <p:spPr>
          <a:xfrm>
            <a:off x="1097280" y="1709929"/>
            <a:ext cx="10058400" cy="4575370"/>
          </a:xfrm>
        </p:spPr>
        <p:txBody>
          <a:bodyPr>
            <a:noAutofit/>
          </a:bodyPr>
          <a:lstStyle/>
          <a:p>
            <a:pPr marL="0" lvl="0" indent="0">
              <a:buNone/>
            </a:pPr>
            <a:endParaRPr lang="en-GB" sz="1800" b="1" dirty="0"/>
          </a:p>
          <a:p>
            <a:pPr marL="0" lvl="0" indent="0">
              <a:buNone/>
            </a:pPr>
            <a:r>
              <a:rPr lang="en-GB" sz="1600" b="1" dirty="0"/>
              <a:t>Necessary for the performance of a contract with the data subject, or to take steps to prepare for a contract</a:t>
            </a:r>
          </a:p>
          <a:p>
            <a:pPr marL="0" lvl="0" indent="0">
              <a:buNone/>
            </a:pPr>
            <a:r>
              <a:rPr lang="en-GB" sz="1600" dirty="0"/>
              <a:t>The University needs to enter into an employment contract with you to pay you in accordance with your contract, to ensure you are subject to it’s policies, regulations and rules and to administer your pension entitlements. These processes will involve the processing of your personal and special categories data.</a:t>
            </a:r>
          </a:p>
          <a:p>
            <a:pPr marL="0" lvl="0" indent="0">
              <a:buNone/>
            </a:pPr>
            <a:endParaRPr lang="en-GB" sz="1600" dirty="0"/>
          </a:p>
          <a:p>
            <a:pPr marL="0" lvl="0" indent="0">
              <a:buNone/>
            </a:pPr>
            <a:r>
              <a:rPr lang="en-GB" sz="1600" b="1" dirty="0"/>
              <a:t>Necessary for compliance with a legal obligation</a:t>
            </a:r>
          </a:p>
          <a:p>
            <a:pPr marL="0" lvl="0" indent="0">
              <a:buNone/>
            </a:pPr>
            <a:r>
              <a:rPr lang="en-GB" sz="1600" dirty="0"/>
              <a:t>This would be in relation to UK or EU law only and the action undertaken should be foreseeable to those subject to it. Common law obligations may also be sufficient. </a:t>
            </a:r>
          </a:p>
          <a:p>
            <a:pPr marL="0" lvl="0" indent="0">
              <a:buNone/>
            </a:pPr>
            <a:r>
              <a:rPr lang="en-GB" sz="1600" dirty="0"/>
              <a:t>If we’re relying on a legal obligation to process we still need to draw this to the attention of the individuals. For example the University would need to process data e.g. to check an employee's entitlement to work in the UK, to deduct tax or to comply with health and safety laws. In our privacy notice, or data collection notice we need to make sure that we reference all the processing activities undertaken under a legal obligation. Remember using this ground for processing </a:t>
            </a:r>
            <a:r>
              <a:rPr lang="en-GB" sz="1600" i="1" dirty="0"/>
              <a:t>should be foreseeable to the individual</a:t>
            </a:r>
            <a:r>
              <a:rPr lang="en-GB" sz="1600" dirty="0"/>
              <a:t>. </a:t>
            </a:r>
            <a:endParaRPr lang="en-GB" sz="1600" b="1" dirty="0"/>
          </a:p>
        </p:txBody>
      </p:sp>
    </p:spTree>
    <p:extLst>
      <p:ext uri="{BB962C8B-B14F-4D97-AF65-F5344CB8AC3E}">
        <p14:creationId xmlns:p14="http://schemas.microsoft.com/office/powerpoint/2010/main" val="2102817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10058400" cy="1330441"/>
          </a:xfrm>
        </p:spPr>
        <p:txBody>
          <a:bodyPr>
            <a:normAutofit/>
          </a:bodyPr>
          <a:lstStyle/>
          <a:p>
            <a:r>
              <a:rPr lang="en-GB" sz="2800" b="1" dirty="0"/>
              <a:t>Legitimate Grounds for Processing Personal Data</a:t>
            </a:r>
          </a:p>
        </p:txBody>
      </p:sp>
      <p:sp>
        <p:nvSpPr>
          <p:cNvPr id="5" name="Content Placeholder 4"/>
          <p:cNvSpPr>
            <a:spLocks noGrp="1"/>
          </p:cNvSpPr>
          <p:nvPr>
            <p:ph idx="1"/>
          </p:nvPr>
        </p:nvSpPr>
        <p:spPr>
          <a:xfrm>
            <a:off x="1097280" y="1709929"/>
            <a:ext cx="10058400" cy="4575370"/>
          </a:xfrm>
        </p:spPr>
        <p:txBody>
          <a:bodyPr>
            <a:noAutofit/>
          </a:bodyPr>
          <a:lstStyle/>
          <a:p>
            <a:pPr marL="0" lvl="0" indent="0">
              <a:buNone/>
            </a:pPr>
            <a:endParaRPr lang="en-GB" sz="1600" b="1" dirty="0"/>
          </a:p>
          <a:p>
            <a:pPr marL="0" lvl="0" indent="0">
              <a:buNone/>
            </a:pPr>
            <a:r>
              <a:rPr lang="en-GB" sz="1600" b="1" dirty="0"/>
              <a:t>Necessary to protect the vital interests of a data subject or another person where the data subject is incapable of giving consent </a:t>
            </a:r>
          </a:p>
          <a:p>
            <a:pPr marL="0" indent="0">
              <a:buNone/>
            </a:pPr>
            <a:r>
              <a:rPr lang="en-GB" sz="1600" dirty="0"/>
              <a:t>This condition is very tightly drafted, and can only be relied upon when there is no other available grounds for processing the data, e.g. for medical emergencies. A ground for processing necessary for humanitarian purposes as well (e.g. disaster responses).</a:t>
            </a:r>
          </a:p>
          <a:p>
            <a:pPr marL="0" indent="0">
              <a:buNone/>
            </a:pPr>
            <a:endParaRPr lang="en-GB" sz="1600" dirty="0"/>
          </a:p>
          <a:p>
            <a:pPr marL="0" indent="0">
              <a:buNone/>
            </a:pPr>
            <a:r>
              <a:rPr lang="en-GB" sz="1600" b="1" dirty="0"/>
              <a:t>Necessary for the performance of a task carried out in the public interest or as a consequence of an official authority vested in the institution (“the public task”)</a:t>
            </a:r>
          </a:p>
          <a:p>
            <a:pPr marL="0" indent="0">
              <a:buNone/>
            </a:pPr>
            <a:r>
              <a:rPr lang="en-GB" sz="1600" dirty="0"/>
              <a:t>Only where the task is laid out in UK or EU law to which the University is subject. </a:t>
            </a:r>
          </a:p>
          <a:p>
            <a:pPr marL="0" indent="0">
              <a:buNone/>
            </a:pPr>
            <a:endParaRPr lang="en-GB" sz="1600" dirty="0"/>
          </a:p>
          <a:p>
            <a:pPr marL="0" indent="0">
              <a:buNone/>
            </a:pPr>
            <a:r>
              <a:rPr lang="en-GB" sz="1600" b="1" dirty="0">
                <a:solidFill>
                  <a:schemeClr val="tx1"/>
                </a:solidFill>
              </a:rPr>
              <a:t>Necessary for the purposes of legitimate interests pursued by the University </a:t>
            </a:r>
          </a:p>
          <a:p>
            <a:pPr marL="0" indent="0">
              <a:buNone/>
            </a:pPr>
            <a:r>
              <a:rPr lang="en-GB" sz="1600" dirty="0">
                <a:solidFill>
                  <a:schemeClr val="tx1"/>
                </a:solidFill>
              </a:rPr>
              <a:t>If you are relying on this you need to document your assessment of why the processing is legitimate. Have you considered the rights and freedoms of data subjects?</a:t>
            </a:r>
          </a:p>
        </p:txBody>
      </p:sp>
    </p:spTree>
    <p:extLst>
      <p:ext uri="{BB962C8B-B14F-4D97-AF65-F5344CB8AC3E}">
        <p14:creationId xmlns:p14="http://schemas.microsoft.com/office/powerpoint/2010/main" val="1934453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28F74-7BEC-DF41-AAEB-2ECECC1D7A15}"/>
              </a:ext>
            </a:extLst>
          </p:cNvPr>
          <p:cNvSpPr>
            <a:spLocks noGrp="1"/>
          </p:cNvSpPr>
          <p:nvPr>
            <p:ph type="title"/>
          </p:nvPr>
        </p:nvSpPr>
        <p:spPr/>
        <p:txBody>
          <a:bodyPr/>
          <a:lstStyle/>
          <a:p>
            <a:pPr algn="ctr"/>
            <a:r>
              <a:rPr lang="en-PT" dirty="0"/>
              <a:t>Requirements</a:t>
            </a:r>
          </a:p>
        </p:txBody>
      </p:sp>
      <p:sp>
        <p:nvSpPr>
          <p:cNvPr id="3" name="Content Placeholder 2">
            <a:extLst>
              <a:ext uri="{FF2B5EF4-FFF2-40B4-BE49-F238E27FC236}">
                <a16:creationId xmlns:a16="http://schemas.microsoft.com/office/drawing/2014/main" id="{5B3DDC2A-AAF4-E947-84D3-332B4F0BB1EC}"/>
              </a:ext>
            </a:extLst>
          </p:cNvPr>
          <p:cNvSpPr>
            <a:spLocks noGrp="1"/>
          </p:cNvSpPr>
          <p:nvPr>
            <p:ph idx="1"/>
          </p:nvPr>
        </p:nvSpPr>
        <p:spPr/>
        <p:txBody>
          <a:bodyPr/>
          <a:lstStyle/>
          <a:p>
            <a:r>
              <a:rPr lang="en-PT" dirty="0"/>
              <a:t>Faster than linear search</a:t>
            </a:r>
          </a:p>
          <a:p>
            <a:endParaRPr lang="en-PT" dirty="0"/>
          </a:p>
          <a:p>
            <a:r>
              <a:rPr lang="en-PT" dirty="0"/>
              <a:t>Provably satisfying well-defined security properties appropriate to the applications</a:t>
            </a:r>
          </a:p>
        </p:txBody>
      </p:sp>
      <p:pic>
        <p:nvPicPr>
          <p:cNvPr id="4" name="Picture 3">
            <a:extLst>
              <a:ext uri="{FF2B5EF4-FFF2-40B4-BE49-F238E27FC236}">
                <a16:creationId xmlns:a16="http://schemas.microsoft.com/office/drawing/2014/main" id="{2556E95E-85BE-024E-A7EF-8981D1B81B51}"/>
              </a:ext>
            </a:extLst>
          </p:cNvPr>
          <p:cNvPicPr>
            <a:picLocks noChangeAspect="1"/>
          </p:cNvPicPr>
          <p:nvPr/>
        </p:nvPicPr>
        <p:blipFill rotWithShape="1">
          <a:blip r:embed="rId3"/>
          <a:srcRect l="47778" t="5245" r="26389" b="43092"/>
          <a:stretch/>
        </p:blipFill>
        <p:spPr>
          <a:xfrm>
            <a:off x="7775905" y="4343400"/>
            <a:ext cx="2362200" cy="1816100"/>
          </a:xfrm>
          <a:prstGeom prst="rect">
            <a:avLst/>
          </a:prstGeom>
        </p:spPr>
      </p:pic>
    </p:spTree>
    <p:extLst>
      <p:ext uri="{BB962C8B-B14F-4D97-AF65-F5344CB8AC3E}">
        <p14:creationId xmlns:p14="http://schemas.microsoft.com/office/powerpoint/2010/main" val="33461343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347018" y="286603"/>
            <a:ext cx="9808661" cy="1450757"/>
          </a:xfrm>
        </p:spPr>
        <p:txBody>
          <a:bodyPr>
            <a:normAutofit/>
          </a:bodyPr>
          <a:lstStyle/>
          <a:p>
            <a:r>
              <a:rPr lang="en-GB" sz="3200" b="1" dirty="0"/>
              <a:t>The public task</a:t>
            </a:r>
          </a:p>
        </p:txBody>
      </p:sp>
      <p:sp>
        <p:nvSpPr>
          <p:cNvPr id="5" name="Content Placeholder 4"/>
          <p:cNvSpPr>
            <a:spLocks noGrp="1"/>
          </p:cNvSpPr>
          <p:nvPr>
            <p:ph idx="1"/>
          </p:nvPr>
        </p:nvSpPr>
        <p:spPr>
          <a:xfrm>
            <a:off x="1097280" y="1737360"/>
            <a:ext cx="10058400" cy="4615314"/>
          </a:xfrm>
        </p:spPr>
        <p:txBody>
          <a:bodyPr>
            <a:normAutofit fontScale="55000" lnSpcReduction="20000"/>
          </a:bodyPr>
          <a:lstStyle/>
          <a:p>
            <a:pPr marL="201168" lvl="1" indent="0">
              <a:buNone/>
            </a:pPr>
            <a:endParaRPr lang="en-GB" dirty="0"/>
          </a:p>
          <a:p>
            <a:pPr marL="201168" lvl="1" indent="0">
              <a:buNone/>
            </a:pPr>
            <a:r>
              <a:rPr lang="en-GB" sz="2900" dirty="0"/>
              <a:t>We can rely on this lawful basis if we need to process personal data: </a:t>
            </a:r>
          </a:p>
          <a:p>
            <a:pPr marL="201168" lvl="1" indent="0">
              <a:buNone/>
            </a:pPr>
            <a:endParaRPr lang="en-GB" sz="2900" dirty="0"/>
          </a:p>
          <a:p>
            <a:pPr lvl="2">
              <a:buFont typeface="Arial" panose="020B0604020202020204" pitchFamily="34" charset="0"/>
              <a:buChar char="•"/>
            </a:pPr>
            <a:r>
              <a:rPr lang="en-GB" sz="2500" dirty="0"/>
              <a:t>‘in the exercise of official authority’. This covers public functions and powers that are set out in law; </a:t>
            </a:r>
          </a:p>
          <a:p>
            <a:pPr marL="384048" lvl="2" indent="0">
              <a:buNone/>
            </a:pPr>
            <a:r>
              <a:rPr lang="en-GB" sz="2500" dirty="0"/>
              <a:t>	 or</a:t>
            </a:r>
          </a:p>
          <a:p>
            <a:pPr lvl="2">
              <a:buFont typeface="Arial" panose="020B0604020202020204" pitchFamily="34" charset="0"/>
              <a:buChar char="•"/>
            </a:pPr>
            <a:r>
              <a:rPr lang="en-GB" sz="2500" dirty="0"/>
              <a:t>to perform a specific task in the public interest that is set out in law.</a:t>
            </a:r>
          </a:p>
          <a:p>
            <a:pPr marL="201168" lvl="1" indent="0">
              <a:buNone/>
            </a:pPr>
            <a:endParaRPr lang="en-GB" sz="2900" dirty="0"/>
          </a:p>
          <a:p>
            <a:pPr marL="201168" lvl="1" indent="0">
              <a:buNone/>
            </a:pPr>
            <a:r>
              <a:rPr lang="en-GB" sz="2900" dirty="0"/>
              <a:t>We don’t need a specific statutory power to process personal data, but our underlying task, function or power must have a clear basis in law; The processing must be necessary. If we could reasonably perform our tasks or exercise our powers in a less intrusive way, this lawful basis does not apply.</a:t>
            </a:r>
          </a:p>
          <a:p>
            <a:pPr marL="201168" lvl="1" indent="0">
              <a:buNone/>
            </a:pPr>
            <a:endParaRPr lang="en-GB" sz="2900" dirty="0"/>
          </a:p>
          <a:p>
            <a:pPr marL="201168" lvl="1" indent="0">
              <a:buNone/>
            </a:pPr>
            <a:r>
              <a:rPr lang="en-GB" sz="2900" dirty="0"/>
              <a:t>Universities are likely to be classified as public authorities, so the public task basis is likely to apply to much of our processing, depending on the detail of our constitution and legal powers. </a:t>
            </a:r>
          </a:p>
          <a:p>
            <a:pPr lvl="1">
              <a:buFont typeface="Arial" panose="020B0604020202020204" pitchFamily="34" charset="0"/>
              <a:buChar char="•"/>
            </a:pPr>
            <a:endParaRPr lang="en-GB" sz="2900" dirty="0"/>
          </a:p>
          <a:p>
            <a:pPr marL="201168" lvl="1" indent="0">
              <a:buNone/>
            </a:pPr>
            <a:r>
              <a:rPr lang="en-GB" sz="2900" dirty="0"/>
              <a:t>For example, we might rely on public task for processing student personal data for teaching and research purposes; but we may need to rely on a mixture of legitimate interests and consent for alumni relations and fundraising purposes.</a:t>
            </a:r>
          </a:p>
          <a:p>
            <a:pPr lvl="1">
              <a:buFont typeface="Arial" panose="020B0604020202020204" pitchFamily="34" charset="0"/>
              <a:buChar char="•"/>
            </a:pPr>
            <a:endParaRPr lang="en-GB" sz="2900" dirty="0"/>
          </a:p>
          <a:p>
            <a:pPr marL="201168" lvl="1" indent="0">
              <a:buNone/>
            </a:pPr>
            <a:r>
              <a:rPr lang="en-GB" sz="2900" dirty="0"/>
              <a:t>The university needs to consider its basis carefully – we have to document our decision to help demonstrate compliance if required. We should be able to specify the relevant task, function or power, and identify its statutory or common law basis.</a:t>
            </a:r>
          </a:p>
          <a:p>
            <a:pPr marL="201168" lvl="1" indent="0">
              <a:buNone/>
            </a:pPr>
            <a:endParaRPr lang="en-GB" sz="2900" dirty="0"/>
          </a:p>
          <a:p>
            <a:pPr lvl="1">
              <a:buFont typeface="Arial" panose="020B0604020202020204" pitchFamily="34" charset="0"/>
              <a:buChar char="•"/>
            </a:pPr>
            <a:endParaRPr lang="en-GB" dirty="0"/>
          </a:p>
          <a:p>
            <a:endParaRPr lang="en-GB" dirty="0"/>
          </a:p>
          <a:p>
            <a:endParaRPr lang="en-GB" dirty="0"/>
          </a:p>
        </p:txBody>
      </p:sp>
    </p:spTree>
    <p:extLst>
      <p:ext uri="{BB962C8B-B14F-4D97-AF65-F5344CB8AC3E}">
        <p14:creationId xmlns:p14="http://schemas.microsoft.com/office/powerpoint/2010/main" val="3148753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347018" y="286604"/>
            <a:ext cx="9808661" cy="1320816"/>
          </a:xfrm>
        </p:spPr>
        <p:txBody>
          <a:bodyPr>
            <a:normAutofit/>
          </a:bodyPr>
          <a:lstStyle/>
          <a:p>
            <a:r>
              <a:rPr lang="en-GB" sz="3200" b="1" dirty="0"/>
              <a:t>What is a legitimate interest basis for the University?</a:t>
            </a:r>
          </a:p>
        </p:txBody>
      </p:sp>
      <p:sp>
        <p:nvSpPr>
          <p:cNvPr id="5" name="Content Placeholder 4"/>
          <p:cNvSpPr>
            <a:spLocks noGrp="1"/>
          </p:cNvSpPr>
          <p:nvPr>
            <p:ph idx="1"/>
          </p:nvPr>
        </p:nvSpPr>
        <p:spPr>
          <a:xfrm>
            <a:off x="1097280" y="2188867"/>
            <a:ext cx="10058400" cy="3853481"/>
          </a:xfrm>
        </p:spPr>
        <p:txBody>
          <a:bodyPr>
            <a:normAutofit/>
          </a:bodyPr>
          <a:lstStyle/>
          <a:p>
            <a:endParaRPr lang="en-GB" dirty="0"/>
          </a:p>
          <a:p>
            <a:endParaRPr lang="en-GB" dirty="0"/>
          </a:p>
        </p:txBody>
      </p:sp>
      <p:sp>
        <p:nvSpPr>
          <p:cNvPr id="2" name="Rectangle 1"/>
          <p:cNvSpPr/>
          <p:nvPr/>
        </p:nvSpPr>
        <p:spPr>
          <a:xfrm>
            <a:off x="1097280" y="1737360"/>
            <a:ext cx="10140990" cy="4555093"/>
          </a:xfrm>
          <a:prstGeom prst="rect">
            <a:avLst/>
          </a:prstGeom>
        </p:spPr>
        <p:txBody>
          <a:bodyPr wrap="square">
            <a:spAutoFit/>
          </a:bodyPr>
          <a:lstStyle/>
          <a:p>
            <a:r>
              <a:rPr lang="en-GB" sz="1600" dirty="0"/>
              <a:t>The legitimate interest basis for processing would be most appropriate where the University is using individuals’ data in ways they would reasonably expect and which have a minimal privacy impact, or where there is a compelling justification for the processing. For example in relation to members of staff the University would rely on the fact that it had legitimate interest in processing personal data before, during and after the end of the employment relationship to:</a:t>
            </a:r>
          </a:p>
          <a:p>
            <a:endParaRPr lang="en-GB" sz="1600" dirty="0"/>
          </a:p>
          <a:p>
            <a:pPr marL="742950" lvl="1" indent="-285750">
              <a:buFont typeface="Arial" panose="020B0604020202020204" pitchFamily="34" charset="0"/>
              <a:buChar char="•"/>
            </a:pPr>
            <a:r>
              <a:rPr lang="en-GB" sz="1400" dirty="0"/>
              <a:t>run recruitment and promotion processes;</a:t>
            </a:r>
          </a:p>
          <a:p>
            <a:pPr marL="742950" lvl="1" indent="-285750">
              <a:buFont typeface="Arial" panose="020B0604020202020204" pitchFamily="34" charset="0"/>
              <a:buChar char="•"/>
            </a:pPr>
            <a:r>
              <a:rPr lang="en-GB" sz="1400" dirty="0"/>
              <a:t>maintain accurate and up-to-date employment records and contact details (including details of who to contact in the event of an emergency), and records of employee contractual and statutory rights;</a:t>
            </a:r>
          </a:p>
          <a:p>
            <a:pPr marL="742950" lvl="1" indent="-285750">
              <a:buFont typeface="Arial" panose="020B0604020202020204" pitchFamily="34" charset="0"/>
              <a:buChar char="•"/>
            </a:pPr>
            <a:r>
              <a:rPr lang="en-GB" sz="1400" dirty="0"/>
              <a:t>operate and keep a record of disciplinary and grievance processes;</a:t>
            </a:r>
          </a:p>
          <a:p>
            <a:pPr marL="742950" lvl="1" indent="-285750">
              <a:buFont typeface="Arial" panose="020B0604020202020204" pitchFamily="34" charset="0"/>
              <a:buChar char="•"/>
            </a:pPr>
            <a:r>
              <a:rPr lang="en-GB" sz="1400" dirty="0"/>
              <a:t>plan for career development, and for succession planning and workforce management purposes;</a:t>
            </a:r>
          </a:p>
          <a:p>
            <a:pPr marL="742950" lvl="1" indent="-285750">
              <a:buFont typeface="Arial" panose="020B0604020202020204" pitchFamily="34" charset="0"/>
              <a:buChar char="•"/>
            </a:pPr>
            <a:r>
              <a:rPr lang="en-GB" sz="1400" dirty="0"/>
              <a:t>operate and keep a record of absence and absence management procedures, to allow effective workforce management;</a:t>
            </a:r>
          </a:p>
          <a:p>
            <a:pPr marL="742950" lvl="1" indent="-285750">
              <a:buFont typeface="Arial" panose="020B0604020202020204" pitchFamily="34" charset="0"/>
              <a:buChar char="•"/>
            </a:pPr>
            <a:r>
              <a:rPr lang="en-GB" sz="1400" dirty="0"/>
              <a:t>obtain occupational health advice, to ensure that it complies with duties in relation to individuals with disabilities and to meet its obligations under health and safety law;</a:t>
            </a:r>
          </a:p>
          <a:p>
            <a:pPr marL="742950" lvl="1" indent="-285750">
              <a:buFont typeface="Arial" panose="020B0604020202020204" pitchFamily="34" charset="0"/>
              <a:buChar char="•"/>
            </a:pPr>
            <a:r>
              <a:rPr lang="en-GB" sz="1400" dirty="0"/>
              <a:t>operate and keep a record of other types of leave (including maternity, paternity, adoption, parental and shared parental leave), to ensure the University complies with duties in relation to leave entitlement, and to ensure that employees are receiving the pay or other benefits to which they are entitled;</a:t>
            </a:r>
          </a:p>
          <a:p>
            <a:pPr marL="742950" lvl="1" indent="-285750">
              <a:buFont typeface="Arial" panose="020B0604020202020204" pitchFamily="34" charset="0"/>
              <a:buChar char="•"/>
            </a:pPr>
            <a:r>
              <a:rPr lang="en-GB" sz="1400" dirty="0"/>
              <a:t>ensure effective general HR and business administration;</a:t>
            </a:r>
          </a:p>
          <a:p>
            <a:pPr marL="742950" lvl="1" indent="-285750">
              <a:buFont typeface="Arial" panose="020B0604020202020204" pitchFamily="34" charset="0"/>
              <a:buChar char="•"/>
            </a:pPr>
            <a:r>
              <a:rPr lang="en-GB" sz="1400" dirty="0"/>
              <a:t>provide references on request for current or former employees; and</a:t>
            </a:r>
          </a:p>
          <a:p>
            <a:pPr marL="742950" lvl="1" indent="-285750">
              <a:buFont typeface="Arial" panose="020B0604020202020204" pitchFamily="34" charset="0"/>
              <a:buChar char="•"/>
            </a:pPr>
            <a:r>
              <a:rPr lang="en-GB" sz="1400" dirty="0"/>
              <a:t>respond to and defend against legal claims.</a:t>
            </a:r>
          </a:p>
          <a:p>
            <a:pPr lvl="1"/>
            <a:endParaRPr lang="en-GB" sz="1400" dirty="0"/>
          </a:p>
        </p:txBody>
      </p:sp>
    </p:spTree>
    <p:extLst>
      <p:ext uri="{BB962C8B-B14F-4D97-AF65-F5344CB8AC3E}">
        <p14:creationId xmlns:p14="http://schemas.microsoft.com/office/powerpoint/2010/main" val="6715239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17522" y="274638"/>
            <a:ext cx="7826477" cy="1318188"/>
          </a:xfrm>
        </p:spPr>
        <p:txBody>
          <a:bodyPr>
            <a:normAutofit/>
          </a:bodyPr>
          <a:lstStyle/>
          <a:p>
            <a:r>
              <a:rPr lang="en-GB" sz="3200" b="1" dirty="0"/>
              <a:t>Legitimate Grounds for Processing Personal Data</a:t>
            </a:r>
          </a:p>
        </p:txBody>
      </p:sp>
      <p:sp>
        <p:nvSpPr>
          <p:cNvPr id="3" name="Content Placeholder 2"/>
          <p:cNvSpPr>
            <a:spLocks noGrp="1"/>
          </p:cNvSpPr>
          <p:nvPr>
            <p:ph idx="1"/>
          </p:nvPr>
        </p:nvSpPr>
        <p:spPr>
          <a:xfrm>
            <a:off x="1199534" y="1818968"/>
            <a:ext cx="10577937" cy="4247535"/>
          </a:xfrm>
        </p:spPr>
        <p:txBody>
          <a:bodyPr>
            <a:noAutofit/>
          </a:bodyPr>
          <a:lstStyle/>
          <a:p>
            <a:pPr marL="0" indent="0">
              <a:buNone/>
            </a:pPr>
            <a:r>
              <a:rPr lang="en-GB" b="1" dirty="0"/>
              <a:t>Consent</a:t>
            </a:r>
          </a:p>
          <a:p>
            <a:pPr marL="0" indent="0">
              <a:buNone/>
            </a:pPr>
            <a:r>
              <a:rPr lang="en-GB" sz="1800" dirty="0"/>
              <a:t>Consent is only one of the legitimate grounds for processing personal data under the GDPR. It should only be used where an individual is offered a genuine choice to either accept or decline what is being offered without suffering any detriment. It would not be appropriate to rely on consent if, for example, the individual had no choice but to use the service or to accept the terms. e.g. access to free </a:t>
            </a:r>
            <a:r>
              <a:rPr lang="en-GB" sz="1800" dirty="0" err="1"/>
              <a:t>wifi</a:t>
            </a:r>
            <a:r>
              <a:rPr lang="en-GB" sz="1800" dirty="0"/>
              <a:t> only if the user consents to receiving marketing materials would be unacceptable as the two things are unrelated.</a:t>
            </a:r>
          </a:p>
          <a:p>
            <a:pPr marL="0" indent="0">
              <a:buNone/>
            </a:pPr>
            <a:r>
              <a:rPr lang="en-GB" sz="1800" dirty="0"/>
              <a:t>GDPR has a narrower view of what constitutes consent than current legislation. Consent must be </a:t>
            </a:r>
            <a:r>
              <a:rPr lang="en-GB" sz="1800" u="sng" dirty="0"/>
              <a:t>a freely given, specified, informed and unambiguous indication of an individual’s wishes</a:t>
            </a:r>
            <a:r>
              <a:rPr lang="en-GB" sz="1800" dirty="0"/>
              <a:t>. </a:t>
            </a:r>
          </a:p>
          <a:p>
            <a:pPr marL="0" indent="0">
              <a:buNone/>
            </a:pPr>
            <a:r>
              <a:rPr lang="en-GB" sz="1800" dirty="0"/>
              <a:t>There must be some form of clear affirmative action – a “positive opt in”. Consent cannot be inferred from silence, pre-ticked boxes or inactivity. Implied consent will no longer be an option.</a:t>
            </a:r>
          </a:p>
          <a:p>
            <a:pPr marL="0" indent="0">
              <a:buNone/>
            </a:pPr>
            <a:r>
              <a:rPr lang="en-GB" sz="1800" dirty="0"/>
              <a:t>Consent must be as easily revoked as it is given, and therefore clear processes should be in place for individuals to withdraw consent. </a:t>
            </a:r>
          </a:p>
          <a:p>
            <a:pPr marL="0" indent="0">
              <a:buNone/>
            </a:pPr>
            <a:r>
              <a:rPr lang="en-GB" sz="1800" dirty="0"/>
              <a:t>Blanket consent for a number of processing activities is now unlikely to be valid, there needs to be consent processes for each separate element of data processing</a:t>
            </a:r>
          </a:p>
          <a:p>
            <a:pPr marL="0" indent="0">
              <a:buNone/>
            </a:pPr>
            <a:endParaRPr lang="en-GB" sz="1800" dirty="0"/>
          </a:p>
          <a:p>
            <a:pPr marL="0" indent="0">
              <a:buNone/>
            </a:pPr>
            <a:endParaRPr lang="en-GB" sz="1600" dirty="0"/>
          </a:p>
          <a:p>
            <a:pPr marL="0" indent="0">
              <a:buNone/>
            </a:pPr>
            <a:endParaRPr lang="en-GB" sz="1600" dirty="0"/>
          </a:p>
          <a:p>
            <a:pPr>
              <a:buFontTx/>
              <a:buChar char="-"/>
            </a:pPr>
            <a:endParaRPr lang="en-GB" sz="2000" dirty="0"/>
          </a:p>
          <a:p>
            <a:pPr>
              <a:buFontTx/>
              <a:buChar char="-"/>
            </a:pPr>
            <a:endParaRPr lang="en-GB" sz="2000" dirty="0"/>
          </a:p>
          <a:p>
            <a:pPr marL="0" indent="0">
              <a:buNone/>
            </a:pPr>
            <a:endParaRPr lang="en-GB" sz="2000" dirty="0"/>
          </a:p>
          <a:p>
            <a:pPr marL="0" indent="0">
              <a:buNone/>
            </a:pPr>
            <a:endParaRPr lang="en-GB" sz="2000" dirty="0"/>
          </a:p>
        </p:txBody>
      </p:sp>
    </p:spTree>
    <p:extLst>
      <p:ext uri="{BB962C8B-B14F-4D97-AF65-F5344CB8AC3E}">
        <p14:creationId xmlns:p14="http://schemas.microsoft.com/office/powerpoint/2010/main" val="28632060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Legitimate Grounds for Processing Personal Data</a:t>
            </a:r>
          </a:p>
        </p:txBody>
      </p:sp>
      <p:sp>
        <p:nvSpPr>
          <p:cNvPr id="3" name="Content Placeholder 2"/>
          <p:cNvSpPr>
            <a:spLocks noGrp="1"/>
          </p:cNvSpPr>
          <p:nvPr>
            <p:ph idx="1"/>
          </p:nvPr>
        </p:nvSpPr>
        <p:spPr>
          <a:xfrm>
            <a:off x="1097280" y="2084438"/>
            <a:ext cx="10058400" cy="3784655"/>
          </a:xfrm>
        </p:spPr>
        <p:txBody>
          <a:bodyPr>
            <a:normAutofit fontScale="77500" lnSpcReduction="20000"/>
          </a:bodyPr>
          <a:lstStyle/>
          <a:p>
            <a:pPr marL="0" indent="0">
              <a:buNone/>
            </a:pPr>
            <a:r>
              <a:rPr lang="en-GB" b="1" dirty="0"/>
              <a:t>Things to do now if you are relying on consent to process data:</a:t>
            </a:r>
          </a:p>
          <a:p>
            <a:pPr marL="0" indent="0">
              <a:buNone/>
            </a:pPr>
            <a:r>
              <a:rPr lang="en-GB" dirty="0"/>
              <a:t>Identify where you are relying on consent to process personal data / special categories data:</a:t>
            </a:r>
          </a:p>
          <a:p>
            <a:pPr marL="0" indent="0">
              <a:buNone/>
            </a:pPr>
            <a:endParaRPr lang="en-GB" sz="100" dirty="0"/>
          </a:p>
          <a:p>
            <a:pPr lvl="1">
              <a:buFont typeface="Arial" panose="020B0604020202020204" pitchFamily="34" charset="0"/>
              <a:buChar char="•"/>
            </a:pPr>
            <a:r>
              <a:rPr lang="en-GB" dirty="0"/>
              <a:t>Review how you collect the consent (information sheets, data collection notices, forms etc.) </a:t>
            </a:r>
          </a:p>
          <a:p>
            <a:pPr lvl="1">
              <a:buFont typeface="Arial" panose="020B0604020202020204" pitchFamily="34" charset="0"/>
              <a:buChar char="•"/>
            </a:pPr>
            <a:r>
              <a:rPr lang="en-GB" dirty="0"/>
              <a:t>Make sure you are collecting a freely given, specified, informed and unambiguous indication of an individual’s wishes (what are you telling them?);</a:t>
            </a:r>
          </a:p>
          <a:p>
            <a:pPr lvl="1">
              <a:buFont typeface="Arial" panose="020B0604020202020204" pitchFamily="34" charset="0"/>
              <a:buChar char="•"/>
            </a:pPr>
            <a:r>
              <a:rPr lang="en-GB" dirty="0"/>
              <a:t>Can you offer individuals the opportunity to consent to certain areas of the processing and utilise a “positive opt in” – e.g. a tick box process? This could be useful for research projects.</a:t>
            </a:r>
          </a:p>
          <a:p>
            <a:pPr lvl="1">
              <a:buFont typeface="Arial" panose="020B0604020202020204" pitchFamily="34" charset="0"/>
              <a:buChar char="•"/>
            </a:pPr>
            <a:r>
              <a:rPr lang="en-GB" dirty="0"/>
              <a:t>Consider how individuals can revoke their consent? Is it clear from your documentation / website? It needs to be as clear as the process you utilised to collect the consent, and individuals should be able to notify you through the same medium.</a:t>
            </a:r>
          </a:p>
          <a:p>
            <a:pPr lvl="1">
              <a:buFont typeface="Arial" panose="020B0604020202020204" pitchFamily="34" charset="0"/>
              <a:buChar char="•"/>
            </a:pPr>
            <a:r>
              <a:rPr lang="en-GB" dirty="0"/>
              <a:t>What do you do with consent already collected? </a:t>
            </a:r>
          </a:p>
        </p:txBody>
      </p:sp>
    </p:spTree>
    <p:extLst>
      <p:ext uri="{BB962C8B-B14F-4D97-AF65-F5344CB8AC3E}">
        <p14:creationId xmlns:p14="http://schemas.microsoft.com/office/powerpoint/2010/main" val="1621251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406013" y="533400"/>
            <a:ext cx="9795386" cy="1030224"/>
          </a:xfrm>
        </p:spPr>
        <p:txBody>
          <a:bodyPr>
            <a:normAutofit/>
          </a:bodyPr>
          <a:lstStyle/>
          <a:p>
            <a:pPr algn="l"/>
            <a:r>
              <a:rPr lang="en-GB" sz="3600" b="1" dirty="0"/>
              <a:t>Special categories of personal data</a:t>
            </a:r>
          </a:p>
        </p:txBody>
      </p:sp>
      <p:sp>
        <p:nvSpPr>
          <p:cNvPr id="157699" name="Rectangle 3"/>
          <p:cNvSpPr>
            <a:spLocks noGrp="1" noChangeArrowheads="1"/>
          </p:cNvSpPr>
          <p:nvPr>
            <p:ph idx="1"/>
          </p:nvPr>
        </p:nvSpPr>
        <p:spPr>
          <a:xfrm>
            <a:off x="1179871" y="1976284"/>
            <a:ext cx="10021527" cy="4041058"/>
          </a:xfrm>
        </p:spPr>
        <p:txBody>
          <a:bodyPr>
            <a:noAutofit/>
          </a:bodyPr>
          <a:lstStyle/>
          <a:p>
            <a:pPr marL="0" indent="0">
              <a:lnSpc>
                <a:spcPct val="100000"/>
              </a:lnSpc>
              <a:spcBef>
                <a:spcPts val="0"/>
              </a:spcBef>
              <a:buNone/>
            </a:pPr>
            <a:r>
              <a:rPr lang="en-GB" dirty="0"/>
              <a:t>Special Categories of Data (previously known as “sensitive personal data”) are broadly unchanged from those listed in the current Data Protection Act. Under the GDPR they are:</a:t>
            </a:r>
          </a:p>
          <a:p>
            <a:pPr marL="0" indent="0">
              <a:lnSpc>
                <a:spcPct val="100000"/>
              </a:lnSpc>
              <a:spcBef>
                <a:spcPts val="0"/>
              </a:spcBef>
              <a:buNone/>
            </a:pPr>
            <a:endParaRPr lang="en-GB" sz="1800" b="1" dirty="0"/>
          </a:p>
          <a:p>
            <a:pPr marL="0" indent="0">
              <a:lnSpc>
                <a:spcPct val="100000"/>
              </a:lnSpc>
              <a:spcBef>
                <a:spcPts val="0"/>
              </a:spcBef>
              <a:buNone/>
            </a:pPr>
            <a:endParaRPr lang="en-GB" sz="1800" b="1" dirty="0"/>
          </a:p>
          <a:p>
            <a:pPr lvl="1">
              <a:spcBef>
                <a:spcPts val="0"/>
              </a:spcBef>
              <a:buFont typeface="Arial" panose="020B0604020202020204" pitchFamily="34" charset="0"/>
              <a:buChar char="•"/>
            </a:pPr>
            <a:r>
              <a:rPr lang="en-GB" dirty="0"/>
              <a:t>racial or ethnic origin;</a:t>
            </a:r>
          </a:p>
          <a:p>
            <a:pPr lvl="1">
              <a:spcBef>
                <a:spcPts val="0"/>
              </a:spcBef>
              <a:buFont typeface="Arial" panose="020B0604020202020204" pitchFamily="34" charset="0"/>
              <a:buChar char="•"/>
            </a:pPr>
            <a:r>
              <a:rPr lang="en-GB" dirty="0"/>
              <a:t>political opinions;</a:t>
            </a:r>
          </a:p>
          <a:p>
            <a:pPr lvl="1">
              <a:spcBef>
                <a:spcPts val="0"/>
              </a:spcBef>
              <a:buFont typeface="Arial" panose="020B0604020202020204" pitchFamily="34" charset="0"/>
              <a:buChar char="•"/>
            </a:pPr>
            <a:r>
              <a:rPr lang="en-GB" dirty="0"/>
              <a:t>religious or philosophical beliefs;</a:t>
            </a:r>
          </a:p>
          <a:p>
            <a:pPr lvl="1">
              <a:spcBef>
                <a:spcPts val="0"/>
              </a:spcBef>
              <a:buFont typeface="Arial" panose="020B0604020202020204" pitchFamily="34" charset="0"/>
              <a:buChar char="•"/>
            </a:pPr>
            <a:r>
              <a:rPr lang="en-GB" dirty="0"/>
              <a:t>trade union membership;</a:t>
            </a:r>
          </a:p>
          <a:p>
            <a:pPr lvl="1">
              <a:spcBef>
                <a:spcPts val="0"/>
              </a:spcBef>
              <a:buFont typeface="Arial" panose="020B0604020202020204" pitchFamily="34" charset="0"/>
              <a:buChar char="•"/>
            </a:pPr>
            <a:r>
              <a:rPr lang="en-GB" dirty="0"/>
              <a:t>data concerning health or sex life and sexual orientation;</a:t>
            </a:r>
          </a:p>
          <a:p>
            <a:pPr lvl="1">
              <a:spcBef>
                <a:spcPts val="0"/>
              </a:spcBef>
              <a:buFont typeface="Arial" panose="020B0604020202020204" pitchFamily="34" charset="0"/>
              <a:buChar char="•"/>
            </a:pPr>
            <a:r>
              <a:rPr lang="en-GB" i="1" dirty="0"/>
              <a:t>genetic data; and</a:t>
            </a:r>
          </a:p>
          <a:p>
            <a:pPr lvl="1">
              <a:spcBef>
                <a:spcPts val="0"/>
              </a:spcBef>
              <a:buFont typeface="Arial" panose="020B0604020202020204" pitchFamily="34" charset="0"/>
              <a:buChar char="•"/>
            </a:pPr>
            <a:r>
              <a:rPr lang="en-GB" i="1" dirty="0"/>
              <a:t>biometric data where processed to uniquely identify a person.</a:t>
            </a:r>
          </a:p>
          <a:p>
            <a:pPr marL="0" indent="0">
              <a:lnSpc>
                <a:spcPct val="100000"/>
              </a:lnSpc>
              <a:spcBef>
                <a:spcPts val="0"/>
              </a:spcBef>
              <a:buNone/>
            </a:pPr>
            <a:endParaRPr lang="en-GB" sz="1800" dirty="0"/>
          </a:p>
        </p:txBody>
      </p:sp>
    </p:spTree>
    <p:extLst>
      <p:ext uri="{BB962C8B-B14F-4D97-AF65-F5344CB8AC3E}">
        <p14:creationId xmlns:p14="http://schemas.microsoft.com/office/powerpoint/2010/main" val="29895069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88026" y="668594"/>
            <a:ext cx="10023102" cy="914400"/>
          </a:xfrm>
        </p:spPr>
        <p:txBody>
          <a:bodyPr>
            <a:normAutofit/>
          </a:bodyPr>
          <a:lstStyle/>
          <a:p>
            <a:r>
              <a:rPr lang="en-GB" sz="2800" b="1" dirty="0"/>
              <a:t>Grounds for Processing Special Categories of Data</a:t>
            </a:r>
          </a:p>
        </p:txBody>
      </p:sp>
      <p:sp>
        <p:nvSpPr>
          <p:cNvPr id="3" name="Content Placeholder 2"/>
          <p:cNvSpPr>
            <a:spLocks noGrp="1"/>
          </p:cNvSpPr>
          <p:nvPr>
            <p:ph idx="1"/>
          </p:nvPr>
        </p:nvSpPr>
        <p:spPr>
          <a:xfrm>
            <a:off x="1179870" y="1956619"/>
            <a:ext cx="10789625" cy="4277034"/>
          </a:xfrm>
        </p:spPr>
        <p:txBody>
          <a:bodyPr>
            <a:noAutofit/>
          </a:bodyPr>
          <a:lstStyle/>
          <a:p>
            <a:pPr marL="0" indent="0">
              <a:lnSpc>
                <a:spcPct val="100000"/>
              </a:lnSpc>
              <a:spcBef>
                <a:spcPts val="0"/>
              </a:spcBef>
              <a:buNone/>
            </a:pPr>
            <a:r>
              <a:rPr lang="en-GB" sz="1600" b="1" dirty="0"/>
              <a:t>Explicit Consent</a:t>
            </a:r>
          </a:p>
          <a:p>
            <a:pPr marL="0" indent="0">
              <a:lnSpc>
                <a:spcPct val="100000"/>
              </a:lnSpc>
              <a:spcBef>
                <a:spcPts val="0"/>
              </a:spcBef>
              <a:buNone/>
            </a:pPr>
            <a:r>
              <a:rPr lang="en-GB" sz="1600" dirty="0"/>
              <a:t>The same stringent consent threshold is required as with personal data – freely given, specific, informed and unambiguous indication of an individual’s wishes. </a:t>
            </a:r>
          </a:p>
          <a:p>
            <a:pPr marL="0" indent="0">
              <a:lnSpc>
                <a:spcPct val="100000"/>
              </a:lnSpc>
              <a:spcBef>
                <a:spcPts val="0"/>
              </a:spcBef>
              <a:buNone/>
            </a:pPr>
            <a:endParaRPr lang="en-GB" sz="1600" dirty="0"/>
          </a:p>
          <a:p>
            <a:pPr marL="0" indent="0">
              <a:lnSpc>
                <a:spcPct val="100000"/>
              </a:lnSpc>
              <a:spcBef>
                <a:spcPts val="0"/>
              </a:spcBef>
              <a:buNone/>
            </a:pPr>
            <a:r>
              <a:rPr lang="en-GB" sz="1600" b="1" dirty="0"/>
              <a:t>Necessary for obligations under employment, social security or social protection law, or a collective agreement   - </a:t>
            </a:r>
            <a:r>
              <a:rPr lang="en-GB" sz="1600" dirty="0"/>
              <a:t>This is a wider definition than within current legislation and is allowed in so far as it is justified by UK or EU law, or by collective agreement. </a:t>
            </a:r>
            <a:r>
              <a:rPr lang="en-GB" sz="1600" i="1" dirty="0"/>
              <a:t>Providing</a:t>
            </a:r>
            <a:r>
              <a:rPr lang="en-GB" sz="1600" dirty="0"/>
              <a:t> there are appropriate safeguards for the rights and interests of the individual.</a:t>
            </a:r>
            <a:endParaRPr lang="en-GB" sz="1600" b="1" dirty="0"/>
          </a:p>
          <a:p>
            <a:pPr marL="0" indent="0">
              <a:lnSpc>
                <a:spcPct val="100000"/>
              </a:lnSpc>
              <a:spcBef>
                <a:spcPts val="0"/>
              </a:spcBef>
              <a:buNone/>
            </a:pPr>
            <a:endParaRPr lang="en-GB" sz="1600" b="1" dirty="0"/>
          </a:p>
          <a:p>
            <a:pPr marL="0" indent="0">
              <a:lnSpc>
                <a:spcPct val="100000"/>
              </a:lnSpc>
              <a:spcBef>
                <a:spcPts val="0"/>
              </a:spcBef>
              <a:buNone/>
            </a:pPr>
            <a:r>
              <a:rPr lang="en-GB" sz="1600" b="1" dirty="0"/>
              <a:t>Necessary to protect the vital interests of a data subject or another person where the data subject is incapable of giving consent </a:t>
            </a:r>
          </a:p>
          <a:p>
            <a:pPr marL="0" indent="0">
              <a:lnSpc>
                <a:spcPct val="100000"/>
              </a:lnSpc>
              <a:spcBef>
                <a:spcPts val="0"/>
              </a:spcBef>
              <a:buNone/>
            </a:pPr>
            <a:r>
              <a:rPr lang="en-GB" sz="1600" dirty="0"/>
              <a:t>This condition is very tightly drafted, and can only be relied upon when there is no other available grounds for processing the data, e.g. for medical emergencies</a:t>
            </a:r>
          </a:p>
          <a:p>
            <a:pPr marL="0" indent="0">
              <a:lnSpc>
                <a:spcPct val="100000"/>
              </a:lnSpc>
              <a:spcBef>
                <a:spcPts val="0"/>
              </a:spcBef>
              <a:buNone/>
            </a:pPr>
            <a:endParaRPr lang="en-GB" sz="1600" dirty="0"/>
          </a:p>
          <a:p>
            <a:pPr marL="0" indent="0">
              <a:lnSpc>
                <a:spcPct val="100000"/>
              </a:lnSpc>
              <a:spcBef>
                <a:spcPts val="0"/>
              </a:spcBef>
              <a:buNone/>
            </a:pPr>
            <a:r>
              <a:rPr lang="en-GB" sz="1600" b="1" dirty="0"/>
              <a:t>Data made public by the data subject </a:t>
            </a:r>
            <a:endParaRPr lang="en-GB" sz="1600" dirty="0"/>
          </a:p>
          <a:p>
            <a:pPr marL="0" indent="0">
              <a:lnSpc>
                <a:spcPct val="100000"/>
              </a:lnSpc>
              <a:spcBef>
                <a:spcPts val="0"/>
              </a:spcBef>
              <a:buNone/>
            </a:pPr>
            <a:endParaRPr lang="en-GB" sz="1600" b="1" dirty="0"/>
          </a:p>
          <a:p>
            <a:pPr marL="0" indent="0">
              <a:lnSpc>
                <a:spcPct val="100000"/>
              </a:lnSpc>
              <a:spcBef>
                <a:spcPts val="0"/>
              </a:spcBef>
              <a:buNone/>
            </a:pPr>
            <a:r>
              <a:rPr lang="en-GB" sz="1600" b="1" dirty="0"/>
              <a:t>Necessary for the establishment, exercise or defence of legal claims or where courts are acting in their judicial capacity  - </a:t>
            </a:r>
            <a:r>
              <a:rPr lang="en-GB" sz="1600" dirty="0"/>
              <a:t>This is a wider definition than within current legislation</a:t>
            </a:r>
          </a:p>
          <a:p>
            <a:pPr marL="0" indent="0">
              <a:lnSpc>
                <a:spcPct val="100000"/>
              </a:lnSpc>
              <a:spcBef>
                <a:spcPts val="0"/>
              </a:spcBef>
              <a:buNone/>
            </a:pPr>
            <a:endParaRPr lang="en-GB" sz="1800" dirty="0"/>
          </a:p>
          <a:p>
            <a:pPr marL="0" indent="0">
              <a:lnSpc>
                <a:spcPct val="100000"/>
              </a:lnSpc>
              <a:spcBef>
                <a:spcPts val="0"/>
              </a:spcBef>
              <a:buNone/>
            </a:pPr>
            <a:endParaRPr lang="en-GB" sz="1800" dirty="0"/>
          </a:p>
          <a:p>
            <a:pPr marL="0" indent="0">
              <a:buNone/>
            </a:pPr>
            <a:endParaRPr lang="en-GB" sz="1800" dirty="0"/>
          </a:p>
        </p:txBody>
      </p:sp>
    </p:spTree>
    <p:extLst>
      <p:ext uri="{BB962C8B-B14F-4D97-AF65-F5344CB8AC3E}">
        <p14:creationId xmlns:p14="http://schemas.microsoft.com/office/powerpoint/2010/main" val="22222769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400" b="1" dirty="0"/>
              <a:t>Grounds for Processing Special Categories of Data</a:t>
            </a:r>
          </a:p>
        </p:txBody>
      </p:sp>
      <p:sp>
        <p:nvSpPr>
          <p:cNvPr id="3" name="Content Placeholder 2"/>
          <p:cNvSpPr>
            <a:spLocks noGrp="1"/>
          </p:cNvSpPr>
          <p:nvPr>
            <p:ph idx="1"/>
          </p:nvPr>
        </p:nvSpPr>
        <p:spPr/>
        <p:txBody>
          <a:bodyPr>
            <a:noAutofit/>
          </a:bodyPr>
          <a:lstStyle/>
          <a:p>
            <a:pPr marL="0" indent="0">
              <a:buNone/>
            </a:pPr>
            <a:r>
              <a:rPr lang="en-GB" sz="1800" b="1" dirty="0"/>
              <a:t>Necessary for reasons of substantial public interest </a:t>
            </a:r>
          </a:p>
          <a:p>
            <a:pPr marL="0" indent="0">
              <a:buNone/>
            </a:pPr>
            <a:r>
              <a:rPr lang="en-GB" sz="1800" b="1" dirty="0"/>
              <a:t>Necessary for the purposes of preventative or occupational medicine, for assessing the working capacity of the employee, medical diagnosis, the provision of health or social care or treatment or management of health or social care  </a:t>
            </a:r>
          </a:p>
          <a:p>
            <a:pPr marL="0" indent="0">
              <a:buNone/>
            </a:pPr>
            <a:r>
              <a:rPr lang="en-GB" sz="1800" dirty="0"/>
              <a:t>This provision provides a formal legal justification for regulatory uses of healthcare data in the health and pharmaceutical sectors, and by providing for the sharing of health data with providers of social care</a:t>
            </a:r>
          </a:p>
          <a:p>
            <a:pPr marL="0" indent="0">
              <a:buNone/>
            </a:pPr>
            <a:r>
              <a:rPr lang="en-GB" sz="1800" b="1" dirty="0"/>
              <a:t>Necessary for reasons of public interest in the area of public health</a:t>
            </a:r>
          </a:p>
          <a:p>
            <a:pPr marL="0" indent="0">
              <a:buNone/>
            </a:pPr>
            <a:r>
              <a:rPr lang="en-GB" sz="1800" b="1" dirty="0"/>
              <a:t>Necessary for archiving purposes in the public interest, or scientific and historical research purposes or statistical purposes  </a:t>
            </a:r>
          </a:p>
          <a:p>
            <a:pPr marL="0" indent="0">
              <a:buNone/>
            </a:pPr>
            <a:r>
              <a:rPr lang="en-GB" sz="1800" dirty="0"/>
              <a:t>This is a new condition under the GDPR and provides that special categories data can be processed for the purposes of archiving, research and statistics. </a:t>
            </a:r>
            <a:r>
              <a:rPr lang="en-GB" sz="1800" dirty="0" err="1"/>
              <a:t>Pseudoanonymisation</a:t>
            </a:r>
            <a:r>
              <a:rPr lang="en-GB" sz="1800" dirty="0"/>
              <a:t> procedures would very likely need to be considered if we were relying on using this ground for processing.</a:t>
            </a:r>
          </a:p>
        </p:txBody>
      </p:sp>
    </p:spTree>
    <p:extLst>
      <p:ext uri="{BB962C8B-B14F-4D97-AF65-F5344CB8AC3E}">
        <p14:creationId xmlns:p14="http://schemas.microsoft.com/office/powerpoint/2010/main" val="19237165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66684" y="286603"/>
            <a:ext cx="9788996" cy="1450757"/>
          </a:xfrm>
        </p:spPr>
        <p:txBody>
          <a:bodyPr>
            <a:normAutofit/>
          </a:bodyPr>
          <a:lstStyle/>
          <a:p>
            <a:r>
              <a:rPr lang="en-GB" sz="2800" b="1" dirty="0"/>
              <a:t>Criminal Convictions and Offences</a:t>
            </a:r>
          </a:p>
        </p:txBody>
      </p:sp>
      <p:sp>
        <p:nvSpPr>
          <p:cNvPr id="3" name="Content Placeholder 2"/>
          <p:cNvSpPr>
            <a:spLocks noGrp="1"/>
          </p:cNvSpPr>
          <p:nvPr>
            <p:ph idx="1"/>
          </p:nvPr>
        </p:nvSpPr>
        <p:spPr/>
        <p:txBody>
          <a:bodyPr>
            <a:noAutofit/>
          </a:bodyPr>
          <a:lstStyle/>
          <a:p>
            <a:pPr marL="0" indent="0">
              <a:buNone/>
            </a:pPr>
            <a:r>
              <a:rPr lang="en-GB" sz="2400" dirty="0"/>
              <a:t>Data in relation to criminal convictions and offences are not categorised as “sensitive” under the GDPR, which they were under the Data Protection Act 1998</a:t>
            </a:r>
          </a:p>
          <a:p>
            <a:pPr marL="0" indent="0">
              <a:buNone/>
            </a:pPr>
            <a:r>
              <a:rPr lang="en-GB" sz="2400" dirty="0"/>
              <a:t>However, they have not lost their sensitivity and the GDPR states that this type of data can only be processed under the control of an official authority or where the processing is authorised by UK or EU law, which provides appropriate safeguards.</a:t>
            </a:r>
          </a:p>
          <a:p>
            <a:pPr marL="0" indent="0">
              <a:buNone/>
            </a:pPr>
            <a:r>
              <a:rPr lang="en-GB" sz="2400" dirty="0"/>
              <a:t>There will be a specific section within the Data Protection Bill relating to law enforcement which will deal with processing for the prevention, detection, investigation, or prosecution of criminal offences or the execution of criminal penalties.</a:t>
            </a:r>
          </a:p>
        </p:txBody>
      </p:sp>
    </p:spTree>
    <p:extLst>
      <p:ext uri="{BB962C8B-B14F-4D97-AF65-F5344CB8AC3E}">
        <p14:creationId xmlns:p14="http://schemas.microsoft.com/office/powerpoint/2010/main" val="22672028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1212" y="365125"/>
            <a:ext cx="10252587" cy="1276862"/>
          </a:xfrm>
        </p:spPr>
        <p:txBody>
          <a:bodyPr>
            <a:normAutofit/>
          </a:bodyPr>
          <a:lstStyle/>
          <a:p>
            <a:r>
              <a:rPr lang="en-GB" sz="3600" b="1" dirty="0"/>
              <a:t>Data Protection Principles</a:t>
            </a:r>
          </a:p>
        </p:txBody>
      </p:sp>
      <p:sp>
        <p:nvSpPr>
          <p:cNvPr id="3" name="Content Placeholder 2"/>
          <p:cNvSpPr>
            <a:spLocks noGrp="1"/>
          </p:cNvSpPr>
          <p:nvPr>
            <p:ph idx="1"/>
          </p:nvPr>
        </p:nvSpPr>
        <p:spPr>
          <a:xfrm>
            <a:off x="324465" y="1779639"/>
            <a:ext cx="11543069" cy="4473677"/>
          </a:xfrm>
        </p:spPr>
        <p:txBody>
          <a:bodyPr>
            <a:noAutofit/>
          </a:bodyPr>
          <a:lstStyle/>
          <a:p>
            <a:pPr marL="342900" indent="-342900">
              <a:lnSpc>
                <a:spcPct val="120000"/>
              </a:lnSpc>
              <a:spcBef>
                <a:spcPts val="0"/>
              </a:spcBef>
              <a:buFont typeface="+mj-lt"/>
              <a:buAutoNum type="arabicPeriod"/>
            </a:pPr>
            <a:r>
              <a:rPr lang="en-GB" sz="1800" b="1" dirty="0"/>
              <a:t>Data processed lawfully, fairly and in a transparent manner ('lawfulness, fairness and transparency’)</a:t>
            </a:r>
          </a:p>
          <a:p>
            <a:pPr marL="342900" indent="-342900">
              <a:lnSpc>
                <a:spcPct val="120000"/>
              </a:lnSpc>
              <a:spcBef>
                <a:spcPts val="0"/>
              </a:spcBef>
              <a:buFont typeface="+mj-lt"/>
              <a:buAutoNum type="arabicPeriod"/>
            </a:pPr>
            <a:endParaRPr lang="en-GB" sz="1800" b="1" dirty="0"/>
          </a:p>
          <a:p>
            <a:pPr marL="342900" indent="-342900">
              <a:lnSpc>
                <a:spcPct val="120000"/>
              </a:lnSpc>
              <a:spcBef>
                <a:spcPts val="0"/>
              </a:spcBef>
              <a:buFont typeface="+mj-lt"/>
              <a:buAutoNum type="arabicPeriod"/>
            </a:pPr>
            <a:r>
              <a:rPr lang="en-GB" sz="1800" b="1" dirty="0"/>
              <a:t>Data obtained for specified, explicit and legitimate purposes and not further processed in a manner that is 	incompatible with those purposes </a:t>
            </a:r>
          </a:p>
          <a:p>
            <a:pPr marL="342900" indent="-342900">
              <a:lnSpc>
                <a:spcPct val="120000"/>
              </a:lnSpc>
              <a:spcBef>
                <a:spcPts val="0"/>
              </a:spcBef>
              <a:buFont typeface="+mj-lt"/>
              <a:buAutoNum type="arabicPeriod"/>
            </a:pPr>
            <a:endParaRPr lang="en-GB" sz="1800" b="1" dirty="0"/>
          </a:p>
          <a:p>
            <a:pPr marL="342900" indent="-342900">
              <a:lnSpc>
                <a:spcPct val="120000"/>
              </a:lnSpc>
              <a:spcBef>
                <a:spcPts val="0"/>
              </a:spcBef>
              <a:buFont typeface="+mj-lt"/>
              <a:buAutoNum type="arabicPeriod"/>
            </a:pPr>
            <a:r>
              <a:rPr lang="en-GB" sz="1800" b="1" dirty="0"/>
              <a:t>Data processed is adequate, relevant and limited to what is necessary </a:t>
            </a:r>
            <a:endParaRPr lang="en-GB" sz="1600" b="1" dirty="0"/>
          </a:p>
          <a:p>
            <a:pPr marL="342900" indent="-342900">
              <a:lnSpc>
                <a:spcPct val="120000"/>
              </a:lnSpc>
              <a:spcBef>
                <a:spcPts val="0"/>
              </a:spcBef>
              <a:buFont typeface="+mj-lt"/>
              <a:buAutoNum type="arabicPeriod"/>
            </a:pPr>
            <a:endParaRPr lang="en-GB" sz="1600" b="1" dirty="0"/>
          </a:p>
          <a:p>
            <a:pPr marL="342900" indent="-342900">
              <a:lnSpc>
                <a:spcPct val="120000"/>
              </a:lnSpc>
              <a:spcBef>
                <a:spcPts val="0"/>
              </a:spcBef>
              <a:buFont typeface="+mj-lt"/>
              <a:buAutoNum type="arabicPeriod"/>
            </a:pPr>
            <a:r>
              <a:rPr lang="en-GB" sz="1800" b="1" dirty="0"/>
              <a:t>Data is accurate and, where necessary, kept up to date </a:t>
            </a:r>
          </a:p>
          <a:p>
            <a:pPr marL="342900" indent="-342900">
              <a:lnSpc>
                <a:spcPct val="120000"/>
              </a:lnSpc>
              <a:spcBef>
                <a:spcPts val="0"/>
              </a:spcBef>
              <a:buFont typeface="+mj-lt"/>
              <a:buAutoNum type="arabicPeriod"/>
            </a:pPr>
            <a:endParaRPr lang="en-GB" sz="1800" b="1" dirty="0"/>
          </a:p>
          <a:p>
            <a:pPr marL="342900" indent="-342900">
              <a:lnSpc>
                <a:spcPct val="120000"/>
              </a:lnSpc>
              <a:spcBef>
                <a:spcPts val="0"/>
              </a:spcBef>
              <a:buFont typeface="+mj-lt"/>
              <a:buAutoNum type="arabicPeriod"/>
            </a:pPr>
            <a:r>
              <a:rPr lang="en-GB" sz="1800" b="1" dirty="0"/>
              <a:t>Data should not be kept longer than is necessary for the purpose </a:t>
            </a:r>
          </a:p>
          <a:p>
            <a:pPr marL="342900" indent="-342900">
              <a:lnSpc>
                <a:spcPct val="120000"/>
              </a:lnSpc>
              <a:spcBef>
                <a:spcPts val="0"/>
              </a:spcBef>
              <a:buFont typeface="+mj-lt"/>
              <a:buAutoNum type="arabicPeriod"/>
            </a:pPr>
            <a:endParaRPr lang="en-GB" sz="1800" b="1" dirty="0"/>
          </a:p>
          <a:p>
            <a:pPr marL="342900" indent="-342900">
              <a:lnSpc>
                <a:spcPct val="120000"/>
              </a:lnSpc>
              <a:spcBef>
                <a:spcPts val="0"/>
              </a:spcBef>
              <a:buFont typeface="+mj-lt"/>
              <a:buAutoNum type="arabicPeriod"/>
            </a:pPr>
            <a:r>
              <a:rPr lang="en-GB" sz="1800" b="1" dirty="0"/>
              <a:t>Appropriate technical and organisational measures against unauthorised or unlawful processing, loss, damage or destruction</a:t>
            </a:r>
          </a:p>
          <a:p>
            <a:pPr marL="342900" indent="-342900">
              <a:lnSpc>
                <a:spcPct val="120000"/>
              </a:lnSpc>
              <a:spcBef>
                <a:spcPts val="0"/>
              </a:spcBef>
              <a:buFont typeface="+mj-lt"/>
              <a:buAutoNum type="arabicPeriod"/>
            </a:pPr>
            <a:endParaRPr lang="en-GB" sz="1800" b="1" dirty="0"/>
          </a:p>
          <a:p>
            <a:pPr marL="342900" indent="-342900">
              <a:lnSpc>
                <a:spcPct val="120000"/>
              </a:lnSpc>
              <a:spcBef>
                <a:spcPts val="0"/>
              </a:spcBef>
              <a:buFont typeface="+mj-lt"/>
              <a:buAutoNum type="arabicPeriod"/>
            </a:pPr>
            <a:endParaRPr lang="en-GB" sz="1800" b="1" dirty="0"/>
          </a:p>
          <a:p>
            <a:pPr marL="342900" indent="-342900">
              <a:lnSpc>
                <a:spcPct val="120000"/>
              </a:lnSpc>
              <a:spcBef>
                <a:spcPts val="0"/>
              </a:spcBef>
              <a:buAutoNum type="arabicPeriod" startAt="3"/>
            </a:pPr>
            <a:endParaRPr lang="en-GB" sz="1800" b="1" dirty="0"/>
          </a:p>
        </p:txBody>
      </p:sp>
    </p:spTree>
    <p:extLst>
      <p:ext uri="{BB962C8B-B14F-4D97-AF65-F5344CB8AC3E}">
        <p14:creationId xmlns:p14="http://schemas.microsoft.com/office/powerpoint/2010/main" val="38237150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307690" y="639097"/>
            <a:ext cx="10046110" cy="953729"/>
          </a:xfrm>
        </p:spPr>
        <p:txBody>
          <a:bodyPr>
            <a:normAutofit/>
          </a:bodyPr>
          <a:lstStyle/>
          <a:p>
            <a:pPr algn="l">
              <a:lnSpc>
                <a:spcPct val="90000"/>
              </a:lnSpc>
            </a:pPr>
            <a:r>
              <a:rPr lang="en-GB" sz="2800" b="1" dirty="0"/>
              <a:t>Data processed lawfully, fairly and in a transparent manner</a:t>
            </a:r>
            <a:endParaRPr lang="en-GB" sz="2400" b="1" dirty="0"/>
          </a:p>
        </p:txBody>
      </p:sp>
      <p:sp>
        <p:nvSpPr>
          <p:cNvPr id="191491" name="Rectangle 3"/>
          <p:cNvSpPr>
            <a:spLocks noGrp="1" noChangeArrowheads="1"/>
          </p:cNvSpPr>
          <p:nvPr>
            <p:ph idx="1"/>
          </p:nvPr>
        </p:nvSpPr>
        <p:spPr>
          <a:xfrm>
            <a:off x="1221659" y="1799304"/>
            <a:ext cx="10515600" cy="4572000"/>
          </a:xfrm>
        </p:spPr>
        <p:txBody>
          <a:bodyPr>
            <a:noAutofit/>
          </a:bodyPr>
          <a:lstStyle/>
          <a:p>
            <a:pPr marL="0" lvl="1" indent="0">
              <a:lnSpc>
                <a:spcPct val="120000"/>
              </a:lnSpc>
              <a:spcBef>
                <a:spcPts val="0"/>
              </a:spcBef>
              <a:buNone/>
            </a:pPr>
            <a:r>
              <a:rPr lang="en-GB" sz="1300" b="1" dirty="0">
                <a:latin typeface="+mj-lt"/>
              </a:rPr>
              <a:t>Lawfulness</a:t>
            </a:r>
          </a:p>
          <a:p>
            <a:pPr marL="0" lvl="1" indent="0">
              <a:lnSpc>
                <a:spcPct val="120000"/>
              </a:lnSpc>
              <a:spcBef>
                <a:spcPts val="0"/>
              </a:spcBef>
              <a:buNone/>
            </a:pPr>
            <a:r>
              <a:rPr lang="en-GB" sz="1300" dirty="0">
                <a:latin typeface="+mj-lt"/>
              </a:rPr>
              <a:t>What are your grounds for processing both personal data and special categories data? There are no grounds for “it may be useful”. Remember consent is only one of the grounds you can rely on there may be others that are relevant. If you are relying on consent ensure the quality of this consent – does it meet the new requirements?</a:t>
            </a:r>
          </a:p>
          <a:p>
            <a:pPr marL="0" lvl="1" indent="0">
              <a:lnSpc>
                <a:spcPct val="120000"/>
              </a:lnSpc>
              <a:spcBef>
                <a:spcPts val="0"/>
              </a:spcBef>
              <a:buNone/>
            </a:pPr>
            <a:endParaRPr lang="en-GB" sz="1300" b="1" dirty="0">
              <a:latin typeface="+mj-lt"/>
            </a:endParaRPr>
          </a:p>
          <a:p>
            <a:pPr marL="0" lvl="1" indent="0">
              <a:lnSpc>
                <a:spcPct val="120000"/>
              </a:lnSpc>
              <a:spcBef>
                <a:spcPts val="0"/>
              </a:spcBef>
              <a:buNone/>
            </a:pPr>
            <a:r>
              <a:rPr lang="en-GB" sz="1300" b="1" dirty="0">
                <a:latin typeface="+mj-lt"/>
              </a:rPr>
              <a:t>Fairness</a:t>
            </a:r>
          </a:p>
          <a:p>
            <a:pPr marL="0" lvl="1" indent="0">
              <a:lnSpc>
                <a:spcPct val="120000"/>
              </a:lnSpc>
              <a:spcBef>
                <a:spcPts val="0"/>
              </a:spcBef>
              <a:buNone/>
            </a:pPr>
            <a:r>
              <a:rPr lang="en-GB" sz="1300" dirty="0">
                <a:latin typeface="+mj-lt"/>
              </a:rPr>
              <a:t>If you are relying on consent it must be a freely given, specified, informed and unambiguous indication of an individual’s wishes. Ensure there is a form of clear affirmative action – a </a:t>
            </a:r>
            <a:r>
              <a:rPr lang="en-GB" sz="1300" b="1" dirty="0">
                <a:latin typeface="+mj-lt"/>
              </a:rPr>
              <a:t>“positive opt in”</a:t>
            </a:r>
            <a:r>
              <a:rPr lang="en-GB" sz="1300" dirty="0">
                <a:latin typeface="+mj-lt"/>
              </a:rPr>
              <a:t>. What information are you giving individuals in order for them to make the choice.</a:t>
            </a:r>
          </a:p>
          <a:p>
            <a:pPr marL="0" lvl="1" indent="0">
              <a:lnSpc>
                <a:spcPct val="120000"/>
              </a:lnSpc>
              <a:spcBef>
                <a:spcPts val="0"/>
              </a:spcBef>
              <a:buNone/>
            </a:pPr>
            <a:endParaRPr lang="en-GB" sz="1300" dirty="0">
              <a:latin typeface="+mj-lt"/>
            </a:endParaRPr>
          </a:p>
          <a:p>
            <a:pPr marL="0" indent="0">
              <a:buNone/>
            </a:pPr>
            <a:r>
              <a:rPr lang="en-GB" sz="1300" b="1" dirty="0">
                <a:latin typeface="+mj-lt"/>
              </a:rPr>
              <a:t>Transparency</a:t>
            </a:r>
          </a:p>
          <a:p>
            <a:pPr marL="0" indent="0">
              <a:buNone/>
            </a:pPr>
            <a:r>
              <a:rPr lang="en-GB" sz="1300" dirty="0">
                <a:latin typeface="+mj-lt"/>
              </a:rPr>
              <a:t>The University’s privacy notice will be updated, however consider whether you need your own privacy notice for specific processing activities. Make sure that any notices you use are comprehensive and clear, written in plain language, in an easily accessible format. </a:t>
            </a:r>
          </a:p>
          <a:p>
            <a:pPr marL="0" indent="0">
              <a:buNone/>
            </a:pPr>
            <a:r>
              <a:rPr lang="en-GB" sz="1300" dirty="0">
                <a:latin typeface="+mj-lt"/>
              </a:rPr>
              <a:t>Where is the information located? Can the individual reasonably be expected to locate the privacy notice, and to make an informed decision to grant consent (where necessary)? Are you informing the individual why you are collecting the data, and what grounds you are relying on? (i.e. if you are not relying on consent what are you relying on, make this clear)</a:t>
            </a:r>
          </a:p>
          <a:p>
            <a:pPr marL="0" indent="0">
              <a:buNone/>
            </a:pPr>
            <a:r>
              <a:rPr lang="en-GB" sz="1300" dirty="0">
                <a:latin typeface="+mj-lt"/>
              </a:rPr>
              <a:t>Make a decision up front on issues such as archiving so that you can inform the individuals how long you will be keeping their data for. </a:t>
            </a:r>
          </a:p>
        </p:txBody>
      </p:sp>
    </p:spTree>
    <p:extLst>
      <p:ext uri="{BB962C8B-B14F-4D97-AF65-F5344CB8AC3E}">
        <p14:creationId xmlns:p14="http://schemas.microsoft.com/office/powerpoint/2010/main" val="55041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large machine in a room&#10;&#10;Description automatically generated">
            <a:extLst>
              <a:ext uri="{FF2B5EF4-FFF2-40B4-BE49-F238E27FC236}">
                <a16:creationId xmlns:a16="http://schemas.microsoft.com/office/drawing/2014/main" id="{77C5AF39-941A-5C4A-984F-6E1D7CE5558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52510" y="4068838"/>
            <a:ext cx="3591428" cy="2439179"/>
          </a:xfrm>
          <a:prstGeom prst="rect">
            <a:avLst/>
          </a:prstGeom>
        </p:spPr>
      </p:pic>
      <p:sp>
        <p:nvSpPr>
          <p:cNvPr id="2" name="Title 1">
            <a:extLst>
              <a:ext uri="{FF2B5EF4-FFF2-40B4-BE49-F238E27FC236}">
                <a16:creationId xmlns:a16="http://schemas.microsoft.com/office/drawing/2014/main" id="{BD487B81-9EF1-6243-AC7B-E732B147C6CD}"/>
              </a:ext>
            </a:extLst>
          </p:cNvPr>
          <p:cNvSpPr>
            <a:spLocks noGrp="1"/>
          </p:cNvSpPr>
          <p:nvPr>
            <p:ph type="title"/>
          </p:nvPr>
        </p:nvSpPr>
        <p:spPr/>
        <p:txBody>
          <a:bodyPr/>
          <a:lstStyle/>
          <a:p>
            <a:pPr algn="ctr"/>
            <a:r>
              <a:rPr lang="en-PT" dirty="0"/>
              <a:t>Search on Data on Remote Machine</a:t>
            </a:r>
          </a:p>
        </p:txBody>
      </p:sp>
      <p:sp>
        <p:nvSpPr>
          <p:cNvPr id="5" name="Cloud 4">
            <a:extLst>
              <a:ext uri="{FF2B5EF4-FFF2-40B4-BE49-F238E27FC236}">
                <a16:creationId xmlns:a16="http://schemas.microsoft.com/office/drawing/2014/main" id="{BC1FF1B8-D842-8548-B307-E7E4EDA6B2E0}"/>
              </a:ext>
            </a:extLst>
          </p:cNvPr>
          <p:cNvSpPr/>
          <p:nvPr/>
        </p:nvSpPr>
        <p:spPr>
          <a:xfrm>
            <a:off x="6191250" y="1108483"/>
            <a:ext cx="5219700" cy="4417518"/>
          </a:xfrm>
          <a:prstGeom prst="cloud">
            <a:avLst/>
          </a:prstGeom>
          <a:solidFill>
            <a:schemeClr val="bg1"/>
          </a:solidFill>
          <a:ln w="76200">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Can 5">
            <a:extLst>
              <a:ext uri="{FF2B5EF4-FFF2-40B4-BE49-F238E27FC236}">
                <a16:creationId xmlns:a16="http://schemas.microsoft.com/office/drawing/2014/main" id="{5261C9E7-ED44-8E42-9CB7-F72E6C721FA6}"/>
              </a:ext>
            </a:extLst>
          </p:cNvPr>
          <p:cNvSpPr/>
          <p:nvPr/>
        </p:nvSpPr>
        <p:spPr>
          <a:xfrm>
            <a:off x="7028086" y="1732397"/>
            <a:ext cx="1562100" cy="962025"/>
          </a:xfrm>
          <a:prstGeom prst="can">
            <a:avLst/>
          </a:prstGeom>
          <a:solidFill>
            <a:schemeClr val="bg1"/>
          </a:solidFill>
          <a:ln w="76200">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EC7E6C51-2C99-0D48-BE06-175083C2461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08371" y="2147167"/>
            <a:ext cx="857250" cy="857250"/>
          </a:xfrm>
          <a:prstGeom prst="rect">
            <a:avLst/>
          </a:prstGeom>
        </p:spPr>
      </p:pic>
      <p:sp>
        <p:nvSpPr>
          <p:cNvPr id="3" name="Content Placeholder 2">
            <a:extLst>
              <a:ext uri="{FF2B5EF4-FFF2-40B4-BE49-F238E27FC236}">
                <a16:creationId xmlns:a16="http://schemas.microsoft.com/office/drawing/2014/main" id="{21DE9D8B-F0DF-D54D-BA02-FBD35C001731}"/>
              </a:ext>
            </a:extLst>
          </p:cNvPr>
          <p:cNvSpPr>
            <a:spLocks noGrp="1"/>
          </p:cNvSpPr>
          <p:nvPr>
            <p:ph idx="1"/>
          </p:nvPr>
        </p:nvSpPr>
        <p:spPr>
          <a:xfrm>
            <a:off x="387928" y="1332000"/>
            <a:ext cx="6247894" cy="5139920"/>
          </a:xfrm>
        </p:spPr>
        <p:txBody>
          <a:bodyPr/>
          <a:lstStyle/>
          <a:p>
            <a:r>
              <a:rPr lang="en-PT" sz="2400" b="1" dirty="0">
                <a:solidFill>
                  <a:srgbClr val="73B8DB"/>
                </a:solidFill>
              </a:rPr>
              <a:t>Goal: </a:t>
            </a:r>
            <a:r>
              <a:rPr lang="en-PT" sz="2400" dirty="0"/>
              <a:t>use external computing power to </a:t>
            </a:r>
            <a:r>
              <a:rPr lang="en-PT" sz="2400" b="1" i="1" dirty="0"/>
              <a:t>search</a:t>
            </a:r>
            <a:r>
              <a:rPr lang="en-PT" sz="2400" dirty="0"/>
              <a:t> my data</a:t>
            </a:r>
          </a:p>
          <a:p>
            <a:r>
              <a:rPr lang="en-PT" sz="2400" b="1" dirty="0">
                <a:solidFill>
                  <a:srgbClr val="C00000"/>
                </a:solidFill>
              </a:rPr>
              <a:t>Req: </a:t>
            </a:r>
            <a:r>
              <a:rPr lang="en-PT" sz="2400" dirty="0"/>
              <a:t>Maintain confidentiality!</a:t>
            </a:r>
          </a:p>
          <a:p>
            <a:pPr lvl="1"/>
            <a:r>
              <a:rPr lang="en-PT" sz="2000" dirty="0"/>
              <a:t>Even if the owner is not trustable</a:t>
            </a:r>
          </a:p>
          <a:p>
            <a:pPr lvl="2"/>
            <a:endParaRPr lang="en-PT" sz="1600" dirty="0"/>
          </a:p>
          <a:p>
            <a:pPr marL="457200" indent="-457200">
              <a:buAutoNum type="arabicPeriod"/>
            </a:pPr>
            <a:r>
              <a:rPr lang="en-PT" sz="2400" dirty="0"/>
              <a:t>Upload my data, dully encrypted </a:t>
            </a:r>
          </a:p>
          <a:p>
            <a:pPr marL="400050" lvl="1" indent="0">
              <a:buNone/>
            </a:pPr>
            <a:r>
              <a:rPr lang="en-GB" sz="2000" dirty="0"/>
              <a:t>(m</a:t>
            </a:r>
            <a:r>
              <a:rPr lang="en-PT" sz="2000" dirty="0"/>
              <a:t>aybe I had it already stored remotely) </a:t>
            </a:r>
          </a:p>
          <a:p>
            <a:pPr marL="857250" lvl="1" indent="-457200">
              <a:buAutoNum type="arabicPeriod"/>
            </a:pPr>
            <a:endParaRPr lang="en-PT" sz="2000" dirty="0"/>
          </a:p>
          <a:p>
            <a:pPr marL="457200" indent="-457200">
              <a:buAutoNum type="arabicPeriod"/>
            </a:pPr>
            <a:r>
              <a:rPr lang="en-PT" sz="2400" dirty="0"/>
              <a:t>Need to run a </a:t>
            </a:r>
            <a:r>
              <a:rPr lang="en-PT" sz="2400" b="1" dirty="0">
                <a:latin typeface="Fira Code" panose="020B0809050000020004" pitchFamily="49" charset="0"/>
                <a:ea typeface="Fira Code" panose="020B0809050000020004" pitchFamily="49" charset="0"/>
              </a:rPr>
              <a:t>search</a:t>
            </a:r>
          </a:p>
          <a:p>
            <a:pPr marL="400050" lvl="1" indent="0">
              <a:buNone/>
            </a:pPr>
            <a:r>
              <a:rPr lang="en-GB" sz="2000" strike="sngStrike" dirty="0"/>
              <a:t>must include Decrypt, </a:t>
            </a:r>
            <a:r>
              <a:rPr lang="en-GB" sz="2000" b="1" strike="sngStrike" dirty="0">
                <a:latin typeface="Fira Code" panose="020B0809050000020004" pitchFamily="49" charset="0"/>
                <a:ea typeface="Fira Code" panose="020B0809050000020004" pitchFamily="49" charset="0"/>
              </a:rPr>
              <a:t>search</a:t>
            </a:r>
            <a:r>
              <a:rPr lang="en-GB" sz="2000" strike="sngStrike" dirty="0"/>
              <a:t>, Encrypt</a:t>
            </a:r>
          </a:p>
          <a:p>
            <a:pPr marL="400050" lvl="1" indent="0">
              <a:buNone/>
            </a:pPr>
            <a:r>
              <a:rPr lang="en-GB" sz="2000" b="1" dirty="0">
                <a:latin typeface="Fira Code" panose="020B0809050000020004" pitchFamily="49" charset="0"/>
                <a:ea typeface="Fira Code" panose="020B0809050000020004" pitchFamily="49" charset="0"/>
              </a:rPr>
              <a:t>search</a:t>
            </a:r>
            <a:r>
              <a:rPr lang="en-GB" sz="2000" dirty="0"/>
              <a:t> on the encrypted data</a:t>
            </a:r>
          </a:p>
          <a:p>
            <a:pPr marL="1257300" lvl="2" indent="-457200">
              <a:buAutoNum type="arabicPeriod"/>
            </a:pPr>
            <a:endParaRPr lang="en-PT" sz="1600" dirty="0"/>
          </a:p>
          <a:p>
            <a:pPr marL="457200" indent="-457200">
              <a:buAutoNum type="arabicPeriod"/>
            </a:pPr>
            <a:r>
              <a:rPr lang="en-PT" sz="2400" dirty="0"/>
              <a:t>Receive the result of </a:t>
            </a:r>
            <a:r>
              <a:rPr lang="en-PT" sz="2400" b="1" dirty="0">
                <a:latin typeface="Fira Code" panose="020B0809050000020004" pitchFamily="49" charset="0"/>
                <a:ea typeface="Fira Code" panose="020B0809050000020004" pitchFamily="49" charset="0"/>
              </a:rPr>
              <a:t>search</a:t>
            </a:r>
          </a:p>
          <a:p>
            <a:endParaRPr lang="en-PT" sz="2400" dirty="0"/>
          </a:p>
        </p:txBody>
      </p:sp>
      <p:grpSp>
        <p:nvGrpSpPr>
          <p:cNvPr id="14" name="Group 13">
            <a:extLst>
              <a:ext uri="{FF2B5EF4-FFF2-40B4-BE49-F238E27FC236}">
                <a16:creationId xmlns:a16="http://schemas.microsoft.com/office/drawing/2014/main" id="{C88EABE7-0210-A74F-8770-D2C24A096893}"/>
              </a:ext>
            </a:extLst>
          </p:cNvPr>
          <p:cNvGrpSpPr/>
          <p:nvPr/>
        </p:nvGrpSpPr>
        <p:grpSpPr>
          <a:xfrm rot="19125923">
            <a:off x="7677285" y="1666474"/>
            <a:ext cx="1256727" cy="2854414"/>
            <a:chOff x="3961562" y="423095"/>
            <a:chExt cx="2699823" cy="6132131"/>
          </a:xfrm>
        </p:grpSpPr>
        <p:sp>
          <p:nvSpPr>
            <p:cNvPr id="12" name="Can 11">
              <a:extLst>
                <a:ext uri="{FF2B5EF4-FFF2-40B4-BE49-F238E27FC236}">
                  <a16:creationId xmlns:a16="http://schemas.microsoft.com/office/drawing/2014/main" id="{7E6891C5-279A-EA4B-9FCD-6AA9452B6570}"/>
                </a:ext>
              </a:extLst>
            </p:cNvPr>
            <p:cNvSpPr/>
            <p:nvPr/>
          </p:nvSpPr>
          <p:spPr>
            <a:xfrm>
              <a:off x="5105433" y="3146370"/>
              <a:ext cx="412080" cy="3408856"/>
            </a:xfrm>
            <a:prstGeom prst="can">
              <a:avLst/>
            </a:prstGeom>
            <a:solidFill>
              <a:schemeClr val="bg1"/>
            </a:solidFill>
            <a:ln w="28575">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Doughnut 8">
              <a:extLst>
                <a:ext uri="{FF2B5EF4-FFF2-40B4-BE49-F238E27FC236}">
                  <a16:creationId xmlns:a16="http://schemas.microsoft.com/office/drawing/2014/main" id="{1D67A65E-33D7-F94E-B932-0B24FA99104E}"/>
                </a:ext>
              </a:extLst>
            </p:cNvPr>
            <p:cNvSpPr/>
            <p:nvPr/>
          </p:nvSpPr>
          <p:spPr>
            <a:xfrm>
              <a:off x="3961562" y="423095"/>
              <a:ext cx="2699823" cy="2699823"/>
            </a:xfrm>
            <a:prstGeom prst="donut">
              <a:avLst>
                <a:gd name="adj" fmla="val 9493"/>
              </a:avLst>
            </a:prstGeom>
            <a:solidFill>
              <a:schemeClr val="bg1"/>
            </a:solidFill>
            <a:ln w="28575">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15" name="Rectangle 14">
            <a:extLst>
              <a:ext uri="{FF2B5EF4-FFF2-40B4-BE49-F238E27FC236}">
                <a16:creationId xmlns:a16="http://schemas.microsoft.com/office/drawing/2014/main" id="{B6EB92D9-05A6-564D-A434-2E6038E18933}"/>
              </a:ext>
            </a:extLst>
          </p:cNvPr>
          <p:cNvSpPr/>
          <p:nvPr/>
        </p:nvSpPr>
        <p:spPr>
          <a:xfrm>
            <a:off x="5852583" y="5202835"/>
            <a:ext cx="677334" cy="646331"/>
          </a:xfrm>
          <a:prstGeom prst="rect">
            <a:avLst/>
          </a:prstGeom>
        </p:spPr>
        <p:txBody>
          <a:bodyPr wrap="square">
            <a:spAutoFit/>
          </a:bodyPr>
          <a:lstStyle/>
          <a:p>
            <a:r>
              <a:rPr lang="en-PT" sz="3600" b="1" dirty="0">
                <a:solidFill>
                  <a:srgbClr val="73B8DB"/>
                </a:solidFill>
                <a:latin typeface="Fira Code" panose="020B0809050000020004" pitchFamily="49" charset="0"/>
                <a:ea typeface="Fira Code" panose="020B0809050000020004" pitchFamily="49" charset="0"/>
              </a:rPr>
              <a:t>✅</a:t>
            </a:r>
          </a:p>
        </p:txBody>
      </p:sp>
      <p:sp>
        <p:nvSpPr>
          <p:cNvPr id="16" name="Rectangle 15">
            <a:extLst>
              <a:ext uri="{FF2B5EF4-FFF2-40B4-BE49-F238E27FC236}">
                <a16:creationId xmlns:a16="http://schemas.microsoft.com/office/drawing/2014/main" id="{07E23A5D-0103-0243-B0FA-DE7016FD01A2}"/>
              </a:ext>
            </a:extLst>
          </p:cNvPr>
          <p:cNvSpPr/>
          <p:nvPr/>
        </p:nvSpPr>
        <p:spPr>
          <a:xfrm>
            <a:off x="8641173" y="1711838"/>
            <a:ext cx="677334" cy="646331"/>
          </a:xfrm>
          <a:prstGeom prst="rect">
            <a:avLst/>
          </a:prstGeom>
        </p:spPr>
        <p:txBody>
          <a:bodyPr wrap="square">
            <a:spAutoFit/>
          </a:bodyPr>
          <a:lstStyle/>
          <a:p>
            <a:r>
              <a:rPr lang="en-PT" sz="3600" b="1" dirty="0">
                <a:solidFill>
                  <a:srgbClr val="73B8DB"/>
                </a:solidFill>
                <a:latin typeface="Fira Code" panose="020B0809050000020004" pitchFamily="49" charset="0"/>
                <a:ea typeface="Fira Code" panose="020B0809050000020004" pitchFamily="49" charset="0"/>
              </a:rPr>
              <a:t>✅</a:t>
            </a:r>
          </a:p>
        </p:txBody>
      </p:sp>
      <p:sp>
        <p:nvSpPr>
          <p:cNvPr id="17" name="Rectangle 16">
            <a:extLst>
              <a:ext uri="{FF2B5EF4-FFF2-40B4-BE49-F238E27FC236}">
                <a16:creationId xmlns:a16="http://schemas.microsoft.com/office/drawing/2014/main" id="{C52FDC3F-C6EA-B946-97B4-37CD3C2301CD}"/>
              </a:ext>
            </a:extLst>
          </p:cNvPr>
          <p:cNvSpPr/>
          <p:nvPr/>
        </p:nvSpPr>
        <p:spPr>
          <a:xfrm>
            <a:off x="9033439" y="3422270"/>
            <a:ext cx="677334" cy="646331"/>
          </a:xfrm>
          <a:prstGeom prst="rect">
            <a:avLst/>
          </a:prstGeom>
        </p:spPr>
        <p:txBody>
          <a:bodyPr wrap="square">
            <a:spAutoFit/>
          </a:bodyPr>
          <a:lstStyle/>
          <a:p>
            <a:r>
              <a:rPr lang="en-PT" sz="3600" b="1" dirty="0">
                <a:solidFill>
                  <a:srgbClr val="73B8DB"/>
                </a:solidFill>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323835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5" grpId="0"/>
      <p:bldP spid="16" grpId="0"/>
      <p:bldP spid="17"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219200" y="381000"/>
            <a:ext cx="8829368" cy="1143000"/>
          </a:xfrm>
        </p:spPr>
        <p:txBody>
          <a:bodyPr>
            <a:noAutofit/>
          </a:bodyPr>
          <a:lstStyle/>
          <a:p>
            <a:pPr algn="l">
              <a:lnSpc>
                <a:spcPct val="90000"/>
              </a:lnSpc>
            </a:pPr>
            <a:r>
              <a:rPr lang="en-GB" sz="2400" b="1" dirty="0"/>
              <a:t>Data obtained for specified, explicit and legitimate purposes and not further processed in a manner that is incompatible with those purposes </a:t>
            </a:r>
          </a:p>
        </p:txBody>
      </p:sp>
      <p:sp>
        <p:nvSpPr>
          <p:cNvPr id="120835" name="Rectangle 3"/>
          <p:cNvSpPr>
            <a:spLocks noGrp="1" noChangeArrowheads="1"/>
          </p:cNvSpPr>
          <p:nvPr>
            <p:ph idx="1"/>
          </p:nvPr>
        </p:nvSpPr>
        <p:spPr>
          <a:xfrm>
            <a:off x="1219200" y="1845734"/>
            <a:ext cx="9936480" cy="4023360"/>
          </a:xfrm>
        </p:spPr>
        <p:txBody>
          <a:bodyPr>
            <a:normAutofit fontScale="55000" lnSpcReduction="20000"/>
          </a:bodyPr>
          <a:lstStyle/>
          <a:p>
            <a:pPr marL="0" indent="0">
              <a:lnSpc>
                <a:spcPct val="110000"/>
              </a:lnSpc>
              <a:spcBef>
                <a:spcPts val="0"/>
              </a:spcBef>
              <a:buNone/>
            </a:pPr>
            <a:r>
              <a:rPr lang="en-GB" b="1" dirty="0"/>
              <a:t>Purpose Limitation</a:t>
            </a:r>
          </a:p>
          <a:p>
            <a:pPr marL="0" indent="0">
              <a:lnSpc>
                <a:spcPct val="110000"/>
              </a:lnSpc>
              <a:spcBef>
                <a:spcPts val="0"/>
              </a:spcBef>
              <a:buNone/>
            </a:pPr>
            <a:endParaRPr lang="en-GB" b="1" dirty="0"/>
          </a:p>
          <a:p>
            <a:pPr marL="0" indent="0">
              <a:lnSpc>
                <a:spcPct val="110000"/>
              </a:lnSpc>
              <a:spcBef>
                <a:spcPts val="0"/>
              </a:spcBef>
              <a:buNone/>
            </a:pPr>
            <a:r>
              <a:rPr lang="en-GB" sz="2000" dirty="0"/>
              <a:t>Decide what your basis is for collecting the personal information / special categories information and make this known to the individuals concerned e.g. in any T&amp;Cs, on your website, in any literature. </a:t>
            </a:r>
          </a:p>
          <a:p>
            <a:pPr marL="0" indent="0">
              <a:lnSpc>
                <a:spcPct val="110000"/>
              </a:lnSpc>
              <a:spcBef>
                <a:spcPts val="0"/>
              </a:spcBef>
              <a:buNone/>
            </a:pPr>
            <a:endParaRPr lang="en-GB" sz="2000" dirty="0"/>
          </a:p>
          <a:p>
            <a:pPr marL="0" indent="0">
              <a:lnSpc>
                <a:spcPct val="110000"/>
              </a:lnSpc>
              <a:spcBef>
                <a:spcPts val="0"/>
              </a:spcBef>
              <a:buNone/>
            </a:pPr>
            <a:r>
              <a:rPr lang="en-GB" sz="2000" dirty="0"/>
              <a:t>Make sure you consider whether you need to draft your own privacy policy for the processing, or whether you link to the University policy. Have a clear data collection statement which is explicit with regard to use of the data. This is essential in order to ensure specified, informed and unambiguous consent. Make sure you include the retention period for the data.</a:t>
            </a:r>
          </a:p>
          <a:p>
            <a:pPr marL="0" indent="0">
              <a:lnSpc>
                <a:spcPct val="110000"/>
              </a:lnSpc>
              <a:spcBef>
                <a:spcPts val="0"/>
              </a:spcBef>
              <a:buNone/>
            </a:pPr>
            <a:endParaRPr lang="en-GB" dirty="0"/>
          </a:p>
          <a:p>
            <a:pPr marL="0" indent="0">
              <a:lnSpc>
                <a:spcPct val="110000"/>
              </a:lnSpc>
              <a:spcBef>
                <a:spcPts val="0"/>
              </a:spcBef>
              <a:buNone/>
            </a:pPr>
            <a:r>
              <a:rPr lang="en-GB" sz="2000" dirty="0"/>
              <a:t>The GDPR also sets out rules on factors to be taken into account to asses whether a new processing purposes fits with the purpose originally communicated to the individual:</a:t>
            </a:r>
          </a:p>
          <a:p>
            <a:pPr marL="0" indent="0">
              <a:lnSpc>
                <a:spcPct val="110000"/>
              </a:lnSpc>
              <a:spcBef>
                <a:spcPts val="0"/>
              </a:spcBef>
              <a:buNone/>
            </a:pPr>
            <a:endParaRPr lang="en-GB" sz="2000" dirty="0"/>
          </a:p>
          <a:p>
            <a:pPr lvl="1">
              <a:lnSpc>
                <a:spcPct val="110000"/>
              </a:lnSpc>
              <a:spcBef>
                <a:spcPts val="0"/>
              </a:spcBef>
              <a:buFontTx/>
              <a:buChar char="-"/>
            </a:pPr>
            <a:r>
              <a:rPr lang="en-GB" dirty="0"/>
              <a:t>Is there any link between the original and proposed new purpose?</a:t>
            </a:r>
          </a:p>
          <a:p>
            <a:pPr lvl="1">
              <a:lnSpc>
                <a:spcPct val="110000"/>
              </a:lnSpc>
              <a:spcBef>
                <a:spcPts val="0"/>
              </a:spcBef>
              <a:buFontTx/>
              <a:buChar char="-"/>
            </a:pPr>
            <a:r>
              <a:rPr lang="en-GB" dirty="0"/>
              <a:t>The context in which the data was collected</a:t>
            </a:r>
          </a:p>
          <a:p>
            <a:pPr lvl="1">
              <a:lnSpc>
                <a:spcPct val="110000"/>
              </a:lnSpc>
              <a:spcBef>
                <a:spcPts val="0"/>
              </a:spcBef>
              <a:buFontTx/>
              <a:buChar char="-"/>
            </a:pPr>
            <a:r>
              <a:rPr lang="en-GB" dirty="0"/>
              <a:t>The nature of the data (is it special category or criminal offence data)</a:t>
            </a:r>
          </a:p>
          <a:p>
            <a:pPr lvl="1">
              <a:lnSpc>
                <a:spcPct val="110000"/>
              </a:lnSpc>
              <a:spcBef>
                <a:spcPts val="0"/>
              </a:spcBef>
              <a:buFontTx/>
              <a:buChar char="-"/>
            </a:pPr>
            <a:r>
              <a:rPr lang="en-GB" dirty="0"/>
              <a:t>The possible consequence of the new processing</a:t>
            </a:r>
          </a:p>
          <a:p>
            <a:pPr lvl="1">
              <a:lnSpc>
                <a:spcPct val="110000"/>
              </a:lnSpc>
              <a:spcBef>
                <a:spcPts val="0"/>
              </a:spcBef>
              <a:buFontTx/>
              <a:buChar char="-"/>
            </a:pPr>
            <a:r>
              <a:rPr lang="en-GB" dirty="0"/>
              <a:t>The existence of safeguards such as </a:t>
            </a:r>
            <a:r>
              <a:rPr lang="en-GB" dirty="0" err="1"/>
              <a:t>pseudoanonymisation</a:t>
            </a:r>
            <a:r>
              <a:rPr lang="en-GB" dirty="0"/>
              <a:t> / encryption</a:t>
            </a:r>
          </a:p>
          <a:p>
            <a:pPr lvl="1">
              <a:lnSpc>
                <a:spcPct val="110000"/>
              </a:lnSpc>
              <a:spcBef>
                <a:spcPts val="0"/>
              </a:spcBef>
              <a:buFontTx/>
              <a:buChar char="-"/>
            </a:pPr>
            <a:endParaRPr lang="en-GB" dirty="0"/>
          </a:p>
          <a:p>
            <a:pPr marL="0" lvl="1" indent="0">
              <a:lnSpc>
                <a:spcPct val="110000"/>
              </a:lnSpc>
              <a:spcBef>
                <a:spcPts val="0"/>
              </a:spcBef>
              <a:buNone/>
            </a:pPr>
            <a:r>
              <a:rPr lang="en-GB" sz="2000" dirty="0"/>
              <a:t>Processing for archival purposes in the public interest, for scientific and historical research purpose or statistical purposes should be considered compatible with the original purpose.</a:t>
            </a:r>
          </a:p>
        </p:txBody>
      </p:sp>
    </p:spTree>
    <p:extLst>
      <p:ext uri="{BB962C8B-B14F-4D97-AF65-F5344CB8AC3E}">
        <p14:creationId xmlns:p14="http://schemas.microsoft.com/office/powerpoint/2010/main" val="5756044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1209368" y="365125"/>
            <a:ext cx="9704438" cy="1088771"/>
          </a:xfrm>
        </p:spPr>
        <p:txBody>
          <a:bodyPr>
            <a:normAutofit/>
          </a:bodyPr>
          <a:lstStyle/>
          <a:p>
            <a:pPr algn="l"/>
            <a:r>
              <a:rPr lang="en-GB" sz="2800" b="1" dirty="0"/>
              <a:t>Data processed is adequate, relevant and limited to what is necessary </a:t>
            </a:r>
          </a:p>
        </p:txBody>
      </p:sp>
      <p:sp>
        <p:nvSpPr>
          <p:cNvPr id="141315" name="Rectangle 3"/>
          <p:cNvSpPr>
            <a:spLocks noGrp="1" noChangeArrowheads="1"/>
          </p:cNvSpPr>
          <p:nvPr>
            <p:ph idx="1"/>
          </p:nvPr>
        </p:nvSpPr>
        <p:spPr/>
        <p:txBody>
          <a:bodyPr>
            <a:normAutofit/>
          </a:bodyPr>
          <a:lstStyle/>
          <a:p>
            <a:pPr marL="0" indent="0">
              <a:spcBef>
                <a:spcPts val="0"/>
              </a:spcBef>
              <a:buNone/>
            </a:pPr>
            <a:r>
              <a:rPr lang="en-GB" b="1" dirty="0"/>
              <a:t>Data minimisation</a:t>
            </a:r>
          </a:p>
          <a:p>
            <a:pPr marL="0" indent="0">
              <a:spcBef>
                <a:spcPts val="0"/>
              </a:spcBef>
              <a:buNone/>
            </a:pPr>
            <a:endParaRPr lang="en-GB" dirty="0"/>
          </a:p>
          <a:p>
            <a:pPr marL="0" indent="0">
              <a:spcBef>
                <a:spcPts val="0"/>
              </a:spcBef>
              <a:buNone/>
            </a:pPr>
            <a:r>
              <a:rPr lang="en-GB" sz="2000" dirty="0"/>
              <a:t>Only collect and use what you actually need in order to carry out the purpose, and importantly, only what is compatible with the reasons and purposes which the individuals were informed of, or the purposes for which you are legally entitled to hold the information.*</a:t>
            </a:r>
          </a:p>
          <a:p>
            <a:pPr marL="0" indent="0">
              <a:spcBef>
                <a:spcPts val="0"/>
              </a:spcBef>
              <a:buNone/>
            </a:pPr>
            <a:endParaRPr lang="en-GB" sz="2000" dirty="0"/>
          </a:p>
          <a:p>
            <a:pPr marL="0" indent="0">
              <a:spcBef>
                <a:spcPts val="0"/>
              </a:spcBef>
              <a:buNone/>
            </a:pPr>
            <a:r>
              <a:rPr lang="en-GB" sz="2000" dirty="0"/>
              <a:t>	*Always refer back to your privacy notice / data collection notice</a:t>
            </a:r>
          </a:p>
          <a:p>
            <a:pPr marL="0" indent="0">
              <a:spcBef>
                <a:spcPts val="0"/>
              </a:spcBef>
              <a:buNone/>
            </a:pPr>
            <a:endParaRPr lang="en-GB" sz="2000" dirty="0"/>
          </a:p>
          <a:p>
            <a:pPr marL="0" indent="0">
              <a:spcBef>
                <a:spcPts val="0"/>
              </a:spcBef>
              <a:buNone/>
            </a:pPr>
            <a:r>
              <a:rPr lang="en-GB" sz="2000" dirty="0"/>
              <a:t>Importantly don’t collect (or hold) any data “in case it might come in handy”</a:t>
            </a:r>
          </a:p>
          <a:p>
            <a:pPr marL="0" indent="0">
              <a:spcBef>
                <a:spcPts val="0"/>
              </a:spcBef>
              <a:buNone/>
            </a:pPr>
            <a:endParaRPr lang="en-GB" dirty="0"/>
          </a:p>
          <a:p>
            <a:pPr marL="0" indent="0">
              <a:spcBef>
                <a:spcPts val="0"/>
              </a:spcBef>
              <a:buNone/>
            </a:pPr>
            <a:endParaRPr lang="en-GB" dirty="0"/>
          </a:p>
        </p:txBody>
      </p:sp>
    </p:spTree>
    <p:extLst>
      <p:ext uri="{BB962C8B-B14F-4D97-AF65-F5344CB8AC3E}">
        <p14:creationId xmlns:p14="http://schemas.microsoft.com/office/powerpoint/2010/main" val="28213567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1097280" y="286603"/>
            <a:ext cx="10058400" cy="1375049"/>
          </a:xfrm>
        </p:spPr>
        <p:txBody>
          <a:bodyPr>
            <a:normAutofit/>
          </a:bodyPr>
          <a:lstStyle/>
          <a:p>
            <a:pPr algn="l"/>
            <a:r>
              <a:rPr lang="en-GB" sz="2800" b="1" dirty="0"/>
              <a:t>Data is accurate and, where necessary, kept up to date </a:t>
            </a:r>
          </a:p>
        </p:txBody>
      </p:sp>
      <p:sp>
        <p:nvSpPr>
          <p:cNvPr id="143363" name="Rectangle 3"/>
          <p:cNvSpPr>
            <a:spLocks noGrp="1" noChangeArrowheads="1"/>
          </p:cNvSpPr>
          <p:nvPr>
            <p:ph idx="1"/>
          </p:nvPr>
        </p:nvSpPr>
        <p:spPr/>
        <p:txBody>
          <a:bodyPr>
            <a:normAutofit/>
          </a:bodyPr>
          <a:lstStyle/>
          <a:p>
            <a:pPr marL="0" indent="0">
              <a:spcBef>
                <a:spcPts val="0"/>
              </a:spcBef>
              <a:buNone/>
            </a:pPr>
            <a:r>
              <a:rPr lang="en-GB" sz="2200" b="1" dirty="0"/>
              <a:t>Accuracy</a:t>
            </a:r>
          </a:p>
          <a:p>
            <a:pPr marL="0" indent="0">
              <a:spcBef>
                <a:spcPts val="0"/>
              </a:spcBef>
              <a:buNone/>
            </a:pPr>
            <a:endParaRPr lang="en-GB" sz="2200" dirty="0"/>
          </a:p>
          <a:p>
            <a:pPr marL="0" indent="0">
              <a:spcBef>
                <a:spcPts val="0"/>
              </a:spcBef>
              <a:buNone/>
            </a:pPr>
            <a:r>
              <a:rPr lang="en-GB" sz="2000" dirty="0"/>
              <a:t>Make sure that any personal data, or special categories data, collected is recorded accurately. </a:t>
            </a:r>
          </a:p>
          <a:p>
            <a:pPr marL="0" indent="0">
              <a:spcBef>
                <a:spcPts val="0"/>
              </a:spcBef>
              <a:buNone/>
            </a:pPr>
            <a:endParaRPr lang="en-GB" dirty="0"/>
          </a:p>
          <a:p>
            <a:pPr marL="0" indent="0">
              <a:spcBef>
                <a:spcPts val="0"/>
              </a:spcBef>
              <a:buNone/>
            </a:pPr>
            <a:endParaRPr lang="en-GB" dirty="0"/>
          </a:p>
          <a:p>
            <a:pPr marL="0" indent="0">
              <a:spcBef>
                <a:spcPts val="0"/>
              </a:spcBef>
              <a:buNone/>
            </a:pPr>
            <a:r>
              <a:rPr lang="en-GB" sz="2000" dirty="0"/>
              <a:t>Every reasonable step must be taken to ensure that any data found to be inaccurate is erased or rectified without delay, and in any event within a month of receiving </a:t>
            </a:r>
            <a:r>
              <a:rPr lang="en-GB" dirty="0"/>
              <a:t>a</a:t>
            </a:r>
            <a:r>
              <a:rPr lang="en-GB" sz="2000" dirty="0"/>
              <a:t> request from the individual.</a:t>
            </a:r>
          </a:p>
          <a:p>
            <a:pPr marL="0" indent="0">
              <a:spcBef>
                <a:spcPts val="0"/>
              </a:spcBef>
              <a:buNone/>
            </a:pPr>
            <a:endParaRPr lang="en-GB" sz="2000" dirty="0"/>
          </a:p>
          <a:p>
            <a:pPr marL="0" indent="0">
              <a:spcBef>
                <a:spcPts val="0"/>
              </a:spcBef>
              <a:buNone/>
            </a:pPr>
            <a:endParaRPr lang="en-GB" sz="2000" dirty="0"/>
          </a:p>
          <a:p>
            <a:pPr marL="0" indent="0">
              <a:spcBef>
                <a:spcPts val="0"/>
              </a:spcBef>
              <a:buNone/>
            </a:pPr>
            <a:r>
              <a:rPr lang="en-GB" sz="2000" dirty="0"/>
              <a:t>The individual needs to notify us of any change in their data. However we should also check periodically to make sure the data is still up to date.</a:t>
            </a:r>
          </a:p>
          <a:p>
            <a:pPr marL="0" indent="0">
              <a:spcBef>
                <a:spcPts val="0"/>
              </a:spcBef>
              <a:buNone/>
            </a:pPr>
            <a:endParaRPr lang="en-GB" sz="2000" dirty="0"/>
          </a:p>
        </p:txBody>
      </p:sp>
    </p:spTree>
    <p:extLst>
      <p:ext uri="{BB962C8B-B14F-4D97-AF65-F5344CB8AC3E}">
        <p14:creationId xmlns:p14="http://schemas.microsoft.com/office/powerpoint/2010/main" val="16971070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normAutofit/>
          </a:bodyPr>
          <a:lstStyle/>
          <a:p>
            <a:pPr algn="l"/>
            <a:r>
              <a:rPr lang="en-GB" sz="2800" b="1" dirty="0"/>
              <a:t>Data should not to be kept longer than is necessary for the purpose </a:t>
            </a:r>
          </a:p>
        </p:txBody>
      </p:sp>
      <p:sp>
        <p:nvSpPr>
          <p:cNvPr id="144387" name="Rectangle 3"/>
          <p:cNvSpPr>
            <a:spLocks noGrp="1" noChangeArrowheads="1"/>
          </p:cNvSpPr>
          <p:nvPr>
            <p:ph idx="1"/>
          </p:nvPr>
        </p:nvSpPr>
        <p:spPr/>
        <p:txBody>
          <a:bodyPr>
            <a:normAutofit fontScale="77500" lnSpcReduction="20000"/>
          </a:bodyPr>
          <a:lstStyle/>
          <a:p>
            <a:pPr>
              <a:lnSpc>
                <a:spcPct val="90000"/>
              </a:lnSpc>
              <a:buNone/>
            </a:pPr>
            <a:r>
              <a:rPr lang="en-GB" sz="2200" b="1" dirty="0"/>
              <a:t>Storage Limitation</a:t>
            </a:r>
          </a:p>
          <a:p>
            <a:pPr>
              <a:lnSpc>
                <a:spcPct val="90000"/>
              </a:lnSpc>
              <a:buNone/>
            </a:pPr>
            <a:endParaRPr lang="en-GB" sz="1600" dirty="0"/>
          </a:p>
          <a:p>
            <a:pPr marL="0" indent="0">
              <a:lnSpc>
                <a:spcPct val="110000"/>
              </a:lnSpc>
              <a:spcBef>
                <a:spcPts val="0"/>
              </a:spcBef>
              <a:buNone/>
            </a:pPr>
            <a:r>
              <a:rPr lang="en-GB" sz="2000" dirty="0"/>
              <a:t>We cannot hold </a:t>
            </a:r>
            <a:r>
              <a:rPr lang="en-GB" dirty="0"/>
              <a:t>data </a:t>
            </a:r>
            <a:r>
              <a:rPr lang="en-GB" i="1" dirty="0"/>
              <a:t>which permits identification of individuals</a:t>
            </a:r>
            <a:r>
              <a:rPr lang="en-GB" dirty="0"/>
              <a:t> any longer than is necessary for the purpose </a:t>
            </a:r>
            <a:r>
              <a:rPr lang="en-GB" sz="2000" dirty="0"/>
              <a:t>notified to the individual in our privacy notice / data collection notice etc.</a:t>
            </a:r>
          </a:p>
          <a:p>
            <a:pPr marL="0" indent="0">
              <a:lnSpc>
                <a:spcPct val="110000"/>
              </a:lnSpc>
              <a:spcBef>
                <a:spcPts val="0"/>
              </a:spcBef>
              <a:buNone/>
            </a:pPr>
            <a:endParaRPr lang="en-GB" dirty="0"/>
          </a:p>
          <a:p>
            <a:pPr marL="0" indent="0">
              <a:lnSpc>
                <a:spcPct val="110000"/>
              </a:lnSpc>
              <a:spcBef>
                <a:spcPts val="0"/>
              </a:spcBef>
              <a:buNone/>
            </a:pPr>
            <a:r>
              <a:rPr lang="en-GB" sz="2000" dirty="0"/>
              <a:t>Data can be held for longer as long as this is for the purpose of archiving, or for scientific or historical research, or for statistical purposes.  Remember that </a:t>
            </a:r>
            <a:r>
              <a:rPr lang="en-GB" dirty="0"/>
              <a:t>when you have archived the data, or if you are using it for scientific /historical research or for statistical purposes it still comes under the principle requiring appropriate technical and organisational measures to be in place.  Consider </a:t>
            </a:r>
            <a:r>
              <a:rPr lang="en-GB" dirty="0" err="1"/>
              <a:t>pseudoanonymisation</a:t>
            </a:r>
            <a:r>
              <a:rPr lang="en-GB" dirty="0"/>
              <a:t> at this stage.</a:t>
            </a:r>
          </a:p>
          <a:p>
            <a:pPr marL="0" indent="0">
              <a:lnSpc>
                <a:spcPct val="110000"/>
              </a:lnSpc>
              <a:spcBef>
                <a:spcPts val="0"/>
              </a:spcBef>
              <a:buNone/>
            </a:pPr>
            <a:endParaRPr lang="en-GB" sz="2000" dirty="0"/>
          </a:p>
          <a:p>
            <a:pPr marL="0" indent="0">
              <a:lnSpc>
                <a:spcPct val="110000"/>
              </a:lnSpc>
              <a:spcBef>
                <a:spcPts val="0"/>
              </a:spcBef>
              <a:buNone/>
            </a:pPr>
            <a:r>
              <a:rPr lang="en-GB" sz="2000" dirty="0"/>
              <a:t>Once the purpose for holding the data is no longer valid or the assigned retention date has passed you should not continue to hold the information (see also principle 6)</a:t>
            </a:r>
          </a:p>
          <a:p>
            <a:pPr marL="0" indent="0">
              <a:lnSpc>
                <a:spcPct val="110000"/>
              </a:lnSpc>
              <a:spcBef>
                <a:spcPts val="0"/>
              </a:spcBef>
              <a:buNone/>
            </a:pPr>
            <a:endParaRPr lang="en-GB" sz="2000" dirty="0"/>
          </a:p>
          <a:p>
            <a:pPr marL="0" indent="0">
              <a:lnSpc>
                <a:spcPct val="110000"/>
              </a:lnSpc>
              <a:spcBef>
                <a:spcPts val="0"/>
              </a:spcBef>
              <a:buNone/>
            </a:pPr>
            <a:r>
              <a:rPr lang="en-GB" sz="2000" dirty="0"/>
              <a:t>We have a legal responsibility to make sure that the information is held securely, </a:t>
            </a:r>
            <a:r>
              <a:rPr lang="en-GB" sz="2000" b="1" dirty="0"/>
              <a:t>and</a:t>
            </a:r>
            <a:r>
              <a:rPr lang="en-GB" sz="2000" dirty="0"/>
              <a:t> that it is securely disposed of at the end of the retention period</a:t>
            </a:r>
          </a:p>
        </p:txBody>
      </p:sp>
    </p:spTree>
    <p:extLst>
      <p:ext uri="{BB962C8B-B14F-4D97-AF65-F5344CB8AC3E}">
        <p14:creationId xmlns:p14="http://schemas.microsoft.com/office/powerpoint/2010/main" val="201372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noAutofit/>
          </a:bodyPr>
          <a:lstStyle/>
          <a:p>
            <a:pPr algn="l"/>
            <a:r>
              <a:rPr lang="en-GB" sz="2800" b="1" dirty="0"/>
              <a:t>Appropriate technical and organisational measures against unauthorised or unlawful processing, loss, damage or destruction </a:t>
            </a:r>
          </a:p>
        </p:txBody>
      </p:sp>
      <p:sp>
        <p:nvSpPr>
          <p:cNvPr id="264195" name="Rectangle 3"/>
          <p:cNvSpPr>
            <a:spLocks noGrp="1" noChangeArrowheads="1"/>
          </p:cNvSpPr>
          <p:nvPr>
            <p:ph idx="1"/>
          </p:nvPr>
        </p:nvSpPr>
        <p:spPr/>
        <p:txBody>
          <a:bodyPr>
            <a:normAutofit fontScale="77500" lnSpcReduction="20000"/>
          </a:bodyPr>
          <a:lstStyle/>
          <a:p>
            <a:pPr marL="0" indent="0">
              <a:lnSpc>
                <a:spcPct val="120000"/>
              </a:lnSpc>
              <a:spcBef>
                <a:spcPts val="0"/>
              </a:spcBef>
              <a:buNone/>
            </a:pPr>
            <a:r>
              <a:rPr lang="en-GB" sz="2300" b="1" dirty="0"/>
              <a:t>Integrity and confidentiality </a:t>
            </a:r>
          </a:p>
          <a:p>
            <a:pPr marL="0" indent="0">
              <a:lnSpc>
                <a:spcPct val="120000"/>
              </a:lnSpc>
              <a:spcBef>
                <a:spcPts val="0"/>
              </a:spcBef>
              <a:buNone/>
            </a:pPr>
            <a:endParaRPr lang="en-GB" sz="2000" dirty="0"/>
          </a:p>
          <a:p>
            <a:pPr marL="0" indent="0">
              <a:lnSpc>
                <a:spcPct val="120000"/>
              </a:lnSpc>
              <a:spcBef>
                <a:spcPts val="0"/>
              </a:spcBef>
              <a:buNone/>
            </a:pPr>
            <a:r>
              <a:rPr lang="en-GB" sz="2000" dirty="0"/>
              <a:t>This principle applies to both personal and special categories data which </a:t>
            </a:r>
            <a:r>
              <a:rPr lang="en-GB" sz="2000" b="1" dirty="0"/>
              <a:t>must be kept secure</a:t>
            </a:r>
            <a:r>
              <a:rPr lang="en-GB" sz="2000" dirty="0"/>
              <a:t>. The data must be processed in a manner that ensures appropriate security, including protection against unlawful processing, accidental loss, destruction or damage.  </a:t>
            </a:r>
          </a:p>
          <a:p>
            <a:pPr marL="0" indent="0">
              <a:lnSpc>
                <a:spcPct val="120000"/>
              </a:lnSpc>
              <a:spcBef>
                <a:spcPts val="0"/>
              </a:spcBef>
              <a:buNone/>
            </a:pPr>
            <a:endParaRPr lang="en-GB" dirty="0"/>
          </a:p>
          <a:p>
            <a:pPr marL="0" indent="0">
              <a:lnSpc>
                <a:spcPct val="120000"/>
              </a:lnSpc>
              <a:spcBef>
                <a:spcPts val="0"/>
              </a:spcBef>
              <a:buNone/>
            </a:pPr>
            <a:r>
              <a:rPr lang="en-GB" sz="2000" dirty="0"/>
              <a:t>The information </a:t>
            </a:r>
            <a:r>
              <a:rPr lang="en-GB" sz="2000" u="sng" dirty="0"/>
              <a:t>must only be available to those with a right to see it</a:t>
            </a:r>
            <a:r>
              <a:rPr lang="en-GB" sz="2000" dirty="0"/>
              <a:t>.</a:t>
            </a:r>
            <a:r>
              <a:rPr lang="en-GB" dirty="0"/>
              <a:t> </a:t>
            </a:r>
            <a:r>
              <a:rPr lang="en-GB" sz="2000" dirty="0"/>
              <a:t>Matters to consider:-</a:t>
            </a:r>
          </a:p>
          <a:p>
            <a:pPr>
              <a:lnSpc>
                <a:spcPct val="80000"/>
              </a:lnSpc>
              <a:buNone/>
            </a:pPr>
            <a:endParaRPr lang="en-GB" sz="2000" dirty="0"/>
          </a:p>
          <a:p>
            <a:pPr marL="285750" lvl="1">
              <a:lnSpc>
                <a:spcPct val="110000"/>
              </a:lnSpc>
              <a:spcBef>
                <a:spcPts val="0"/>
              </a:spcBef>
            </a:pPr>
            <a:r>
              <a:rPr lang="en-GB" sz="1800" dirty="0"/>
              <a:t>Transferring information from one section / function / department to another, or  transferring externally – it’s often essential to do this – but consider what information actually needs to be transferred, to whom and how is it possible to ensure the confidentiality and the security of the information. Remember even if we are transferring data it is still our responsibility to ensure its safety.</a:t>
            </a:r>
          </a:p>
          <a:p>
            <a:pPr lvl="1">
              <a:lnSpc>
                <a:spcPct val="80000"/>
              </a:lnSpc>
              <a:buFont typeface="Arial" panose="020B0604020202020204" pitchFamily="34" charset="0"/>
              <a:buChar char="•"/>
            </a:pPr>
            <a:endParaRPr lang="en-GB" sz="1800" dirty="0"/>
          </a:p>
          <a:p>
            <a:pPr marL="285750" lvl="1">
              <a:lnSpc>
                <a:spcPct val="110000"/>
              </a:lnSpc>
              <a:spcBef>
                <a:spcPts val="0"/>
              </a:spcBef>
            </a:pPr>
            <a:r>
              <a:rPr lang="en-GB" sz="1800" dirty="0"/>
              <a:t>Information is disclosed to members of staff in order for them to carry out their specific roles. This information should not </a:t>
            </a:r>
            <a:r>
              <a:rPr lang="en-GB" sz="1800" u="sng" dirty="0"/>
              <a:t>under any circumstances</a:t>
            </a:r>
            <a:r>
              <a:rPr lang="en-GB" sz="1800" dirty="0"/>
              <a:t> be disclosed or handed over to anyone other than those with a need to see it. </a:t>
            </a:r>
          </a:p>
          <a:p>
            <a:pPr lvl="1">
              <a:lnSpc>
                <a:spcPct val="80000"/>
              </a:lnSpc>
              <a:buFont typeface="Arial" panose="020B0604020202020204" pitchFamily="34" charset="0"/>
              <a:buChar char="•"/>
            </a:pPr>
            <a:endParaRPr lang="en-GB" sz="1800" dirty="0"/>
          </a:p>
          <a:p>
            <a:pPr marL="285750" lvl="1">
              <a:lnSpc>
                <a:spcPct val="110000"/>
              </a:lnSpc>
              <a:spcBef>
                <a:spcPts val="0"/>
              </a:spcBef>
            </a:pPr>
            <a:r>
              <a:rPr lang="en-GB" sz="1800" dirty="0"/>
              <a:t>Staff must be careful with memory sticks, laptops and other portable media – use encryption / passwords etc. Consult the University’s Information Security Policy.</a:t>
            </a:r>
          </a:p>
          <a:p>
            <a:pPr lvl="1">
              <a:lnSpc>
                <a:spcPct val="80000"/>
              </a:lnSpc>
              <a:buNone/>
            </a:pPr>
            <a:endParaRPr lang="en-GB" sz="1600" dirty="0"/>
          </a:p>
          <a:p>
            <a:pPr lvl="1">
              <a:lnSpc>
                <a:spcPct val="80000"/>
              </a:lnSpc>
              <a:buNone/>
            </a:pPr>
            <a:endParaRPr lang="en-GB" sz="1600" dirty="0"/>
          </a:p>
          <a:p>
            <a:pPr lvl="1">
              <a:lnSpc>
                <a:spcPct val="80000"/>
              </a:lnSpc>
              <a:buNone/>
            </a:pPr>
            <a:endParaRPr lang="en-GB" sz="1600" dirty="0"/>
          </a:p>
          <a:p>
            <a:pPr lvl="1">
              <a:lnSpc>
                <a:spcPct val="80000"/>
              </a:lnSpc>
              <a:buNone/>
            </a:pPr>
            <a:endParaRPr lang="en-GB" sz="1600" dirty="0"/>
          </a:p>
        </p:txBody>
      </p:sp>
    </p:spTree>
    <p:extLst>
      <p:ext uri="{BB962C8B-B14F-4D97-AF65-F5344CB8AC3E}">
        <p14:creationId xmlns:p14="http://schemas.microsoft.com/office/powerpoint/2010/main" val="491497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365216"/>
          </a:xfrm>
        </p:spPr>
        <p:txBody>
          <a:bodyPr>
            <a:normAutofit/>
          </a:bodyPr>
          <a:lstStyle/>
          <a:p>
            <a:r>
              <a:rPr lang="en-GB" sz="2800" b="1" dirty="0"/>
              <a:t>Information Security </a:t>
            </a:r>
          </a:p>
        </p:txBody>
      </p:sp>
      <p:sp>
        <p:nvSpPr>
          <p:cNvPr id="3" name="Content Placeholder 2"/>
          <p:cNvSpPr>
            <a:spLocks noGrp="1"/>
          </p:cNvSpPr>
          <p:nvPr>
            <p:ph idx="1"/>
          </p:nvPr>
        </p:nvSpPr>
        <p:spPr/>
        <p:txBody>
          <a:bodyPr>
            <a:normAutofit fontScale="70000" lnSpcReduction="20000"/>
          </a:bodyPr>
          <a:lstStyle/>
          <a:p>
            <a:pPr>
              <a:buNone/>
            </a:pPr>
            <a:r>
              <a:rPr lang="en-GB" sz="2600" b="1" dirty="0"/>
              <a:t>Paper records</a:t>
            </a:r>
            <a:endParaRPr lang="en-GB" sz="2600" dirty="0"/>
          </a:p>
          <a:p>
            <a:pPr>
              <a:buNone/>
            </a:pPr>
            <a:r>
              <a:rPr lang="en-GB" sz="2600" dirty="0"/>
              <a:t>Appropriate storage for paper / manual records would include:</a:t>
            </a:r>
          </a:p>
          <a:p>
            <a:pPr>
              <a:buNone/>
            </a:pPr>
            <a:endParaRPr lang="en-GB" sz="2600" dirty="0"/>
          </a:p>
          <a:p>
            <a:pPr lvl="1"/>
            <a:r>
              <a:rPr lang="en-GB" sz="2600" dirty="0"/>
              <a:t>Locked metal cabinets with keys limited to authorised staff only;</a:t>
            </a:r>
          </a:p>
          <a:p>
            <a:pPr lvl="1"/>
            <a:r>
              <a:rPr lang="en-GB" sz="2600" dirty="0"/>
              <a:t>Locked drawer in a desk (or other storage area) with keys limited to authorised staff only;</a:t>
            </a:r>
          </a:p>
          <a:p>
            <a:pPr lvl="1"/>
            <a:r>
              <a:rPr lang="en-GB" sz="2600" dirty="0"/>
              <a:t>Locked room accessed by key or coded lock where access to the key/code is limited to authorised staff only.</a:t>
            </a:r>
          </a:p>
          <a:p>
            <a:pPr marL="201168" lvl="1" indent="0">
              <a:buNone/>
            </a:pPr>
            <a:endParaRPr lang="en-GB" sz="2600" dirty="0"/>
          </a:p>
          <a:p>
            <a:pPr marL="201168" lvl="1" indent="0">
              <a:buNone/>
            </a:pPr>
            <a:r>
              <a:rPr lang="en-GB" sz="2600" dirty="0"/>
              <a:t>Does your School / Department have a clear desk policy? If not are there any risks to having paperwork out on the desk overnight / at weekends? </a:t>
            </a:r>
          </a:p>
          <a:p>
            <a:pPr>
              <a:buNone/>
            </a:pPr>
            <a:endParaRPr lang="en-GB" sz="2600" dirty="0"/>
          </a:p>
          <a:p>
            <a:pPr>
              <a:buNone/>
            </a:pPr>
            <a:r>
              <a:rPr lang="en-GB" sz="2600" dirty="0"/>
              <a:t>Appropriate disposal for paper / manual records would either be:</a:t>
            </a:r>
          </a:p>
          <a:p>
            <a:pPr>
              <a:buNone/>
            </a:pPr>
            <a:endParaRPr lang="en-GB" sz="2600" dirty="0"/>
          </a:p>
          <a:p>
            <a:pPr lvl="1"/>
            <a:r>
              <a:rPr lang="en-GB" sz="2600" dirty="0"/>
              <a:t>Secure disposal via an accredited confidential waste disposal company </a:t>
            </a:r>
          </a:p>
          <a:p>
            <a:pPr marL="457200" lvl="1" indent="0">
              <a:buNone/>
            </a:pPr>
            <a:r>
              <a:rPr lang="en-GB" sz="2600" dirty="0"/>
              <a:t>Or</a:t>
            </a:r>
          </a:p>
          <a:p>
            <a:pPr lvl="1"/>
            <a:r>
              <a:rPr lang="en-GB" sz="2600" dirty="0"/>
              <a:t>Shredding (best practice would suggest use of a cross-cut shredder)</a:t>
            </a:r>
          </a:p>
          <a:p>
            <a:endParaRPr lang="en-GB" dirty="0"/>
          </a:p>
        </p:txBody>
      </p:sp>
    </p:spTree>
    <p:extLst>
      <p:ext uri="{BB962C8B-B14F-4D97-AF65-F5344CB8AC3E}">
        <p14:creationId xmlns:p14="http://schemas.microsoft.com/office/powerpoint/2010/main" val="150904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Information Security</a:t>
            </a:r>
          </a:p>
        </p:txBody>
      </p:sp>
      <p:sp>
        <p:nvSpPr>
          <p:cNvPr id="3" name="Content Placeholder 2"/>
          <p:cNvSpPr>
            <a:spLocks noGrp="1"/>
          </p:cNvSpPr>
          <p:nvPr>
            <p:ph idx="1"/>
          </p:nvPr>
        </p:nvSpPr>
        <p:spPr>
          <a:xfrm>
            <a:off x="1189702" y="1976284"/>
            <a:ext cx="9901969" cy="4272116"/>
          </a:xfrm>
        </p:spPr>
        <p:txBody>
          <a:bodyPr>
            <a:noAutofit/>
          </a:bodyPr>
          <a:lstStyle/>
          <a:p>
            <a:pPr>
              <a:buNone/>
            </a:pPr>
            <a:r>
              <a:rPr lang="en-GB" sz="1600" b="1" dirty="0"/>
              <a:t>Electronic records and Database Systems</a:t>
            </a:r>
          </a:p>
          <a:p>
            <a:pPr>
              <a:buNone/>
            </a:pPr>
            <a:endParaRPr lang="en-GB" sz="1600" dirty="0"/>
          </a:p>
          <a:p>
            <a:pPr lvl="1"/>
            <a:r>
              <a:rPr lang="en-GB" sz="1400" b="1" dirty="0"/>
              <a:t>Never disclose your password</a:t>
            </a:r>
            <a:endParaRPr lang="en-GB" sz="1400" dirty="0"/>
          </a:p>
          <a:p>
            <a:pPr lvl="1"/>
            <a:r>
              <a:rPr lang="en-GB" sz="1400" dirty="0"/>
              <a:t>Ensure your password is robust – change it regularly</a:t>
            </a:r>
          </a:p>
          <a:p>
            <a:pPr lvl="1"/>
            <a:r>
              <a:rPr lang="en-GB" sz="1400" dirty="0"/>
              <a:t>Always log off, or lock a workstation before leaving it</a:t>
            </a:r>
          </a:p>
          <a:p>
            <a:pPr lvl="1"/>
            <a:r>
              <a:rPr lang="en-GB" sz="1400" dirty="0"/>
              <a:t>When working on confidential work and / or on work involving personal data make sure no one else can read your screen</a:t>
            </a:r>
          </a:p>
          <a:p>
            <a:pPr lvl="1"/>
            <a:r>
              <a:rPr lang="en-GB" sz="1400" dirty="0"/>
              <a:t>Protect equipment from physical theft (especially laptops and memory sticks)</a:t>
            </a:r>
          </a:p>
          <a:p>
            <a:pPr lvl="1"/>
            <a:r>
              <a:rPr lang="en-GB" sz="1400" dirty="0"/>
              <a:t>Store all data on the University network so that it is backed up regularly</a:t>
            </a:r>
          </a:p>
          <a:p>
            <a:pPr lvl="1"/>
            <a:r>
              <a:rPr lang="en-GB" sz="1400" dirty="0"/>
              <a:t>Remember to back up and secure work mobile devices (laptop / phone) as well</a:t>
            </a:r>
          </a:p>
          <a:p>
            <a:pPr lvl="1"/>
            <a:r>
              <a:rPr lang="en-GB" sz="1400" dirty="0"/>
              <a:t>When sending emails internally or externally it is essential to check that the appropriate recipient has been selected, before sending the message</a:t>
            </a:r>
          </a:p>
          <a:p>
            <a:pPr lvl="1"/>
            <a:r>
              <a:rPr lang="en-GB" sz="1400" dirty="0"/>
              <a:t>Be careful with attachments – check they are the right ones before pressing “send”. Before forwarding attachments at all check that the information is not available to the recipient by other secure means e.g. “One Drive”</a:t>
            </a:r>
          </a:p>
          <a:p>
            <a:pPr lvl="1"/>
            <a:r>
              <a:rPr lang="en-GB" sz="1400" dirty="0"/>
              <a:t>Particular care is required when forwarding emails, in particular ones with attachments so that information is only sent to people with a real ‘need to know’. </a:t>
            </a:r>
          </a:p>
        </p:txBody>
      </p:sp>
    </p:spTree>
    <p:extLst>
      <p:ext uri="{BB962C8B-B14F-4D97-AF65-F5344CB8AC3E}">
        <p14:creationId xmlns:p14="http://schemas.microsoft.com/office/powerpoint/2010/main" val="36012020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noAutofit/>
          </a:bodyPr>
          <a:lstStyle/>
          <a:p>
            <a:pPr algn="l"/>
            <a:r>
              <a:rPr lang="en-GB" sz="2800" b="1" dirty="0"/>
              <a:t>Accountability</a:t>
            </a:r>
          </a:p>
        </p:txBody>
      </p:sp>
      <p:sp>
        <p:nvSpPr>
          <p:cNvPr id="264195" name="Rectangle 3"/>
          <p:cNvSpPr>
            <a:spLocks noGrp="1" noChangeArrowheads="1"/>
          </p:cNvSpPr>
          <p:nvPr>
            <p:ph idx="1"/>
          </p:nvPr>
        </p:nvSpPr>
        <p:spPr/>
        <p:txBody>
          <a:bodyPr>
            <a:normAutofit fontScale="70000" lnSpcReduction="20000"/>
          </a:bodyPr>
          <a:lstStyle/>
          <a:p>
            <a:pPr marL="0" lvl="0" indent="0">
              <a:buClr>
                <a:srgbClr val="E48312"/>
              </a:buClr>
              <a:buNone/>
            </a:pPr>
            <a:r>
              <a:rPr lang="en-GB" dirty="0">
                <a:solidFill>
                  <a:srgbClr val="000000">
                    <a:lumMod val="75000"/>
                    <a:lumOff val="25000"/>
                  </a:srgbClr>
                </a:solidFill>
              </a:rPr>
              <a:t>The University is responsible for and should be </a:t>
            </a:r>
            <a:r>
              <a:rPr lang="en-GB" u="sng" dirty="0">
                <a:solidFill>
                  <a:srgbClr val="000000">
                    <a:lumMod val="75000"/>
                    <a:lumOff val="25000"/>
                  </a:srgbClr>
                </a:solidFill>
              </a:rPr>
              <a:t>able to demonstrate compliance </a:t>
            </a:r>
            <a:r>
              <a:rPr lang="en-GB" dirty="0">
                <a:solidFill>
                  <a:srgbClr val="000000">
                    <a:lumMod val="75000"/>
                    <a:lumOff val="25000"/>
                  </a:srgbClr>
                </a:solidFill>
              </a:rPr>
              <a:t>with the six principles.</a:t>
            </a:r>
          </a:p>
          <a:p>
            <a:pPr marL="0" lvl="0" indent="0">
              <a:buClr>
                <a:srgbClr val="E48312"/>
              </a:buClr>
              <a:buNone/>
            </a:pPr>
            <a:r>
              <a:rPr lang="en-GB" b="1" dirty="0">
                <a:solidFill>
                  <a:srgbClr val="000000">
                    <a:lumMod val="75000"/>
                    <a:lumOff val="25000"/>
                  </a:srgbClr>
                </a:solidFill>
              </a:rPr>
              <a:t>What does this mean in practice?</a:t>
            </a:r>
            <a:endParaRPr lang="en-GB" dirty="0">
              <a:solidFill>
                <a:srgbClr val="000000">
                  <a:lumMod val="75000"/>
                  <a:lumOff val="25000"/>
                </a:srgbClr>
              </a:solidFill>
            </a:endParaRPr>
          </a:p>
          <a:p>
            <a:pPr marL="457200" lvl="0" indent="-457200">
              <a:buClr>
                <a:srgbClr val="E48312"/>
              </a:buClr>
              <a:buFont typeface="+mj-lt"/>
              <a:buAutoNum type="arabicPeriod"/>
            </a:pPr>
            <a:r>
              <a:rPr lang="en-GB" dirty="0">
                <a:solidFill>
                  <a:srgbClr val="000000">
                    <a:lumMod val="75000"/>
                    <a:lumOff val="25000"/>
                  </a:srgbClr>
                </a:solidFill>
              </a:rPr>
              <a:t>Adherence to approved policies and codes – how can we measure this? </a:t>
            </a:r>
          </a:p>
          <a:p>
            <a:pPr marL="457200" lvl="0" indent="-457200">
              <a:buClr>
                <a:srgbClr val="E48312"/>
              </a:buClr>
              <a:buFont typeface="+mj-lt"/>
              <a:buAutoNum type="arabicPeriod"/>
            </a:pPr>
            <a:r>
              <a:rPr lang="en-GB" dirty="0">
                <a:solidFill>
                  <a:srgbClr val="000000">
                    <a:lumMod val="75000"/>
                    <a:lumOff val="25000"/>
                  </a:srgbClr>
                </a:solidFill>
              </a:rPr>
              <a:t>Robust “paper trails” of decisions relating to data processing. Good records management is essential.</a:t>
            </a:r>
          </a:p>
          <a:p>
            <a:pPr marL="457200" lvl="0" indent="-457200">
              <a:buClr>
                <a:srgbClr val="E48312"/>
              </a:buClr>
              <a:buFont typeface="+mj-lt"/>
              <a:buAutoNum type="arabicPeriod"/>
            </a:pPr>
            <a:r>
              <a:rPr lang="en-GB" dirty="0">
                <a:solidFill>
                  <a:srgbClr val="000000">
                    <a:lumMod val="75000"/>
                    <a:lumOff val="25000"/>
                  </a:srgbClr>
                </a:solidFill>
              </a:rPr>
              <a:t>Staff Training – ensure all staff know about data protection legislation and encourage attendance </a:t>
            </a:r>
          </a:p>
          <a:p>
            <a:pPr marL="457200" lvl="0" indent="-457200">
              <a:buClr>
                <a:srgbClr val="E48312"/>
              </a:buClr>
              <a:buFont typeface="+mj-lt"/>
              <a:buAutoNum type="arabicPeriod"/>
            </a:pPr>
            <a:r>
              <a:rPr lang="en-GB" dirty="0">
                <a:solidFill>
                  <a:srgbClr val="000000">
                    <a:lumMod val="75000"/>
                    <a:lumOff val="25000"/>
                  </a:srgbClr>
                </a:solidFill>
              </a:rPr>
              <a:t>Where appropriate use </a:t>
            </a:r>
            <a:r>
              <a:rPr lang="en-GB" i="1" dirty="0">
                <a:solidFill>
                  <a:srgbClr val="000000">
                    <a:lumMod val="75000"/>
                    <a:lumOff val="25000"/>
                  </a:srgbClr>
                </a:solidFill>
              </a:rPr>
              <a:t>Privacy Impact Assessments</a:t>
            </a:r>
            <a:r>
              <a:rPr lang="en-GB" dirty="0">
                <a:solidFill>
                  <a:srgbClr val="000000">
                    <a:lumMod val="75000"/>
                    <a:lumOff val="25000"/>
                  </a:srgbClr>
                </a:solidFill>
              </a:rPr>
              <a:t> which is an assessment carried out to identify and minimise non-compliance risks, especially on “high risk” processing (e.g. substantial processing of special categories data)</a:t>
            </a:r>
          </a:p>
          <a:p>
            <a:pPr marL="457200" lvl="0" indent="-457200">
              <a:buClr>
                <a:srgbClr val="E48312"/>
              </a:buClr>
              <a:buFont typeface="+mj-lt"/>
              <a:buAutoNum type="arabicPeriod"/>
            </a:pPr>
            <a:r>
              <a:rPr lang="en-GB" dirty="0">
                <a:solidFill>
                  <a:srgbClr val="000000">
                    <a:lumMod val="75000"/>
                    <a:lumOff val="25000"/>
                  </a:srgbClr>
                </a:solidFill>
              </a:rPr>
              <a:t>Audits of compliance though internal / external auditors</a:t>
            </a:r>
          </a:p>
          <a:p>
            <a:pPr marL="457200" lvl="0" indent="-457200">
              <a:buClr>
                <a:srgbClr val="E48312"/>
              </a:buClr>
              <a:buFont typeface="+mj-lt"/>
              <a:buAutoNum type="arabicPeriod"/>
            </a:pPr>
            <a:r>
              <a:rPr lang="en-GB" dirty="0">
                <a:solidFill>
                  <a:srgbClr val="000000">
                    <a:lumMod val="75000"/>
                    <a:lumOff val="25000"/>
                  </a:srgbClr>
                </a:solidFill>
              </a:rPr>
              <a:t>Use of Data Protection by Design measures (e.g. use of </a:t>
            </a:r>
            <a:r>
              <a:rPr lang="en-GB" dirty="0" err="1">
                <a:solidFill>
                  <a:srgbClr val="000000">
                    <a:lumMod val="75000"/>
                    <a:lumOff val="25000"/>
                  </a:srgbClr>
                </a:solidFill>
              </a:rPr>
              <a:t>pseudoanonymisation</a:t>
            </a:r>
            <a:r>
              <a:rPr lang="en-GB" dirty="0">
                <a:solidFill>
                  <a:srgbClr val="000000">
                    <a:lumMod val="75000"/>
                    <a:lumOff val="25000"/>
                  </a:srgbClr>
                </a:solidFill>
              </a:rPr>
              <a:t>)</a:t>
            </a:r>
          </a:p>
          <a:p>
            <a:pPr marL="457200" lvl="0" indent="-457200">
              <a:buClr>
                <a:srgbClr val="E48312"/>
              </a:buClr>
              <a:buFont typeface="+mj-lt"/>
              <a:buAutoNum type="arabicPeriod"/>
            </a:pPr>
            <a:r>
              <a:rPr lang="en-GB" dirty="0">
                <a:solidFill>
                  <a:srgbClr val="000000">
                    <a:lumMod val="75000"/>
                    <a:lumOff val="25000"/>
                  </a:srgbClr>
                </a:solidFill>
              </a:rPr>
              <a:t>Regular reports to the Compliance Task Group</a:t>
            </a:r>
          </a:p>
          <a:p>
            <a:pPr lvl="0">
              <a:buClr>
                <a:srgbClr val="E48312"/>
              </a:buClr>
            </a:pPr>
            <a:endParaRPr lang="en-GB" dirty="0">
              <a:solidFill>
                <a:srgbClr val="000000">
                  <a:lumMod val="75000"/>
                  <a:lumOff val="25000"/>
                </a:srgbClr>
              </a:solidFill>
            </a:endParaRPr>
          </a:p>
          <a:p>
            <a:pPr lvl="1">
              <a:lnSpc>
                <a:spcPct val="80000"/>
              </a:lnSpc>
              <a:buNone/>
            </a:pPr>
            <a:endParaRPr lang="en-GB" sz="1600" dirty="0"/>
          </a:p>
          <a:p>
            <a:pPr lvl="1">
              <a:lnSpc>
                <a:spcPct val="80000"/>
              </a:lnSpc>
              <a:buNone/>
            </a:pPr>
            <a:endParaRPr lang="en-GB" sz="1600" dirty="0"/>
          </a:p>
          <a:p>
            <a:pPr lvl="1">
              <a:lnSpc>
                <a:spcPct val="80000"/>
              </a:lnSpc>
              <a:buNone/>
            </a:pPr>
            <a:endParaRPr lang="en-GB" sz="1600" dirty="0"/>
          </a:p>
          <a:p>
            <a:pPr lvl="1">
              <a:lnSpc>
                <a:spcPct val="80000"/>
              </a:lnSpc>
              <a:buNone/>
            </a:pPr>
            <a:endParaRPr lang="en-GB" sz="1600" dirty="0"/>
          </a:p>
        </p:txBody>
      </p:sp>
    </p:spTree>
    <p:extLst>
      <p:ext uri="{BB962C8B-B14F-4D97-AF65-F5344CB8AC3E}">
        <p14:creationId xmlns:p14="http://schemas.microsoft.com/office/powerpoint/2010/main" val="34146461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187" y="365125"/>
            <a:ext cx="8445910" cy="1257198"/>
          </a:xfrm>
        </p:spPr>
        <p:txBody>
          <a:bodyPr>
            <a:normAutofit/>
          </a:bodyPr>
          <a:lstStyle/>
          <a:p>
            <a:r>
              <a:rPr lang="en-GB" sz="3200" b="1" dirty="0"/>
              <a:t>GDPR: Individual Rights</a:t>
            </a:r>
          </a:p>
        </p:txBody>
      </p:sp>
      <p:sp>
        <p:nvSpPr>
          <p:cNvPr id="3" name="Content Placeholder 2"/>
          <p:cNvSpPr>
            <a:spLocks noGrp="1"/>
          </p:cNvSpPr>
          <p:nvPr>
            <p:ph idx="1"/>
          </p:nvPr>
        </p:nvSpPr>
        <p:spPr>
          <a:xfrm>
            <a:off x="1189702" y="1799302"/>
            <a:ext cx="9920257" cy="4564921"/>
          </a:xfrm>
        </p:spPr>
        <p:txBody>
          <a:bodyPr>
            <a:normAutofit/>
          </a:bodyPr>
          <a:lstStyle/>
          <a:p>
            <a:r>
              <a:rPr lang="en-GB" b="1" dirty="0"/>
              <a:t>The right to be informed (privacy notice / data collection notice)</a:t>
            </a:r>
            <a:endParaRPr lang="en-GB" sz="3600" b="1" dirty="0"/>
          </a:p>
          <a:p>
            <a:r>
              <a:rPr lang="en-GB" b="1" dirty="0"/>
              <a:t>The right of access (subject access request)</a:t>
            </a:r>
          </a:p>
          <a:p>
            <a:r>
              <a:rPr lang="en-GB" b="1" dirty="0"/>
              <a:t>The right to rectification (if data is inaccurate or incomplete)</a:t>
            </a:r>
          </a:p>
          <a:p>
            <a:pPr lvl="1"/>
            <a:r>
              <a:rPr lang="en-GB" sz="2000" dirty="0"/>
              <a:t>We </a:t>
            </a:r>
            <a:r>
              <a:rPr lang="en-GB" sz="2000" i="1" dirty="0"/>
              <a:t>must</a:t>
            </a:r>
            <a:r>
              <a:rPr lang="en-GB" sz="2000" dirty="0"/>
              <a:t> respond to a request for rectification of data within a month, if rectification isn’t possible the individual must receive an explanation as to why that is</a:t>
            </a:r>
          </a:p>
          <a:p>
            <a:r>
              <a:rPr lang="en-GB" b="1" dirty="0"/>
              <a:t>The right to erasure (previously known as the right to be forgotten)</a:t>
            </a:r>
          </a:p>
          <a:p>
            <a:r>
              <a:rPr lang="en-GB" b="1" dirty="0"/>
              <a:t>The right to restrict processing</a:t>
            </a:r>
          </a:p>
        </p:txBody>
      </p:sp>
    </p:spTree>
    <p:extLst>
      <p:ext uri="{BB962C8B-B14F-4D97-AF65-F5344CB8AC3E}">
        <p14:creationId xmlns:p14="http://schemas.microsoft.com/office/powerpoint/2010/main" val="3105617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187" y="365125"/>
            <a:ext cx="8445910" cy="1257198"/>
          </a:xfrm>
        </p:spPr>
        <p:txBody>
          <a:bodyPr>
            <a:normAutofit/>
          </a:bodyPr>
          <a:lstStyle/>
          <a:p>
            <a:r>
              <a:rPr lang="en-GB" sz="3200" b="1" dirty="0"/>
              <a:t>GDPR: Individual Rights</a:t>
            </a:r>
          </a:p>
        </p:txBody>
      </p:sp>
      <p:sp>
        <p:nvSpPr>
          <p:cNvPr id="3" name="Content Placeholder 2"/>
          <p:cNvSpPr>
            <a:spLocks noGrp="1"/>
          </p:cNvSpPr>
          <p:nvPr>
            <p:ph idx="1"/>
          </p:nvPr>
        </p:nvSpPr>
        <p:spPr>
          <a:xfrm>
            <a:off x="1189702" y="1799302"/>
            <a:ext cx="9920257" cy="4564921"/>
          </a:xfrm>
        </p:spPr>
        <p:txBody>
          <a:bodyPr>
            <a:normAutofit/>
          </a:bodyPr>
          <a:lstStyle/>
          <a:p>
            <a:r>
              <a:rPr lang="en-GB" sz="2400" b="1" dirty="0"/>
              <a:t>The right to data portability</a:t>
            </a:r>
          </a:p>
          <a:p>
            <a:pPr lvl="1"/>
            <a:r>
              <a:rPr lang="en-GB" sz="2000" dirty="0"/>
              <a:t>Allows individuals to move, copy or transfer personal data in order to obtain and reuse for their own purposes across different services</a:t>
            </a:r>
            <a:endParaRPr lang="en-GB" sz="2800" b="1" dirty="0"/>
          </a:p>
          <a:p>
            <a:r>
              <a:rPr lang="en-GB" sz="2400" b="1" dirty="0"/>
              <a:t>The right to object </a:t>
            </a:r>
          </a:p>
          <a:p>
            <a:pPr lvl="1"/>
            <a:r>
              <a:rPr lang="en-GB" sz="2000" dirty="0"/>
              <a:t>to direct marketing : this is an absolute right </a:t>
            </a:r>
          </a:p>
          <a:p>
            <a:pPr lvl="1"/>
            <a:r>
              <a:rPr lang="en-GB" sz="2000" dirty="0"/>
              <a:t>To processing for scientific / historical research / statistical purposes : there must be grounds which specifically relate to the individuals situation</a:t>
            </a:r>
          </a:p>
          <a:p>
            <a:pPr lvl="1"/>
            <a:r>
              <a:rPr lang="en-GB" sz="2000" dirty="0"/>
              <a:t>To processing for legitimate interests / public interest</a:t>
            </a:r>
          </a:p>
          <a:p>
            <a:r>
              <a:rPr lang="en-GB" sz="2400" b="1" dirty="0"/>
              <a:t>Rights in relation to automated decision making and profiling</a:t>
            </a:r>
          </a:p>
          <a:p>
            <a:pPr lvl="1"/>
            <a:r>
              <a:rPr lang="en-GB" sz="2000" dirty="0"/>
              <a:t>Establishes safeguards for individuals against the risk that a potentially damaging decision is taken without human intervention</a:t>
            </a:r>
          </a:p>
        </p:txBody>
      </p:sp>
    </p:spTree>
    <p:extLst>
      <p:ext uri="{BB962C8B-B14F-4D97-AF65-F5344CB8AC3E}">
        <p14:creationId xmlns:p14="http://schemas.microsoft.com/office/powerpoint/2010/main" val="1680179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BFD5A3A-0BA8-B849-BF0F-21EEBCCF423B}"/>
              </a:ext>
            </a:extLst>
          </p:cNvPr>
          <p:cNvSpPr>
            <a:spLocks noGrp="1"/>
          </p:cNvSpPr>
          <p:nvPr>
            <p:ph type="title"/>
          </p:nvPr>
        </p:nvSpPr>
        <p:spPr>
          <a:xfrm>
            <a:off x="2053895" y="79258"/>
            <a:ext cx="8415870" cy="1143000"/>
          </a:xfrm>
        </p:spPr>
        <p:txBody>
          <a:bodyPr/>
          <a:lstStyle/>
          <a:p>
            <a:pPr algn="ctr"/>
            <a:r>
              <a:rPr lang="en-GB" dirty="0"/>
              <a:t>Song-Wagner-</a:t>
            </a:r>
            <a:r>
              <a:rPr lang="en-GB" dirty="0" err="1"/>
              <a:t>Perrig</a:t>
            </a:r>
            <a:endParaRPr lang="en-PT" dirty="0"/>
          </a:p>
        </p:txBody>
      </p:sp>
      <p:sp>
        <p:nvSpPr>
          <p:cNvPr id="8" name="Content Placeholder 7">
            <a:extLst>
              <a:ext uri="{FF2B5EF4-FFF2-40B4-BE49-F238E27FC236}">
                <a16:creationId xmlns:a16="http://schemas.microsoft.com/office/drawing/2014/main" id="{47AF7813-FAC2-AE46-9CF2-81E89188F20F}"/>
              </a:ext>
            </a:extLst>
          </p:cNvPr>
          <p:cNvSpPr>
            <a:spLocks noGrp="1"/>
          </p:cNvSpPr>
          <p:nvPr>
            <p:ph idx="1"/>
          </p:nvPr>
        </p:nvSpPr>
        <p:spPr>
          <a:xfrm>
            <a:off x="720436" y="1332000"/>
            <a:ext cx="10875819" cy="5139920"/>
          </a:xfrm>
        </p:spPr>
        <p:txBody>
          <a:bodyPr/>
          <a:lstStyle/>
          <a:p>
            <a:pPr marL="0" indent="0" algn="r">
              <a:buNone/>
            </a:pPr>
            <a:r>
              <a:rPr lang="en-GB" b="1" dirty="0"/>
              <a:t>“Practical Techniques for </a:t>
            </a:r>
            <a:br>
              <a:rPr lang="en-GB" b="1" dirty="0"/>
            </a:br>
            <a:r>
              <a:rPr lang="en-GB" b="1" dirty="0"/>
              <a:t>Searches on Encrypted Data”, S&amp;P’00</a:t>
            </a:r>
          </a:p>
          <a:p>
            <a:endParaRPr lang="en-GB" dirty="0"/>
          </a:p>
          <a:p>
            <a:r>
              <a:rPr lang="en-GB" dirty="0"/>
              <a:t>First practical scheme for searching in encrypted data</a:t>
            </a:r>
          </a:p>
          <a:p>
            <a:r>
              <a:rPr lang="en-GB" dirty="0"/>
              <a:t>Symmetric key, single keyword search</a:t>
            </a:r>
          </a:p>
          <a:p>
            <a:r>
              <a:rPr lang="en-GB" dirty="0"/>
              <a:t>Perform a sequential scan without an index</a:t>
            </a:r>
          </a:p>
          <a:p>
            <a:r>
              <a:rPr lang="en-GB" dirty="0"/>
              <a:t>Basic Scheme</a:t>
            </a:r>
          </a:p>
          <a:p>
            <a:pPr lvl="1"/>
            <a:r>
              <a:rPr lang="en-GB" dirty="0"/>
              <a:t>Encrypt each word separately (use deterministic crypto)</a:t>
            </a:r>
          </a:p>
          <a:p>
            <a:pPr lvl="1"/>
            <a:r>
              <a:rPr lang="en-GB" dirty="0"/>
              <a:t>To search, the server extract the hash value and check  </a:t>
            </a:r>
          </a:p>
          <a:p>
            <a:endParaRPr lang="en-GB" dirty="0"/>
          </a:p>
          <a:p>
            <a:endParaRPr lang="en-PT" dirty="0"/>
          </a:p>
        </p:txBody>
      </p:sp>
      <p:sp>
        <p:nvSpPr>
          <p:cNvPr id="2" name="Slide Number Placeholder 1"/>
          <p:cNvSpPr>
            <a:spLocks noGrp="1"/>
          </p:cNvSpPr>
          <p:nvPr>
            <p:ph type="sldNum" sz="quarter" idx="4294967295"/>
          </p:nvPr>
        </p:nvSpPr>
        <p:spPr>
          <a:xfrm>
            <a:off x="79248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FA920D-120E-4AA4-A278-03A7C64ABA69}" type="slidenum">
              <a:rPr lang="en-US" smtClean="0"/>
              <a:pPr/>
              <a:t>13</a:t>
            </a:fld>
            <a:endParaRPr lang="en-US"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5367296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89703" y="365125"/>
            <a:ext cx="8750710" cy="1207644"/>
          </a:xfrm>
        </p:spPr>
        <p:txBody>
          <a:bodyPr>
            <a:normAutofit/>
          </a:bodyPr>
          <a:lstStyle/>
          <a:p>
            <a:r>
              <a:rPr lang="en-GB" sz="3200" b="1" dirty="0"/>
              <a:t>The right to be informed</a:t>
            </a:r>
          </a:p>
        </p:txBody>
      </p:sp>
      <p:sp>
        <p:nvSpPr>
          <p:cNvPr id="3" name="Content Placeholder 2"/>
          <p:cNvSpPr>
            <a:spLocks noGrp="1"/>
          </p:cNvSpPr>
          <p:nvPr>
            <p:ph idx="1"/>
          </p:nvPr>
        </p:nvSpPr>
        <p:spPr>
          <a:xfrm>
            <a:off x="1278194" y="1877961"/>
            <a:ext cx="10075606" cy="4572000"/>
          </a:xfrm>
        </p:spPr>
        <p:txBody>
          <a:bodyPr>
            <a:noAutofit/>
          </a:bodyPr>
          <a:lstStyle/>
          <a:p>
            <a:pPr marL="0" indent="0">
              <a:lnSpc>
                <a:spcPct val="100000"/>
              </a:lnSpc>
              <a:spcBef>
                <a:spcPts val="0"/>
              </a:spcBef>
              <a:buNone/>
            </a:pPr>
            <a:endParaRPr lang="en-GB" sz="1100" dirty="0"/>
          </a:p>
          <a:p>
            <a:pPr marL="0" indent="0">
              <a:lnSpc>
                <a:spcPct val="100000"/>
              </a:lnSpc>
              <a:spcBef>
                <a:spcPts val="0"/>
              </a:spcBef>
              <a:buNone/>
            </a:pPr>
            <a:r>
              <a:rPr lang="en-GB" sz="1200" dirty="0"/>
              <a:t>The GDPR requires us to be transparent and to provide accessible information to individuals about how we use their information.  The usual way in which to provide this information is through the use of a “privacy notice”.  The term “privacy notice” is used to describe all the different ways in which an organisation can provide privacy information to individuals – on the web, in any literature etc. The privacy notice needs to be comprehensive.</a:t>
            </a:r>
          </a:p>
          <a:p>
            <a:pPr marL="0" indent="0">
              <a:lnSpc>
                <a:spcPct val="100000"/>
              </a:lnSpc>
              <a:spcBef>
                <a:spcPts val="0"/>
              </a:spcBef>
              <a:buNone/>
            </a:pPr>
            <a:endParaRPr lang="en-GB" sz="1200" dirty="0"/>
          </a:p>
          <a:p>
            <a:pPr marL="0" indent="0">
              <a:lnSpc>
                <a:spcPct val="100000"/>
              </a:lnSpc>
              <a:spcBef>
                <a:spcPts val="0"/>
              </a:spcBef>
              <a:buNone/>
            </a:pPr>
            <a:r>
              <a:rPr lang="en-GB" sz="1200" dirty="0"/>
              <a:t>The starting point of a privacy notice should be:</a:t>
            </a:r>
          </a:p>
          <a:p>
            <a:pPr marL="0" indent="0">
              <a:lnSpc>
                <a:spcPct val="100000"/>
              </a:lnSpc>
              <a:spcBef>
                <a:spcPts val="0"/>
              </a:spcBef>
              <a:buNone/>
            </a:pPr>
            <a:endParaRPr lang="en-GB" sz="1200" dirty="0"/>
          </a:p>
          <a:p>
            <a:pPr lvl="1">
              <a:lnSpc>
                <a:spcPct val="100000"/>
              </a:lnSpc>
              <a:spcBef>
                <a:spcPts val="0"/>
              </a:spcBef>
            </a:pPr>
            <a:r>
              <a:rPr lang="en-GB" sz="1000" dirty="0"/>
              <a:t>Who is “Bangor University”; and if it is a specific notice, then it should also include who is the school / department;</a:t>
            </a:r>
          </a:p>
          <a:p>
            <a:pPr lvl="1">
              <a:lnSpc>
                <a:spcPct val="100000"/>
              </a:lnSpc>
              <a:spcBef>
                <a:spcPts val="0"/>
              </a:spcBef>
            </a:pPr>
            <a:r>
              <a:rPr lang="en-GB" sz="1000" dirty="0"/>
              <a:t>What is the University going to do with individuals’ information – the purpose for collecting it</a:t>
            </a:r>
          </a:p>
          <a:p>
            <a:pPr lvl="1">
              <a:lnSpc>
                <a:spcPct val="100000"/>
              </a:lnSpc>
              <a:spcBef>
                <a:spcPts val="0"/>
              </a:spcBef>
            </a:pPr>
            <a:r>
              <a:rPr lang="en-GB" sz="1000" dirty="0"/>
              <a:t>Who will it be shared with – important to include everything;</a:t>
            </a:r>
          </a:p>
          <a:p>
            <a:pPr lvl="1">
              <a:lnSpc>
                <a:spcPct val="100000"/>
              </a:lnSpc>
              <a:spcBef>
                <a:spcPts val="0"/>
              </a:spcBef>
            </a:pPr>
            <a:r>
              <a:rPr lang="en-GB" sz="1000" dirty="0"/>
              <a:t>Details of any transfers outside the EU (as we are an international University this may be relevant);</a:t>
            </a:r>
          </a:p>
          <a:p>
            <a:pPr lvl="1">
              <a:lnSpc>
                <a:spcPct val="100000"/>
              </a:lnSpc>
              <a:spcBef>
                <a:spcPts val="0"/>
              </a:spcBef>
            </a:pPr>
            <a:r>
              <a:rPr lang="en-GB" sz="1000" dirty="0"/>
              <a:t>The retention period for the data (consult the records retention schedule);</a:t>
            </a:r>
          </a:p>
          <a:p>
            <a:pPr lvl="1">
              <a:lnSpc>
                <a:spcPct val="100000"/>
              </a:lnSpc>
              <a:spcBef>
                <a:spcPts val="0"/>
              </a:spcBef>
            </a:pPr>
            <a:r>
              <a:rPr lang="en-GB" sz="1000" dirty="0"/>
              <a:t>The individuals right to access the data and to rectify, erase and restrict its use;</a:t>
            </a:r>
          </a:p>
          <a:p>
            <a:pPr lvl="1">
              <a:lnSpc>
                <a:spcPct val="100000"/>
              </a:lnSpc>
              <a:spcBef>
                <a:spcPts val="0"/>
              </a:spcBef>
            </a:pPr>
            <a:r>
              <a:rPr lang="en-GB" sz="1000" dirty="0"/>
              <a:t>The Complaints process (including to the Information Commissioner’s Office)</a:t>
            </a:r>
          </a:p>
          <a:p>
            <a:pPr lvl="1">
              <a:lnSpc>
                <a:spcPct val="100000"/>
              </a:lnSpc>
              <a:spcBef>
                <a:spcPts val="0"/>
              </a:spcBef>
            </a:pPr>
            <a:r>
              <a:rPr lang="en-GB" sz="1000" dirty="0"/>
              <a:t>Whether there’s a statutory or contractual requirement to provide the data and the consequences of not providing it; </a:t>
            </a:r>
          </a:p>
          <a:p>
            <a:pPr lvl="1">
              <a:lnSpc>
                <a:spcPct val="100000"/>
              </a:lnSpc>
              <a:spcBef>
                <a:spcPts val="0"/>
              </a:spcBef>
            </a:pPr>
            <a:r>
              <a:rPr lang="en-GB" sz="1000" dirty="0"/>
              <a:t>If there is any automated decision making;</a:t>
            </a:r>
          </a:p>
          <a:p>
            <a:pPr lvl="1">
              <a:lnSpc>
                <a:spcPct val="100000"/>
              </a:lnSpc>
              <a:spcBef>
                <a:spcPts val="0"/>
              </a:spcBef>
            </a:pPr>
            <a:r>
              <a:rPr lang="en-GB" sz="1000" dirty="0"/>
              <a:t>What is the source of the data (including if it is from a third party source who they are).</a:t>
            </a:r>
          </a:p>
          <a:p>
            <a:pPr marL="0" indent="0">
              <a:lnSpc>
                <a:spcPct val="100000"/>
              </a:lnSpc>
              <a:spcBef>
                <a:spcPts val="0"/>
              </a:spcBef>
              <a:buNone/>
            </a:pPr>
            <a:endParaRPr lang="en-GB" sz="1200" dirty="0"/>
          </a:p>
          <a:p>
            <a:pPr marL="0" indent="0">
              <a:lnSpc>
                <a:spcPct val="100000"/>
              </a:lnSpc>
              <a:spcBef>
                <a:spcPts val="0"/>
              </a:spcBef>
              <a:buNone/>
            </a:pPr>
            <a:r>
              <a:rPr lang="en-GB" sz="1200" dirty="0"/>
              <a:t>The Privacy Notice </a:t>
            </a:r>
            <a:r>
              <a:rPr lang="en-GB" sz="1200" u="sng" dirty="0"/>
              <a:t>must</a:t>
            </a:r>
            <a:r>
              <a:rPr lang="en-GB" sz="1200" dirty="0"/>
              <a:t> be provided at the point in which the individual hands over the data. We can’t assume because someone engages with one service that they would be happy for their data to be transferred to another service.  If the data isn’t obtained directly from the individual, the University should provide the Privacy Notice to the individual within a month of receiving the data</a:t>
            </a:r>
            <a:endParaRPr lang="en-GB" sz="2400" dirty="0"/>
          </a:p>
        </p:txBody>
      </p:sp>
    </p:spTree>
    <p:extLst>
      <p:ext uri="{BB962C8B-B14F-4D97-AF65-F5344CB8AC3E}">
        <p14:creationId xmlns:p14="http://schemas.microsoft.com/office/powerpoint/2010/main" val="20999538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1261872" y="274638"/>
            <a:ext cx="8580218" cy="1298130"/>
          </a:xfrm>
        </p:spPr>
        <p:txBody>
          <a:bodyPr>
            <a:normAutofit/>
          </a:bodyPr>
          <a:lstStyle/>
          <a:p>
            <a:r>
              <a:rPr lang="en-GB" sz="3200" b="1" dirty="0"/>
              <a:t>The right of access</a:t>
            </a:r>
          </a:p>
        </p:txBody>
      </p:sp>
      <p:sp>
        <p:nvSpPr>
          <p:cNvPr id="121859" name="Rectangle 3"/>
          <p:cNvSpPr>
            <a:spLocks noGrp="1" noChangeArrowheads="1"/>
          </p:cNvSpPr>
          <p:nvPr>
            <p:ph idx="1"/>
          </p:nvPr>
        </p:nvSpPr>
        <p:spPr/>
        <p:txBody>
          <a:bodyPr>
            <a:normAutofit/>
          </a:bodyPr>
          <a:lstStyle/>
          <a:p>
            <a:pPr marL="0" indent="0">
              <a:spcBef>
                <a:spcPts val="0"/>
              </a:spcBef>
              <a:buNone/>
            </a:pPr>
            <a:endParaRPr lang="en-GB" sz="2000" dirty="0"/>
          </a:p>
          <a:p>
            <a:pPr marL="0" indent="0">
              <a:spcBef>
                <a:spcPts val="0"/>
              </a:spcBef>
              <a:buNone/>
            </a:pPr>
            <a:r>
              <a:rPr lang="en-GB" sz="1600" dirty="0"/>
              <a:t>Individuals have the right to be told whether the University is processing their personal data, and to receive a copy of that data. The individual also has the right to be provided with supplemental information about the processing (purpose of processing, categories of data processed, recipients, retention period, their right to erasure / rectification, the source of the data)</a:t>
            </a:r>
          </a:p>
          <a:p>
            <a:pPr marL="0" indent="0">
              <a:spcBef>
                <a:spcPts val="0"/>
              </a:spcBef>
              <a:buNone/>
            </a:pPr>
            <a:endParaRPr lang="en-GB" sz="1600" dirty="0"/>
          </a:p>
          <a:p>
            <a:pPr marL="0" indent="0">
              <a:spcBef>
                <a:spcPts val="0"/>
              </a:spcBef>
              <a:buNone/>
            </a:pPr>
            <a:r>
              <a:rPr lang="en-GB" sz="1600" dirty="0"/>
              <a:t>In order to make a request to see / obtain a copy of the information an individual should make a request in writing. Within the University the request should be made to </a:t>
            </a:r>
            <a:r>
              <a:rPr lang="en-GB" sz="1600" dirty="0">
                <a:hlinkClick r:id="rId3"/>
              </a:rPr>
              <a:t>info-compliance@bangor.ac.uk</a:t>
            </a:r>
            <a:r>
              <a:rPr lang="en-GB" sz="1600" dirty="0"/>
              <a:t> or by post to Lynette Hunter in Corporate Services.</a:t>
            </a:r>
          </a:p>
          <a:p>
            <a:pPr marL="0" indent="0">
              <a:spcBef>
                <a:spcPts val="0"/>
              </a:spcBef>
              <a:buNone/>
            </a:pPr>
            <a:endParaRPr lang="en-GB" sz="1600" dirty="0"/>
          </a:p>
          <a:p>
            <a:pPr marL="0" indent="0">
              <a:spcBef>
                <a:spcPts val="0"/>
              </a:spcBef>
              <a:buNone/>
            </a:pPr>
            <a:r>
              <a:rPr lang="en-GB" sz="1600" dirty="0"/>
              <a:t>There is no charge for making the request, and the request must be dealt without delay, and at the latest within one month of receipt of the request.</a:t>
            </a:r>
          </a:p>
          <a:p>
            <a:pPr marL="0" indent="0">
              <a:spcBef>
                <a:spcPts val="0"/>
              </a:spcBef>
              <a:buNone/>
            </a:pPr>
            <a:endParaRPr lang="en-GB" sz="1600" dirty="0"/>
          </a:p>
          <a:p>
            <a:pPr marL="0" indent="0">
              <a:spcBef>
                <a:spcPts val="0"/>
              </a:spcBef>
              <a:buNone/>
            </a:pPr>
            <a:r>
              <a:rPr lang="en-GB" sz="1600" b="1" dirty="0"/>
              <a:t>Matters to consider</a:t>
            </a:r>
            <a:endParaRPr lang="en-GB" sz="1600" dirty="0"/>
          </a:p>
          <a:p>
            <a:pPr>
              <a:spcBef>
                <a:spcPts val="0"/>
              </a:spcBef>
              <a:buFontTx/>
              <a:buChar char="-"/>
            </a:pPr>
            <a:r>
              <a:rPr lang="en-GB" sz="1600" dirty="0"/>
              <a:t>Can we make data more accessible to individuals so they can see the information themselves without needing to use the right of access procedure. </a:t>
            </a:r>
          </a:p>
          <a:p>
            <a:pPr>
              <a:spcBef>
                <a:spcPts val="0"/>
              </a:spcBef>
              <a:buFontTx/>
              <a:buChar char="-"/>
            </a:pPr>
            <a:r>
              <a:rPr lang="en-GB" sz="1600" dirty="0"/>
              <a:t>Are we making students aware that they can see and amend data within </a:t>
            </a:r>
            <a:r>
              <a:rPr lang="en-GB" sz="1600" dirty="0" err="1"/>
              <a:t>MyBangor</a:t>
            </a:r>
            <a:r>
              <a:rPr lang="en-GB" sz="1600" dirty="0"/>
              <a:t>?</a:t>
            </a:r>
          </a:p>
          <a:p>
            <a:pPr>
              <a:spcBef>
                <a:spcPts val="0"/>
              </a:spcBef>
              <a:buFontTx/>
              <a:buChar char="-"/>
            </a:pPr>
            <a:r>
              <a:rPr lang="en-GB" sz="1600" dirty="0"/>
              <a:t>Can we deal with a request for portability of data – which data can be easily exported in structured, machine readable formats?</a:t>
            </a:r>
          </a:p>
        </p:txBody>
      </p:sp>
    </p:spTree>
    <p:extLst>
      <p:ext uri="{BB962C8B-B14F-4D97-AF65-F5344CB8AC3E}">
        <p14:creationId xmlns:p14="http://schemas.microsoft.com/office/powerpoint/2010/main" val="18198574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t>Children’s Personal Data in the digital environment</a:t>
            </a:r>
          </a:p>
        </p:txBody>
      </p:sp>
      <p:sp>
        <p:nvSpPr>
          <p:cNvPr id="3" name="Content Placeholder 2"/>
          <p:cNvSpPr>
            <a:spLocks noGrp="1"/>
          </p:cNvSpPr>
          <p:nvPr>
            <p:ph idx="1"/>
          </p:nvPr>
        </p:nvSpPr>
        <p:spPr>
          <a:xfrm>
            <a:off x="1097280" y="2025444"/>
            <a:ext cx="10058400" cy="4265627"/>
          </a:xfrm>
        </p:spPr>
        <p:txBody>
          <a:bodyPr>
            <a:normAutofit fontScale="92500" lnSpcReduction="10000"/>
          </a:bodyPr>
          <a:lstStyle/>
          <a:p>
            <a:pPr marL="0" indent="0">
              <a:buNone/>
            </a:pPr>
            <a:r>
              <a:rPr lang="en-GB" sz="1700" dirty="0"/>
              <a:t>The GDPR contains new provisions intended to enhance the protection of children’s personal data </a:t>
            </a:r>
            <a:r>
              <a:rPr lang="en-GB" sz="1700" b="1" dirty="0"/>
              <a:t>in the digital environment.</a:t>
            </a:r>
            <a:r>
              <a:rPr lang="en-GB" sz="1700" dirty="0"/>
              <a:t> In the GDPR children are identified as those who require specific protection under the regulations. </a:t>
            </a:r>
          </a:p>
          <a:p>
            <a:pPr marL="0" indent="0">
              <a:buNone/>
            </a:pPr>
            <a:r>
              <a:rPr lang="en-GB" sz="1700" b="1" dirty="0"/>
              <a:t>Will the rules in relation to children affect you? </a:t>
            </a:r>
          </a:p>
          <a:p>
            <a:pPr marL="0" indent="0">
              <a:buNone/>
            </a:pPr>
            <a:r>
              <a:rPr lang="en-GB" sz="1700" dirty="0"/>
              <a:t>Proposals in relation to online services would mean children aged 13 years old or above would be able to consent to their data being processed. For children under 13 years old their parents or guardians would need to consent. Withdrawing consent will also be simplified for children.</a:t>
            </a:r>
          </a:p>
          <a:p>
            <a:pPr marL="0" indent="0">
              <a:buNone/>
            </a:pPr>
            <a:r>
              <a:rPr lang="en-GB" sz="1700" b="1" dirty="0"/>
              <a:t>Privacy notices for children</a:t>
            </a:r>
            <a:endParaRPr lang="en-GB" sz="1700" dirty="0"/>
          </a:p>
          <a:p>
            <a:pPr marL="0" indent="0">
              <a:buNone/>
            </a:pPr>
            <a:r>
              <a:rPr lang="en-GB" sz="1700" dirty="0"/>
              <a:t>Where services are offered directly to a child, organisations must ensure that the relevant privacy notice is written in a clear, plain way that a child will understand.</a:t>
            </a:r>
          </a:p>
          <a:p>
            <a:pPr marL="0" indent="0">
              <a:buNone/>
            </a:pPr>
            <a:endParaRPr lang="en-GB" sz="1700" dirty="0"/>
          </a:p>
          <a:p>
            <a:pPr marL="0" indent="0">
              <a:buNone/>
            </a:pPr>
            <a:r>
              <a:rPr lang="en-GB" sz="1700" b="1" dirty="0"/>
              <a:t>Children’s personal data for all other circumstances</a:t>
            </a:r>
          </a:p>
          <a:p>
            <a:pPr marL="0" indent="0">
              <a:buNone/>
            </a:pPr>
            <a:r>
              <a:rPr lang="en-GB" sz="1700" dirty="0"/>
              <a:t>For all other data protection issues, children can make their own decisions if they have capacity or </a:t>
            </a:r>
            <a:r>
              <a:rPr lang="en-GB" sz="1700" dirty="0" err="1"/>
              <a:t>Gillick</a:t>
            </a:r>
            <a:r>
              <a:rPr lang="en-GB" sz="1700" dirty="0"/>
              <a:t> competency:</a:t>
            </a:r>
          </a:p>
          <a:p>
            <a:pPr marL="0" indent="0">
              <a:buNone/>
            </a:pPr>
            <a:r>
              <a:rPr lang="en-GB" sz="1700" dirty="0"/>
              <a:t>"...whether or not a child is capable of giving the necessary consent will depend on the child’s maturity and understanding and the nature of the consent required. The child must be capable of making a reasonable assessment of the advantages  …  so the consent, if given, can be properly and fairly described as true consent”</a:t>
            </a:r>
          </a:p>
          <a:p>
            <a:pPr marL="0" indent="0">
              <a:buNone/>
            </a:pPr>
            <a:endParaRPr lang="en-GB" sz="1700" dirty="0"/>
          </a:p>
          <a:p>
            <a:pPr marL="0" indent="0">
              <a:buNone/>
            </a:pPr>
            <a:endParaRPr lang="en-GB" sz="1700" b="1"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2410994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307690" y="274637"/>
            <a:ext cx="8593394" cy="1288691"/>
          </a:xfrm>
        </p:spPr>
        <p:txBody>
          <a:bodyPr>
            <a:normAutofit/>
          </a:bodyPr>
          <a:lstStyle/>
          <a:p>
            <a:pPr algn="l"/>
            <a:r>
              <a:rPr lang="en-GB" sz="2800" b="1" dirty="0"/>
              <a:t>Transfer of data outside the European Union</a:t>
            </a:r>
          </a:p>
        </p:txBody>
      </p:sp>
      <p:sp>
        <p:nvSpPr>
          <p:cNvPr id="148483" name="Rectangle 3"/>
          <p:cNvSpPr>
            <a:spLocks noGrp="1" noChangeArrowheads="1"/>
          </p:cNvSpPr>
          <p:nvPr>
            <p:ph idx="1"/>
          </p:nvPr>
        </p:nvSpPr>
        <p:spPr>
          <a:xfrm>
            <a:off x="1097280" y="1845734"/>
            <a:ext cx="10058400" cy="4545234"/>
          </a:xfrm>
        </p:spPr>
        <p:txBody>
          <a:bodyPr>
            <a:noAutofit/>
          </a:bodyPr>
          <a:lstStyle/>
          <a:p>
            <a:pPr marL="0" indent="0">
              <a:lnSpc>
                <a:spcPct val="110000"/>
              </a:lnSpc>
              <a:spcBef>
                <a:spcPts val="0"/>
              </a:spcBef>
              <a:buNone/>
            </a:pPr>
            <a:r>
              <a:rPr lang="en-GB" sz="1600" dirty="0"/>
              <a:t>Transfers of personal data outside the EU continue to be regulated and restricted in certain circumstances. The University can transfer data outside the European Union where the receiving organisation has provided adequate safeguards. Individuals’ rights must be enforceable and effective legal remedies for individuals must be available following the transfer. </a:t>
            </a:r>
          </a:p>
          <a:p>
            <a:pPr marL="0" indent="0">
              <a:lnSpc>
                <a:spcPct val="110000"/>
              </a:lnSpc>
              <a:spcBef>
                <a:spcPts val="0"/>
              </a:spcBef>
              <a:buNone/>
            </a:pPr>
            <a:endParaRPr lang="en-GB" sz="1600" dirty="0"/>
          </a:p>
          <a:p>
            <a:pPr marL="0" indent="0">
              <a:lnSpc>
                <a:spcPct val="110000"/>
              </a:lnSpc>
              <a:spcBef>
                <a:spcPts val="0"/>
              </a:spcBef>
              <a:buNone/>
            </a:pPr>
            <a:r>
              <a:rPr lang="en-GB" sz="1600" dirty="0"/>
              <a:t>Examples of adequate safeguards would be:</a:t>
            </a:r>
          </a:p>
          <a:p>
            <a:pPr lvl="1">
              <a:lnSpc>
                <a:spcPct val="110000"/>
              </a:lnSpc>
              <a:spcBef>
                <a:spcPts val="0"/>
              </a:spcBef>
              <a:buFont typeface="Arial" panose="020B0604020202020204" pitchFamily="34" charset="0"/>
              <a:buChar char="•"/>
            </a:pPr>
            <a:r>
              <a:rPr lang="en-GB" sz="1400" dirty="0"/>
              <a:t>a legally binding agreement between public authorities or bodies;</a:t>
            </a:r>
          </a:p>
          <a:p>
            <a:pPr lvl="1">
              <a:lnSpc>
                <a:spcPct val="110000"/>
              </a:lnSpc>
              <a:spcBef>
                <a:spcPts val="0"/>
              </a:spcBef>
              <a:buFont typeface="Arial" panose="020B0604020202020204" pitchFamily="34" charset="0"/>
              <a:buChar char="•"/>
            </a:pPr>
            <a:r>
              <a:rPr lang="en-GB" sz="1400" dirty="0"/>
              <a:t>binding corporate rules (agreements governing transfers made between organisations within in a corporate group);</a:t>
            </a:r>
          </a:p>
          <a:p>
            <a:pPr lvl="1">
              <a:lnSpc>
                <a:spcPct val="110000"/>
              </a:lnSpc>
              <a:spcBef>
                <a:spcPts val="0"/>
              </a:spcBef>
              <a:buFont typeface="Arial" panose="020B0604020202020204" pitchFamily="34" charset="0"/>
              <a:buChar char="•"/>
            </a:pPr>
            <a:r>
              <a:rPr lang="en-GB" sz="1400" dirty="0"/>
              <a:t>standard data protection clauses in the form of template transfer clauses adopted by the Commission;</a:t>
            </a:r>
          </a:p>
          <a:p>
            <a:pPr lvl="1">
              <a:lnSpc>
                <a:spcPct val="110000"/>
              </a:lnSpc>
              <a:spcBef>
                <a:spcPts val="0"/>
              </a:spcBef>
              <a:buFont typeface="Arial" panose="020B0604020202020204" pitchFamily="34" charset="0"/>
              <a:buChar char="•"/>
            </a:pPr>
            <a:r>
              <a:rPr lang="en-GB" sz="1400" dirty="0"/>
              <a:t>standard data protection clauses in the form of template transfer clauses adopted by a supervisory authority and approved by the Commission;</a:t>
            </a:r>
          </a:p>
          <a:p>
            <a:pPr lvl="1">
              <a:lnSpc>
                <a:spcPct val="110000"/>
              </a:lnSpc>
              <a:spcBef>
                <a:spcPts val="0"/>
              </a:spcBef>
              <a:buFont typeface="Arial" panose="020B0604020202020204" pitchFamily="34" charset="0"/>
              <a:buChar char="•"/>
            </a:pPr>
            <a:r>
              <a:rPr lang="en-GB" sz="1400" dirty="0"/>
              <a:t>compliance with an approved code of conduct approved by a supervisory authority;</a:t>
            </a:r>
          </a:p>
          <a:p>
            <a:pPr lvl="1">
              <a:lnSpc>
                <a:spcPct val="110000"/>
              </a:lnSpc>
              <a:spcBef>
                <a:spcPts val="0"/>
              </a:spcBef>
              <a:buFont typeface="Arial" panose="020B0604020202020204" pitchFamily="34" charset="0"/>
              <a:buChar char="•"/>
            </a:pPr>
            <a:r>
              <a:rPr lang="en-GB" sz="1400" dirty="0"/>
              <a:t>certification under an approved certification mechanism as provided for in the GDPR;</a:t>
            </a:r>
          </a:p>
          <a:p>
            <a:pPr lvl="1">
              <a:lnSpc>
                <a:spcPct val="110000"/>
              </a:lnSpc>
              <a:spcBef>
                <a:spcPts val="0"/>
              </a:spcBef>
              <a:buFont typeface="Arial" panose="020B0604020202020204" pitchFamily="34" charset="0"/>
              <a:buChar char="•"/>
            </a:pPr>
            <a:r>
              <a:rPr lang="en-GB" sz="1400" dirty="0"/>
              <a:t>contractual clauses agreed authorised by the competent supervisory authority; or</a:t>
            </a:r>
          </a:p>
          <a:p>
            <a:pPr lvl="1">
              <a:lnSpc>
                <a:spcPct val="110000"/>
              </a:lnSpc>
              <a:spcBef>
                <a:spcPts val="0"/>
              </a:spcBef>
              <a:buFont typeface="Arial" panose="020B0604020202020204" pitchFamily="34" charset="0"/>
              <a:buChar char="•"/>
            </a:pPr>
            <a:r>
              <a:rPr lang="en-GB" sz="1400" dirty="0"/>
              <a:t>provisions inserted in to administrative arrangements between public authorities or bodies authorised by the competent supervisory authority.</a:t>
            </a:r>
          </a:p>
          <a:p>
            <a:pPr marL="0" indent="0">
              <a:lnSpc>
                <a:spcPct val="110000"/>
              </a:lnSpc>
              <a:spcBef>
                <a:spcPts val="0"/>
              </a:spcBef>
              <a:buNone/>
            </a:pPr>
            <a:endParaRPr lang="en-GB" sz="1400" dirty="0"/>
          </a:p>
        </p:txBody>
      </p:sp>
    </p:spTree>
    <p:extLst>
      <p:ext uri="{BB962C8B-B14F-4D97-AF65-F5344CB8AC3E}">
        <p14:creationId xmlns:p14="http://schemas.microsoft.com/office/powerpoint/2010/main" val="28488161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199535" y="274637"/>
            <a:ext cx="8701549" cy="1288691"/>
          </a:xfrm>
        </p:spPr>
        <p:txBody>
          <a:bodyPr>
            <a:normAutofit/>
          </a:bodyPr>
          <a:lstStyle/>
          <a:p>
            <a:pPr algn="l"/>
            <a:r>
              <a:rPr lang="en-GB" sz="2800" b="1" dirty="0"/>
              <a:t>Transfer of data outside the European Union</a:t>
            </a:r>
          </a:p>
        </p:txBody>
      </p:sp>
      <p:sp>
        <p:nvSpPr>
          <p:cNvPr id="148483" name="Rectangle 3"/>
          <p:cNvSpPr>
            <a:spLocks noGrp="1" noChangeArrowheads="1"/>
          </p:cNvSpPr>
          <p:nvPr>
            <p:ph idx="1"/>
          </p:nvPr>
        </p:nvSpPr>
        <p:spPr/>
        <p:txBody>
          <a:bodyPr>
            <a:noAutofit/>
          </a:bodyPr>
          <a:lstStyle/>
          <a:p>
            <a:pPr marL="0" indent="0">
              <a:lnSpc>
                <a:spcPct val="110000"/>
              </a:lnSpc>
              <a:spcBef>
                <a:spcPts val="0"/>
              </a:spcBef>
              <a:buNone/>
            </a:pPr>
            <a:endParaRPr lang="en-GB" sz="1800" dirty="0"/>
          </a:p>
          <a:p>
            <a:pPr marL="0" indent="0">
              <a:lnSpc>
                <a:spcPct val="110000"/>
              </a:lnSpc>
              <a:spcBef>
                <a:spcPts val="0"/>
              </a:spcBef>
              <a:buNone/>
            </a:pPr>
            <a:r>
              <a:rPr lang="en-GB" sz="1800" dirty="0"/>
              <a:t>Any current data protection clauses which are put into contracts will need to be updated to ensure they remain compliant with the GDPR requirements and new data protection legislation.</a:t>
            </a:r>
          </a:p>
          <a:p>
            <a:pPr marL="0" indent="0">
              <a:lnSpc>
                <a:spcPct val="110000"/>
              </a:lnSpc>
              <a:spcBef>
                <a:spcPts val="0"/>
              </a:spcBef>
              <a:buNone/>
            </a:pPr>
            <a:endParaRPr lang="en-GB" sz="1800" dirty="0"/>
          </a:p>
          <a:p>
            <a:pPr marL="0" indent="0">
              <a:lnSpc>
                <a:spcPct val="110000"/>
              </a:lnSpc>
              <a:spcBef>
                <a:spcPts val="0"/>
              </a:spcBef>
              <a:buNone/>
            </a:pPr>
            <a:r>
              <a:rPr lang="en-GB" sz="1800" b="1" dirty="0"/>
              <a:t>To do now:</a:t>
            </a:r>
          </a:p>
          <a:p>
            <a:pPr marL="0" indent="0">
              <a:lnSpc>
                <a:spcPct val="110000"/>
              </a:lnSpc>
              <a:spcBef>
                <a:spcPts val="0"/>
              </a:spcBef>
              <a:buNone/>
            </a:pPr>
            <a:endParaRPr lang="en-GB" sz="1800" dirty="0"/>
          </a:p>
          <a:p>
            <a:pPr lvl="1">
              <a:lnSpc>
                <a:spcPct val="110000"/>
              </a:lnSpc>
              <a:spcBef>
                <a:spcPts val="0"/>
              </a:spcBef>
              <a:buFont typeface="Arial" panose="020B0604020202020204" pitchFamily="34" charset="0"/>
              <a:buChar char="•"/>
            </a:pPr>
            <a:r>
              <a:rPr lang="en-GB" sz="1600" dirty="0"/>
              <a:t>review and map key international data flows,</a:t>
            </a:r>
          </a:p>
          <a:p>
            <a:pPr lvl="1">
              <a:lnSpc>
                <a:spcPct val="110000"/>
              </a:lnSpc>
              <a:spcBef>
                <a:spcPts val="0"/>
              </a:spcBef>
              <a:buFont typeface="Arial" panose="020B0604020202020204" pitchFamily="34" charset="0"/>
              <a:buChar char="•"/>
            </a:pPr>
            <a:r>
              <a:rPr lang="en-GB" sz="1600" dirty="0"/>
              <a:t>consider what data transfer mechanisms you have in place and whether these will continue to be appropriate,</a:t>
            </a:r>
          </a:p>
          <a:p>
            <a:pPr lvl="1">
              <a:lnSpc>
                <a:spcPct val="110000"/>
              </a:lnSpc>
              <a:spcBef>
                <a:spcPts val="0"/>
              </a:spcBef>
              <a:buFont typeface="Arial" panose="020B0604020202020204" pitchFamily="34" charset="0"/>
              <a:buChar char="•"/>
            </a:pPr>
            <a:r>
              <a:rPr lang="en-GB" sz="1600" dirty="0"/>
              <a:t>review contract clauses to ensure the requirements remain compliant</a:t>
            </a:r>
          </a:p>
          <a:p>
            <a:pPr marL="0" indent="0">
              <a:lnSpc>
                <a:spcPct val="110000"/>
              </a:lnSpc>
              <a:spcBef>
                <a:spcPts val="0"/>
              </a:spcBef>
              <a:buNone/>
            </a:pPr>
            <a:endParaRPr lang="en-GB" sz="1400" dirty="0"/>
          </a:p>
        </p:txBody>
      </p:sp>
    </p:spTree>
    <p:extLst>
      <p:ext uri="{BB962C8B-B14F-4D97-AF65-F5344CB8AC3E}">
        <p14:creationId xmlns:p14="http://schemas.microsoft.com/office/powerpoint/2010/main" val="441153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60206" y="286603"/>
            <a:ext cx="9995474" cy="1450757"/>
          </a:xfrm>
        </p:spPr>
        <p:txBody>
          <a:bodyPr>
            <a:normAutofit/>
          </a:bodyPr>
          <a:lstStyle/>
          <a:p>
            <a:r>
              <a:rPr lang="en-GB" sz="3200" b="1" dirty="0"/>
              <a:t>Personal or Special Categories Data Breach</a:t>
            </a:r>
          </a:p>
        </p:txBody>
      </p:sp>
      <p:sp>
        <p:nvSpPr>
          <p:cNvPr id="3" name="Content Placeholder 2"/>
          <p:cNvSpPr>
            <a:spLocks noGrp="1"/>
          </p:cNvSpPr>
          <p:nvPr>
            <p:ph idx="1"/>
          </p:nvPr>
        </p:nvSpPr>
        <p:spPr>
          <a:xfrm>
            <a:off x="1160206" y="2025444"/>
            <a:ext cx="10193594" cy="4299155"/>
          </a:xfrm>
        </p:spPr>
        <p:txBody>
          <a:bodyPr>
            <a:normAutofit fontScale="62500" lnSpcReduction="20000"/>
          </a:bodyPr>
          <a:lstStyle/>
          <a:p>
            <a:pPr marL="0" indent="0">
              <a:lnSpc>
                <a:spcPct val="120000"/>
              </a:lnSpc>
              <a:spcBef>
                <a:spcPts val="0"/>
              </a:spcBef>
              <a:buNone/>
            </a:pPr>
            <a:r>
              <a:rPr lang="en-GB" dirty="0"/>
              <a:t>The GDPR will introduce a duty on </a:t>
            </a:r>
            <a:r>
              <a:rPr lang="en-GB" u="sng" dirty="0"/>
              <a:t>all organisations </a:t>
            </a:r>
            <a:r>
              <a:rPr lang="en-GB" dirty="0"/>
              <a:t>to report certain types of data breach to the Information Commissioner’s Office (ICO), and in most cases also to the individuals affected.</a:t>
            </a:r>
          </a:p>
          <a:p>
            <a:pPr marL="0" indent="0">
              <a:lnSpc>
                <a:spcPct val="120000"/>
              </a:lnSpc>
              <a:spcBef>
                <a:spcPts val="0"/>
              </a:spcBef>
              <a:buNone/>
            </a:pPr>
            <a:endParaRPr lang="en-GB" dirty="0"/>
          </a:p>
          <a:p>
            <a:pPr marL="0" indent="0">
              <a:lnSpc>
                <a:spcPct val="120000"/>
              </a:lnSpc>
              <a:spcBef>
                <a:spcPts val="0"/>
              </a:spcBef>
              <a:buNone/>
            </a:pPr>
            <a:r>
              <a:rPr lang="en-GB" dirty="0"/>
              <a:t>A personal data breach means a breach of security leading to the destruction, loss, alteration, unauthorised disclosure of, or access to, personal data / special categories data. </a:t>
            </a:r>
          </a:p>
          <a:p>
            <a:pPr marL="0" indent="0">
              <a:lnSpc>
                <a:spcPct val="120000"/>
              </a:lnSpc>
              <a:spcBef>
                <a:spcPts val="0"/>
              </a:spcBef>
              <a:buNone/>
            </a:pPr>
            <a:endParaRPr lang="en-GB" dirty="0"/>
          </a:p>
          <a:p>
            <a:pPr marL="0" indent="0">
              <a:lnSpc>
                <a:spcPct val="120000"/>
              </a:lnSpc>
              <a:spcBef>
                <a:spcPts val="0"/>
              </a:spcBef>
              <a:buNone/>
            </a:pPr>
            <a:r>
              <a:rPr lang="en-GB" dirty="0"/>
              <a:t>The University will have to notify the ICO where the breach is likely to result in a risk to the rights and freedoms of individuals, and </a:t>
            </a:r>
            <a:r>
              <a:rPr lang="en-GB" u="sng" dirty="0"/>
              <a:t>must do so within 72 hours</a:t>
            </a:r>
            <a:r>
              <a:rPr lang="en-GB" dirty="0"/>
              <a:t>. </a:t>
            </a:r>
          </a:p>
          <a:p>
            <a:pPr marL="0" indent="0">
              <a:lnSpc>
                <a:spcPct val="120000"/>
              </a:lnSpc>
              <a:spcBef>
                <a:spcPts val="0"/>
              </a:spcBef>
              <a:buNone/>
            </a:pPr>
            <a:endParaRPr lang="en-GB" dirty="0"/>
          </a:p>
          <a:p>
            <a:pPr marL="0" indent="0">
              <a:lnSpc>
                <a:spcPct val="120000"/>
              </a:lnSpc>
              <a:spcBef>
                <a:spcPts val="0"/>
              </a:spcBef>
              <a:buNone/>
            </a:pPr>
            <a:r>
              <a:rPr lang="en-GB" dirty="0"/>
              <a:t>Failing to notify a breach when required to do so can result in a fine, in addition there will be a significant fine for the breach itself … up to 10 million Euros or 2 per cent of an organisation’s global turnover.</a:t>
            </a:r>
          </a:p>
          <a:p>
            <a:pPr marL="0" indent="0">
              <a:lnSpc>
                <a:spcPct val="120000"/>
              </a:lnSpc>
              <a:spcBef>
                <a:spcPts val="0"/>
              </a:spcBef>
              <a:buNone/>
            </a:pPr>
            <a:endParaRPr lang="en-GB" dirty="0"/>
          </a:p>
          <a:p>
            <a:pPr marL="0" indent="0">
              <a:lnSpc>
                <a:spcPct val="120000"/>
              </a:lnSpc>
              <a:spcBef>
                <a:spcPts val="0"/>
              </a:spcBef>
              <a:buNone/>
            </a:pPr>
            <a:r>
              <a:rPr lang="en-GB" dirty="0"/>
              <a:t>The University will be expected to keep an Internal Breach Register noting all personal / special categories data breaches</a:t>
            </a:r>
          </a:p>
          <a:p>
            <a:pPr marL="0" indent="0">
              <a:lnSpc>
                <a:spcPct val="120000"/>
              </a:lnSpc>
              <a:spcBef>
                <a:spcPts val="0"/>
              </a:spcBef>
              <a:buNone/>
            </a:pPr>
            <a:endParaRPr lang="en-GB" dirty="0"/>
          </a:p>
          <a:p>
            <a:pPr marL="0" indent="0">
              <a:lnSpc>
                <a:spcPct val="120000"/>
              </a:lnSpc>
              <a:spcBef>
                <a:spcPts val="0"/>
              </a:spcBef>
              <a:buNone/>
            </a:pPr>
            <a:endParaRPr lang="en-GB" dirty="0"/>
          </a:p>
          <a:p>
            <a:endParaRPr lang="en-GB" dirty="0"/>
          </a:p>
          <a:p>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1399306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0710" y="365125"/>
            <a:ext cx="8672051" cy="1257198"/>
          </a:xfrm>
        </p:spPr>
        <p:txBody>
          <a:bodyPr>
            <a:normAutofit/>
          </a:bodyPr>
          <a:lstStyle/>
          <a:p>
            <a:r>
              <a:rPr lang="en-GB" sz="2800" b="1" dirty="0"/>
              <a:t>When should we notify the ICO?</a:t>
            </a:r>
          </a:p>
        </p:txBody>
      </p:sp>
      <p:sp>
        <p:nvSpPr>
          <p:cNvPr id="3" name="Content Placeholder 2"/>
          <p:cNvSpPr>
            <a:spLocks noGrp="1"/>
          </p:cNvSpPr>
          <p:nvPr>
            <p:ph idx="1"/>
          </p:nvPr>
        </p:nvSpPr>
        <p:spPr>
          <a:xfrm>
            <a:off x="1248697" y="1917290"/>
            <a:ext cx="10223090" cy="4483510"/>
          </a:xfrm>
        </p:spPr>
        <p:txBody>
          <a:bodyPr>
            <a:normAutofit fontScale="25000" lnSpcReduction="20000"/>
          </a:bodyPr>
          <a:lstStyle/>
          <a:p>
            <a:pPr marL="0" indent="0">
              <a:lnSpc>
                <a:spcPct val="120000"/>
              </a:lnSpc>
              <a:spcBef>
                <a:spcPts val="0"/>
              </a:spcBef>
              <a:buNone/>
            </a:pPr>
            <a:r>
              <a:rPr lang="en-GB" sz="5600" dirty="0"/>
              <a:t>We should notify the ICO of a breach where it is likely to result in </a:t>
            </a:r>
            <a:r>
              <a:rPr lang="en-GB" sz="5600" u="sng" dirty="0"/>
              <a:t>a risk to the rights and freedoms of individuals</a:t>
            </a:r>
            <a:r>
              <a:rPr lang="en-GB" sz="5600" dirty="0"/>
              <a:t>. The individuals themselves will also need to be notified in most cases.</a:t>
            </a:r>
          </a:p>
          <a:p>
            <a:pPr marL="0" indent="0">
              <a:lnSpc>
                <a:spcPct val="120000"/>
              </a:lnSpc>
              <a:spcBef>
                <a:spcPts val="0"/>
              </a:spcBef>
              <a:buNone/>
            </a:pPr>
            <a:endParaRPr lang="en-GB" sz="5600" dirty="0"/>
          </a:p>
          <a:p>
            <a:pPr marL="0" indent="0">
              <a:lnSpc>
                <a:spcPct val="120000"/>
              </a:lnSpc>
              <a:spcBef>
                <a:spcPts val="0"/>
              </a:spcBef>
              <a:buNone/>
            </a:pPr>
            <a:r>
              <a:rPr lang="en-GB" sz="5600" dirty="0"/>
              <a:t>Whether to notify or not has to be assessed by the University on a case by case basis, and all staff will be made aware of the University’s internal breach reporting procedures.</a:t>
            </a:r>
          </a:p>
          <a:p>
            <a:pPr marL="0" indent="0">
              <a:lnSpc>
                <a:spcPct val="120000"/>
              </a:lnSpc>
              <a:spcBef>
                <a:spcPts val="0"/>
              </a:spcBef>
              <a:buNone/>
            </a:pPr>
            <a:endParaRPr lang="en-GB" sz="5600" dirty="0"/>
          </a:p>
          <a:p>
            <a:pPr marL="0" indent="0">
              <a:lnSpc>
                <a:spcPct val="120000"/>
              </a:lnSpc>
              <a:spcBef>
                <a:spcPts val="0"/>
              </a:spcBef>
              <a:buNone/>
            </a:pPr>
            <a:r>
              <a:rPr lang="en-GB" sz="5600" b="1" dirty="0"/>
              <a:t>Issues to consider when assessing</a:t>
            </a:r>
            <a:endParaRPr lang="en-GB" sz="5600" dirty="0"/>
          </a:p>
          <a:p>
            <a:pPr marL="0" indent="0">
              <a:lnSpc>
                <a:spcPct val="120000"/>
              </a:lnSpc>
              <a:spcBef>
                <a:spcPts val="0"/>
              </a:spcBef>
              <a:buNone/>
            </a:pPr>
            <a:r>
              <a:rPr lang="en-GB" sz="5600" dirty="0"/>
              <a:t>Would the breach have a significant detrimental effect on the individuals affected – e.g. result in discrimination, damage to reputation, financial loss, loss of confidentiality, identify theft or any other significant disadvantage?</a:t>
            </a:r>
          </a:p>
          <a:p>
            <a:pPr marL="0" indent="0">
              <a:lnSpc>
                <a:spcPct val="120000"/>
              </a:lnSpc>
              <a:spcBef>
                <a:spcPts val="0"/>
              </a:spcBef>
              <a:buNone/>
            </a:pPr>
            <a:endParaRPr lang="en-GB" sz="5600" dirty="0"/>
          </a:p>
          <a:p>
            <a:pPr marL="0" indent="0">
              <a:lnSpc>
                <a:spcPct val="120000"/>
              </a:lnSpc>
              <a:spcBef>
                <a:spcPts val="0"/>
              </a:spcBef>
              <a:buNone/>
            </a:pPr>
            <a:r>
              <a:rPr lang="en-GB" sz="5600" dirty="0"/>
              <a:t>The ICO guidance states they would expect the following information to be shared:</a:t>
            </a:r>
          </a:p>
          <a:p>
            <a:pPr lvl="1">
              <a:lnSpc>
                <a:spcPct val="120000"/>
              </a:lnSpc>
              <a:spcBef>
                <a:spcPts val="0"/>
              </a:spcBef>
            </a:pPr>
            <a:r>
              <a:rPr lang="en-GB" sz="5600" dirty="0"/>
              <a:t>The nature of the personal data breach including, where possible the categories and approximate number of individuals concerned; and</a:t>
            </a:r>
          </a:p>
          <a:p>
            <a:pPr lvl="1">
              <a:lnSpc>
                <a:spcPct val="120000"/>
              </a:lnSpc>
              <a:spcBef>
                <a:spcPts val="0"/>
              </a:spcBef>
            </a:pPr>
            <a:r>
              <a:rPr lang="en-GB" sz="5600" dirty="0"/>
              <a:t>the categories and approximate number of personal data records concerned;</a:t>
            </a:r>
          </a:p>
          <a:p>
            <a:pPr lvl="1">
              <a:lnSpc>
                <a:spcPct val="120000"/>
              </a:lnSpc>
              <a:spcBef>
                <a:spcPts val="0"/>
              </a:spcBef>
            </a:pPr>
            <a:r>
              <a:rPr lang="en-GB" sz="5600" dirty="0"/>
              <a:t>The name and contact details of the data protection officer or other contact point where more information can be obtained;</a:t>
            </a:r>
          </a:p>
          <a:p>
            <a:pPr lvl="1">
              <a:lnSpc>
                <a:spcPct val="120000"/>
              </a:lnSpc>
              <a:spcBef>
                <a:spcPts val="0"/>
              </a:spcBef>
            </a:pPr>
            <a:r>
              <a:rPr lang="en-GB" sz="5600" dirty="0"/>
              <a:t>A description of the likely consequences of the personal data breach; and</a:t>
            </a:r>
          </a:p>
          <a:p>
            <a:pPr lvl="1">
              <a:lnSpc>
                <a:spcPct val="120000"/>
              </a:lnSpc>
              <a:spcBef>
                <a:spcPts val="0"/>
              </a:spcBef>
            </a:pPr>
            <a:r>
              <a:rPr lang="en-GB" sz="5600" dirty="0"/>
              <a:t>A description of the measures taken, or proposed to be taken, to deal with the personal data breach and, where appropriate, of the measures taken to mitigate any possible adverse effects.</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23678198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35024" y="813816"/>
            <a:ext cx="9820656" cy="923544"/>
          </a:xfrm>
        </p:spPr>
        <p:txBody>
          <a:bodyPr>
            <a:normAutofit/>
          </a:bodyPr>
          <a:lstStyle/>
          <a:p>
            <a:pPr algn="l"/>
            <a:r>
              <a:rPr lang="en-GB" sz="3200" b="1" dirty="0"/>
              <a:t>Staff Responsibilities</a:t>
            </a:r>
          </a:p>
        </p:txBody>
      </p:sp>
      <p:sp>
        <p:nvSpPr>
          <p:cNvPr id="3" name="Content Placeholder 2"/>
          <p:cNvSpPr>
            <a:spLocks noGrp="1"/>
          </p:cNvSpPr>
          <p:nvPr>
            <p:ph idx="1"/>
          </p:nvPr>
        </p:nvSpPr>
        <p:spPr/>
        <p:txBody>
          <a:bodyPr>
            <a:normAutofit fontScale="70000" lnSpcReduction="20000"/>
          </a:bodyPr>
          <a:lstStyle/>
          <a:p>
            <a:pPr marL="0" indent="0">
              <a:lnSpc>
                <a:spcPct val="110000"/>
              </a:lnSpc>
              <a:spcBef>
                <a:spcPts val="0"/>
              </a:spcBef>
              <a:buNone/>
            </a:pPr>
            <a:r>
              <a:rPr lang="en-GB" dirty="0"/>
              <a:t>Staff (including volunteers working at the University, external members of committees and contractors) have a responsibility to ensure that personal and special categories data:</a:t>
            </a:r>
          </a:p>
          <a:p>
            <a:pPr marL="0" indent="0">
              <a:lnSpc>
                <a:spcPct val="110000"/>
              </a:lnSpc>
              <a:spcBef>
                <a:spcPts val="0"/>
              </a:spcBef>
              <a:buNone/>
            </a:pPr>
            <a:endParaRPr lang="en-GB" b="1" dirty="0"/>
          </a:p>
          <a:p>
            <a:pPr marL="342900" lvl="1" indent="-342900">
              <a:lnSpc>
                <a:spcPct val="110000"/>
              </a:lnSpc>
              <a:spcBef>
                <a:spcPts val="0"/>
              </a:spcBef>
            </a:pPr>
            <a:r>
              <a:rPr lang="en-US" dirty="0"/>
              <a:t>is kept on a need to know basis, treated sensitively and disposed of securely;</a:t>
            </a:r>
          </a:p>
          <a:p>
            <a:pPr marL="342900" lvl="1" indent="-342900">
              <a:lnSpc>
                <a:spcPct val="110000"/>
              </a:lnSpc>
              <a:spcBef>
                <a:spcPts val="0"/>
              </a:spcBef>
            </a:pPr>
            <a:endParaRPr lang="en-US" dirty="0"/>
          </a:p>
          <a:p>
            <a:pPr marL="342900" lvl="1" indent="-342900">
              <a:lnSpc>
                <a:spcPct val="110000"/>
              </a:lnSpc>
              <a:spcBef>
                <a:spcPts val="0"/>
              </a:spcBef>
            </a:pPr>
            <a:r>
              <a:rPr lang="en-US" dirty="0"/>
              <a:t>is not disclosed, orally or in writing, intentionally, or accidentally, to any unauthorised member of staff or external third party</a:t>
            </a:r>
          </a:p>
          <a:p>
            <a:pPr marL="0" lvl="1" indent="0">
              <a:lnSpc>
                <a:spcPct val="110000"/>
              </a:lnSpc>
              <a:spcBef>
                <a:spcPts val="0"/>
              </a:spcBef>
              <a:buNone/>
            </a:pPr>
            <a:endParaRPr lang="en-US" dirty="0"/>
          </a:p>
          <a:p>
            <a:pPr marL="0" indent="0">
              <a:lnSpc>
                <a:spcPct val="110000"/>
              </a:lnSpc>
              <a:spcBef>
                <a:spcPts val="0"/>
              </a:spcBef>
              <a:buNone/>
            </a:pPr>
            <a:r>
              <a:rPr lang="en-US" dirty="0"/>
              <a:t>If you need to share personal or special categories data with another member of staff, or with an external third party, make sure that you have satisfied yourself that they have the right to know the information, and if they have that you have made them aware of the need for confidentiality.</a:t>
            </a:r>
          </a:p>
          <a:p>
            <a:pPr marL="0" indent="0">
              <a:lnSpc>
                <a:spcPct val="110000"/>
              </a:lnSpc>
              <a:spcBef>
                <a:spcPts val="0"/>
              </a:spcBef>
              <a:buNone/>
            </a:pPr>
            <a:endParaRPr lang="en-US" dirty="0"/>
          </a:p>
          <a:p>
            <a:pPr marL="0" indent="0">
              <a:lnSpc>
                <a:spcPct val="110000"/>
              </a:lnSpc>
              <a:spcBef>
                <a:spcPts val="0"/>
              </a:spcBef>
              <a:buNone/>
            </a:pPr>
            <a:r>
              <a:rPr lang="en-US" dirty="0"/>
              <a:t>Don’t hesitate to ask questions e.g. “why do you need it”, “what powers do you have to request it”?</a:t>
            </a:r>
          </a:p>
          <a:p>
            <a:pPr marL="0" indent="0">
              <a:lnSpc>
                <a:spcPct val="110000"/>
              </a:lnSpc>
              <a:spcBef>
                <a:spcPts val="0"/>
              </a:spcBef>
              <a:buNone/>
            </a:pPr>
            <a:endParaRPr lang="en-GB" dirty="0"/>
          </a:p>
          <a:p>
            <a:pPr marL="0" indent="0">
              <a:lnSpc>
                <a:spcPct val="110000"/>
              </a:lnSpc>
              <a:spcBef>
                <a:spcPts val="0"/>
              </a:spcBef>
              <a:buNone/>
            </a:pPr>
            <a:r>
              <a:rPr lang="en-GB" dirty="0"/>
              <a:t>Compliance with data protection legislation is both a personal and an organisational responsibility</a:t>
            </a:r>
          </a:p>
          <a:p>
            <a:endParaRPr lang="en-GB" dirty="0"/>
          </a:p>
        </p:txBody>
      </p:sp>
    </p:spTree>
    <p:extLst>
      <p:ext uri="{BB962C8B-B14F-4D97-AF65-F5344CB8AC3E}">
        <p14:creationId xmlns:p14="http://schemas.microsoft.com/office/powerpoint/2010/main" val="42118220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365125"/>
            <a:ext cx="10124768" cy="1267030"/>
          </a:xfrm>
        </p:spPr>
        <p:txBody>
          <a:bodyPr>
            <a:normAutofit/>
          </a:bodyPr>
          <a:lstStyle/>
          <a:p>
            <a:r>
              <a:rPr lang="en-GB" sz="2800" b="1" dirty="0"/>
              <a:t>Final thoughts ….. Things to do now</a:t>
            </a:r>
          </a:p>
        </p:txBody>
      </p:sp>
      <p:sp>
        <p:nvSpPr>
          <p:cNvPr id="3" name="Content Placeholder 2"/>
          <p:cNvSpPr>
            <a:spLocks noGrp="1"/>
          </p:cNvSpPr>
          <p:nvPr>
            <p:ph idx="1"/>
          </p:nvPr>
        </p:nvSpPr>
        <p:spPr>
          <a:xfrm>
            <a:off x="1229032" y="1966452"/>
            <a:ext cx="10420424" cy="4352051"/>
          </a:xfrm>
        </p:spPr>
        <p:txBody>
          <a:bodyPr>
            <a:noAutofit/>
          </a:bodyPr>
          <a:lstStyle/>
          <a:p>
            <a:pPr marL="514350" indent="-514350">
              <a:buFont typeface="+mj-lt"/>
              <a:buAutoNum type="arabicPeriod"/>
            </a:pPr>
            <a:r>
              <a:rPr lang="en-GB" sz="1800" dirty="0"/>
              <a:t>Raise awareness of the changes with your colleagues, encourage them to attend training</a:t>
            </a:r>
          </a:p>
          <a:p>
            <a:pPr marL="514350" indent="-514350">
              <a:buFont typeface="+mj-lt"/>
              <a:buAutoNum type="arabicPeriod"/>
            </a:pPr>
            <a:r>
              <a:rPr lang="en-GB" sz="1800" dirty="0"/>
              <a:t>Consider what information you hold, and identify your lawful basis for processing the information</a:t>
            </a:r>
          </a:p>
          <a:p>
            <a:pPr marL="514350" indent="-514350">
              <a:buFont typeface="+mj-lt"/>
              <a:buAutoNum type="arabicPeriod"/>
            </a:pPr>
            <a:r>
              <a:rPr lang="en-GB" sz="1800" dirty="0"/>
              <a:t>Look at your Privacy Notices, and include all the required information </a:t>
            </a:r>
          </a:p>
          <a:p>
            <a:pPr marL="514350" indent="-514350">
              <a:buFont typeface="+mj-lt"/>
              <a:buAutoNum type="arabicPeriod"/>
            </a:pPr>
            <a:r>
              <a:rPr lang="en-GB" sz="1800" dirty="0"/>
              <a:t>Are you set up to be able to deal with the changes to individuals’ rights?</a:t>
            </a:r>
          </a:p>
          <a:p>
            <a:pPr marL="514350" indent="-514350">
              <a:buFont typeface="+mj-lt"/>
              <a:buAutoNum type="arabicPeriod"/>
            </a:pPr>
            <a:r>
              <a:rPr lang="en-GB" sz="1800" dirty="0"/>
              <a:t>Make sure you know who handles subject access requests</a:t>
            </a:r>
          </a:p>
          <a:p>
            <a:pPr marL="514350" indent="-514350">
              <a:buFont typeface="+mj-lt"/>
              <a:buAutoNum type="arabicPeriod"/>
            </a:pPr>
            <a:r>
              <a:rPr lang="en-GB" sz="1800" dirty="0"/>
              <a:t>Do you rely on consent to process information, and if so how will you ensure you comply with the more stringent requirements? Think about what needs doing both for current information and for the future</a:t>
            </a:r>
          </a:p>
          <a:p>
            <a:pPr marL="514350" indent="-514350">
              <a:buFont typeface="+mj-lt"/>
              <a:buAutoNum type="arabicPeriod"/>
            </a:pPr>
            <a:r>
              <a:rPr lang="en-GB" sz="1800" dirty="0"/>
              <a:t>Do children use your services? Consider what information needs to be provided to them</a:t>
            </a:r>
          </a:p>
          <a:p>
            <a:pPr marL="514350" indent="-514350">
              <a:buFont typeface="+mj-lt"/>
              <a:buAutoNum type="arabicPeriod"/>
            </a:pPr>
            <a:r>
              <a:rPr lang="en-GB" sz="1800" dirty="0"/>
              <a:t>Familiarise yourself with the University’s data breach procedure</a:t>
            </a:r>
          </a:p>
          <a:p>
            <a:pPr marL="514350" indent="-514350">
              <a:buFont typeface="+mj-lt"/>
              <a:buAutoNum type="arabicPeriod"/>
            </a:pPr>
            <a:r>
              <a:rPr lang="en-GB" sz="1800" dirty="0"/>
              <a:t>Data Protection by Design – build this into your processes especially with new technology projects</a:t>
            </a:r>
          </a:p>
        </p:txBody>
      </p:sp>
    </p:spTree>
    <p:extLst>
      <p:ext uri="{BB962C8B-B14F-4D97-AF65-F5344CB8AC3E}">
        <p14:creationId xmlns:p14="http://schemas.microsoft.com/office/powerpoint/2010/main" val="34370203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Further information?</a:t>
            </a:r>
          </a:p>
        </p:txBody>
      </p:sp>
      <p:sp>
        <p:nvSpPr>
          <p:cNvPr id="3" name="Content Placeholder 2"/>
          <p:cNvSpPr>
            <a:spLocks noGrp="1"/>
          </p:cNvSpPr>
          <p:nvPr>
            <p:ph idx="1"/>
          </p:nvPr>
        </p:nvSpPr>
        <p:spPr/>
        <p:txBody>
          <a:bodyPr/>
          <a:lstStyle/>
          <a:p>
            <a:endParaRPr lang="en-GB" dirty="0"/>
          </a:p>
        </p:txBody>
      </p:sp>
      <p:graphicFrame>
        <p:nvGraphicFramePr>
          <p:cNvPr id="4" name="Table 3"/>
          <p:cNvGraphicFramePr>
            <a:graphicFrameLocks noGrp="1"/>
          </p:cNvGraphicFramePr>
          <p:nvPr/>
        </p:nvGraphicFramePr>
        <p:xfrm>
          <a:off x="1207008" y="1845734"/>
          <a:ext cx="9811512" cy="4015570"/>
        </p:xfrm>
        <a:graphic>
          <a:graphicData uri="http://schemas.openxmlformats.org/drawingml/2006/table">
            <a:tbl>
              <a:tblPr firstRow="1" bandRow="1">
                <a:tableStyleId>{5C22544A-7EE6-4342-B048-85BDC9FD1C3A}</a:tableStyleId>
              </a:tblPr>
              <a:tblGrid>
                <a:gridCol w="5059206">
                  <a:extLst>
                    <a:ext uri="{9D8B030D-6E8A-4147-A177-3AD203B41FA5}">
                      <a16:colId xmlns:a16="http://schemas.microsoft.com/office/drawing/2014/main" val="3148848814"/>
                    </a:ext>
                  </a:extLst>
                </a:gridCol>
                <a:gridCol w="4752306">
                  <a:extLst>
                    <a:ext uri="{9D8B030D-6E8A-4147-A177-3AD203B41FA5}">
                      <a16:colId xmlns:a16="http://schemas.microsoft.com/office/drawing/2014/main" val="275099646"/>
                    </a:ext>
                  </a:extLst>
                </a:gridCol>
              </a:tblGrid>
              <a:tr h="4015570">
                <a:tc>
                  <a:txBody>
                    <a:bodyPr/>
                    <a:lstStyle/>
                    <a:p>
                      <a:r>
                        <a:rPr lang="en-GB" sz="2400" dirty="0"/>
                        <a:t>Gwenan Hine</a:t>
                      </a:r>
                    </a:p>
                    <a:p>
                      <a:endParaRPr lang="en-GB" sz="2400" dirty="0"/>
                    </a:p>
                    <a:p>
                      <a:r>
                        <a:rPr lang="en-GB" sz="2400" dirty="0"/>
                        <a:t>Head of Governance and Compliance</a:t>
                      </a:r>
                    </a:p>
                    <a:p>
                      <a:endParaRPr lang="en-GB" sz="2400" dirty="0"/>
                    </a:p>
                    <a:p>
                      <a:r>
                        <a:rPr lang="en-GB" sz="2400" dirty="0"/>
                        <a:t>gwenan.hine@bangor.ac.uk </a:t>
                      </a:r>
                    </a:p>
                    <a:p>
                      <a:r>
                        <a:rPr lang="en-GB" sz="2400" dirty="0"/>
                        <a:t>Ext:</a:t>
                      </a:r>
                      <a:r>
                        <a:rPr lang="en-GB" sz="2400" baseline="0" dirty="0"/>
                        <a:t> </a:t>
                      </a:r>
                      <a:r>
                        <a:rPr lang="en-GB" sz="2400" dirty="0"/>
                        <a:t>2413</a:t>
                      </a:r>
                    </a:p>
                    <a:p>
                      <a:endParaRPr lang="en-GB" dirty="0"/>
                    </a:p>
                  </a:txBody>
                  <a:tcPr/>
                </a:tc>
                <a:tc>
                  <a:txBody>
                    <a:bodyPr/>
                    <a:lstStyle/>
                    <a:p>
                      <a:r>
                        <a:rPr lang="fr-FR" sz="2400" dirty="0"/>
                        <a:t>Lynette Hunter</a:t>
                      </a:r>
                    </a:p>
                    <a:p>
                      <a:endParaRPr lang="fr-FR" sz="2400" dirty="0"/>
                    </a:p>
                    <a:p>
                      <a:r>
                        <a:rPr lang="fr-FR" sz="2400" dirty="0"/>
                        <a:t>Compliance &amp; Records Assistant</a:t>
                      </a:r>
                    </a:p>
                    <a:p>
                      <a:endParaRPr lang="fr-FR" sz="2400" dirty="0"/>
                    </a:p>
                    <a:p>
                      <a:r>
                        <a:rPr lang="fr-FR" sz="2400" dirty="0"/>
                        <a:t>l.d.williams@bangor.ac.uk </a:t>
                      </a:r>
                    </a:p>
                    <a:p>
                      <a:r>
                        <a:rPr lang="fr-FR" sz="2400" dirty="0"/>
                        <a:t>Ext: 8530</a:t>
                      </a:r>
                    </a:p>
                    <a:p>
                      <a:endParaRPr lang="en-GB" dirty="0"/>
                    </a:p>
                  </a:txBody>
                  <a:tcPr/>
                </a:tc>
                <a:extLst>
                  <a:ext uri="{0D108BD9-81ED-4DB2-BD59-A6C34878D82A}">
                    <a16:rowId xmlns:a16="http://schemas.microsoft.com/office/drawing/2014/main" val="719892943"/>
                  </a:ext>
                </a:extLst>
              </a:tr>
            </a:tbl>
          </a:graphicData>
        </a:graphic>
      </p:graphicFrame>
    </p:spTree>
    <p:extLst>
      <p:ext uri="{BB962C8B-B14F-4D97-AF65-F5344CB8AC3E}">
        <p14:creationId xmlns:p14="http://schemas.microsoft.com/office/powerpoint/2010/main" val="2526141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3B43A-33E6-5034-ABBE-90F4720B11F7}"/>
              </a:ext>
            </a:extLst>
          </p:cNvPr>
          <p:cNvSpPr>
            <a:spLocks noGrp="1"/>
          </p:cNvSpPr>
          <p:nvPr>
            <p:ph type="title"/>
          </p:nvPr>
        </p:nvSpPr>
        <p:spPr/>
        <p:txBody>
          <a:bodyPr/>
          <a:lstStyle/>
          <a:p>
            <a:pPr algn="ctr"/>
            <a:r>
              <a:rPr lang="en-PT" dirty="0"/>
              <a:t>Basic Scheme for Encrypting</a:t>
            </a:r>
            <a:endParaRPr lang="en-US" dirty="0"/>
          </a:p>
        </p:txBody>
      </p:sp>
      <p:sp>
        <p:nvSpPr>
          <p:cNvPr id="3" name="Content Placeholder 2">
            <a:extLst>
              <a:ext uri="{FF2B5EF4-FFF2-40B4-BE49-F238E27FC236}">
                <a16:creationId xmlns:a16="http://schemas.microsoft.com/office/drawing/2014/main" id="{EE284134-C13F-AF24-FD7B-14733C65671F}"/>
              </a:ext>
            </a:extLst>
          </p:cNvPr>
          <p:cNvSpPr>
            <a:spLocks noGrp="1"/>
          </p:cNvSpPr>
          <p:nvPr>
            <p:ph idx="1"/>
          </p:nvPr>
        </p:nvSpPr>
        <p:spPr>
          <a:xfrm>
            <a:off x="362607" y="1690688"/>
            <a:ext cx="6889531" cy="5041187"/>
          </a:xfrm>
        </p:spPr>
        <p:txBody>
          <a:bodyPr>
            <a:normAutofit fontScale="85000" lnSpcReduction="20000"/>
          </a:bodyPr>
          <a:lstStyle/>
          <a:p>
            <a:r>
              <a:rPr lang="en-GB" dirty="0">
                <a:effectLst/>
                <a:latin typeface="Times New Roman" panose="02020603050405020304" pitchFamily="18" charset="0"/>
              </a:rPr>
              <a:t>Alice wants </a:t>
            </a:r>
            <a:r>
              <a:rPr lang="en-GB" b="1" dirty="0">
                <a:effectLst/>
                <a:latin typeface="Times New Roman" panose="02020603050405020304" pitchFamily="18" charset="0"/>
              </a:rPr>
              <a:t>to encrypt a document </a:t>
            </a:r>
            <a:r>
              <a:rPr lang="en-GB" dirty="0">
                <a:effectLst/>
                <a:latin typeface="Times New Roman" panose="02020603050405020304" pitchFamily="18" charset="0"/>
              </a:rPr>
              <a:t>which contains the </a:t>
            </a:r>
            <a:r>
              <a:rPr lang="en-GB" b="1" dirty="0">
                <a:effectLst/>
                <a:latin typeface="Times New Roman" panose="02020603050405020304" pitchFamily="18" charset="0"/>
              </a:rPr>
              <a:t>sequence of words </a:t>
            </a:r>
            <a:r>
              <a:rPr lang="en-GB" b="1" dirty="0">
                <a:effectLst/>
                <a:latin typeface="Arial" panose="020B0604020202020204" pitchFamily="34" charset="0"/>
              </a:rPr>
              <a:t>W</a:t>
            </a:r>
            <a:r>
              <a:rPr lang="en-GB" b="1" baseline="-25000" dirty="0">
                <a:effectLst/>
                <a:latin typeface="Arial" panose="020B0604020202020204" pitchFamily="34" charset="0"/>
              </a:rPr>
              <a:t>1</a:t>
            </a:r>
            <a:r>
              <a:rPr lang="en-GB" b="1" baseline="-25000" dirty="0">
                <a:latin typeface="Arial" panose="020B0604020202020204" pitchFamily="34" charset="0"/>
              </a:rPr>
              <a:t>, …,</a:t>
            </a:r>
            <a:r>
              <a:rPr lang="en-GB" b="1" dirty="0">
                <a:effectLst/>
                <a:latin typeface="Arial" panose="020B0604020202020204" pitchFamily="34" charset="0"/>
              </a:rPr>
              <a:t> W</a:t>
            </a:r>
            <a:r>
              <a:rPr lang="en-GB" b="1" baseline="-25000" dirty="0">
                <a:effectLst/>
                <a:latin typeface="Arial" panose="020B0604020202020204" pitchFamily="34" charset="0"/>
              </a:rPr>
              <a:t>i</a:t>
            </a:r>
          </a:p>
          <a:p>
            <a:r>
              <a:rPr lang="en-GB" dirty="0">
                <a:effectLst/>
                <a:latin typeface="Times New Roman" panose="02020603050405020304" pitchFamily="18" charset="0"/>
              </a:rPr>
              <a:t>Alice generates a sequence of pseudorandom values </a:t>
            </a:r>
            <a:r>
              <a:rPr lang="en-GB" b="1" dirty="0">
                <a:effectLst/>
                <a:latin typeface="Arial" panose="020B0604020202020204" pitchFamily="34" charset="0"/>
              </a:rPr>
              <a:t>S</a:t>
            </a:r>
            <a:r>
              <a:rPr lang="en-GB" b="1" baseline="-25000" dirty="0">
                <a:effectLst/>
                <a:latin typeface="Arial" panose="020B0604020202020204" pitchFamily="34" charset="0"/>
              </a:rPr>
              <a:t>1</a:t>
            </a:r>
            <a:r>
              <a:rPr lang="en-GB" b="1" dirty="0">
                <a:effectLst/>
                <a:latin typeface="Arial" panose="020B0604020202020204" pitchFamily="34" charset="0"/>
              </a:rPr>
              <a:t> , …,  S</a:t>
            </a:r>
            <a:r>
              <a:rPr lang="en-GB" b="1" baseline="-25000" dirty="0">
                <a:effectLst/>
                <a:latin typeface="Arial" panose="020B0604020202020204" pitchFamily="34" charset="0"/>
              </a:rPr>
              <a:t>i</a:t>
            </a:r>
            <a:br>
              <a:rPr lang="en-GB" dirty="0"/>
            </a:br>
            <a:r>
              <a:rPr lang="en-GB" dirty="0">
                <a:effectLst/>
                <a:latin typeface="Times New Roman" panose="02020603050405020304" pitchFamily="18" charset="0"/>
              </a:rPr>
              <a:t>using some stream cipher (namely, the pseudorandom generator </a:t>
            </a:r>
            <a:r>
              <a:rPr lang="en-GB" dirty="0">
                <a:effectLst/>
                <a:latin typeface="Arial" panose="020B0604020202020204" pitchFamily="34" charset="0"/>
              </a:rPr>
              <a:t>G</a:t>
            </a:r>
            <a:r>
              <a:rPr lang="en-GB" dirty="0">
                <a:effectLst/>
                <a:latin typeface="Times New Roman" panose="02020603050405020304" pitchFamily="18" charset="0"/>
              </a:rPr>
              <a:t>), where each </a:t>
            </a:r>
            <a:r>
              <a:rPr lang="en-GB" dirty="0">
                <a:effectLst/>
                <a:latin typeface="Arial" panose="020B0604020202020204" pitchFamily="34" charset="0"/>
              </a:rPr>
              <a:t>S</a:t>
            </a:r>
            <a:r>
              <a:rPr lang="en-GB" baseline="-25000" dirty="0">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is </a:t>
            </a:r>
            <a:r>
              <a:rPr lang="en-GB" dirty="0">
                <a:effectLst/>
                <a:latin typeface="Arial" panose="020B0604020202020204" pitchFamily="34" charset="0"/>
              </a:rPr>
              <a:t>n - m </a:t>
            </a:r>
            <a:r>
              <a:rPr lang="en-GB" dirty="0">
                <a:effectLst/>
                <a:latin typeface="Times New Roman" panose="02020603050405020304" pitchFamily="18" charset="0"/>
              </a:rPr>
              <a:t>bits long.</a:t>
            </a:r>
          </a:p>
          <a:p>
            <a:r>
              <a:rPr lang="en-GB" dirty="0">
                <a:effectLst/>
                <a:latin typeface="Times New Roman" panose="02020603050405020304" pitchFamily="18" charset="0"/>
              </a:rPr>
              <a:t>Alice generates search key (K</a:t>
            </a:r>
            <a:r>
              <a:rPr lang="en-GB" baseline="-25000" dirty="0">
                <a:effectLst/>
                <a:latin typeface="Times New Roman" panose="02020603050405020304" pitchFamily="18" charset="0"/>
              </a:rPr>
              <a:t>i</a:t>
            </a:r>
            <a:r>
              <a:rPr lang="en-GB" dirty="0">
                <a:effectLst/>
                <a:latin typeface="Times New Roman" panose="02020603050405020304" pitchFamily="18" charset="0"/>
              </a:rPr>
              <a:t>)</a:t>
            </a:r>
          </a:p>
          <a:p>
            <a:endParaRPr lang="en-GB" dirty="0">
              <a:latin typeface="Times New Roman" panose="02020603050405020304" pitchFamily="18" charset="0"/>
            </a:endParaRPr>
          </a:p>
          <a:p>
            <a:r>
              <a:rPr lang="en-GB" dirty="0">
                <a:effectLst/>
                <a:latin typeface="Times New Roman" panose="02020603050405020304" pitchFamily="18" charset="0"/>
              </a:rPr>
              <a:t>To encrypt a </a:t>
            </a:r>
            <a:r>
              <a:rPr lang="en-GB" dirty="0">
                <a:effectLst/>
                <a:latin typeface="Arial" panose="020B0604020202020204" pitchFamily="34" charset="0"/>
              </a:rPr>
              <a:t>n</a:t>
            </a:r>
            <a:r>
              <a:rPr lang="en-GB" dirty="0">
                <a:effectLst/>
                <a:latin typeface="Times New Roman" panose="02020603050405020304" pitchFamily="18" charset="0"/>
              </a:rPr>
              <a:t>-bit word </a:t>
            </a:r>
            <a:r>
              <a:rPr lang="en-GB" dirty="0">
                <a:effectLst/>
                <a:latin typeface="Arial" panose="020B0604020202020204" pitchFamily="34" charset="0"/>
              </a:rPr>
              <a:t>W</a:t>
            </a:r>
            <a:r>
              <a:rPr lang="en-GB" baseline="-25000" dirty="0">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that appears in position </a:t>
            </a:r>
            <a:r>
              <a:rPr lang="en-GB" dirty="0" err="1">
                <a:effectLst/>
                <a:latin typeface="Arial" panose="020B0604020202020204" pitchFamily="34" charset="0"/>
              </a:rPr>
              <a:t>i</a:t>
            </a:r>
            <a:r>
              <a:rPr lang="en-GB" dirty="0">
                <a:effectLst/>
                <a:latin typeface="Times New Roman" panose="02020603050405020304" pitchFamily="18" charset="0"/>
              </a:rPr>
              <a:t>, Alice takes the pseudorandom bits </a:t>
            </a:r>
            <a:r>
              <a:rPr lang="en-GB" dirty="0">
                <a:effectLst/>
                <a:latin typeface="Arial" panose="020B0604020202020204" pitchFamily="34" charset="0"/>
              </a:rPr>
              <a:t>S</a:t>
            </a:r>
            <a:r>
              <a:rPr lang="en-GB" baseline="-25000" dirty="0">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 sets </a:t>
            </a:r>
            <a:r>
              <a:rPr lang="en-GB" dirty="0" err="1">
                <a:effectLst/>
                <a:latin typeface="Arial" panose="020B0604020202020204" pitchFamily="34" charset="0"/>
              </a:rPr>
              <a:t>T</a:t>
            </a:r>
            <a:r>
              <a:rPr lang="en-GB" baseline="-25000" dirty="0" err="1">
                <a:effectLst/>
                <a:latin typeface="Arial" panose="020B0604020202020204" pitchFamily="34" charset="0"/>
              </a:rPr>
              <a:t>i</a:t>
            </a:r>
            <a:r>
              <a:rPr lang="en-GB" dirty="0">
                <a:effectLst/>
                <a:latin typeface="Arial" panose="020B0604020202020204" pitchFamily="34" charset="0"/>
              </a:rPr>
              <a:t> := &lt;S</a:t>
            </a:r>
            <a:r>
              <a:rPr lang="en-GB" baseline="-25000" dirty="0">
                <a:effectLst/>
                <a:latin typeface="Arial" panose="020B0604020202020204" pitchFamily="34" charset="0"/>
              </a:rPr>
              <a:t>i</a:t>
            </a:r>
            <a:r>
              <a:rPr lang="en-GB" dirty="0">
                <a:effectLst/>
                <a:latin typeface="Arial" panose="020B0604020202020204" pitchFamily="34" charset="0"/>
              </a:rPr>
              <a:t> , </a:t>
            </a:r>
            <a:r>
              <a:rPr lang="en-GB" dirty="0" err="1">
                <a:effectLst/>
                <a:latin typeface="Arial" panose="020B0604020202020204" pitchFamily="34" charset="0"/>
              </a:rPr>
              <a:t>F</a:t>
            </a:r>
            <a:r>
              <a:rPr lang="en-GB" baseline="-25000" dirty="0" err="1">
                <a:effectLst/>
                <a:latin typeface="Arial" panose="020B0604020202020204" pitchFamily="34" charset="0"/>
              </a:rPr>
              <a:t>ki</a:t>
            </a:r>
            <a:r>
              <a:rPr lang="en-GB" dirty="0">
                <a:effectLst/>
                <a:latin typeface="Arial" panose="020B0604020202020204" pitchFamily="34" charset="0"/>
              </a:rPr>
              <a:t> (S</a:t>
            </a:r>
            <a:r>
              <a:rPr lang="en-GB" baseline="-25000" dirty="0">
                <a:effectLst/>
                <a:latin typeface="Arial" panose="020B0604020202020204" pitchFamily="34" charset="0"/>
              </a:rPr>
              <a:t>i</a:t>
            </a:r>
            <a:r>
              <a:rPr lang="en-GB" dirty="0">
                <a:effectLst/>
                <a:latin typeface="Arial" panose="020B0604020202020204" pitchFamily="34" charset="0"/>
              </a:rPr>
              <a:t>)&gt; </a:t>
            </a:r>
            <a:r>
              <a:rPr lang="en-GB" dirty="0">
                <a:effectLst/>
                <a:latin typeface="Times New Roman" panose="02020603050405020304" pitchFamily="18" charset="0"/>
              </a:rPr>
              <a:t>, and outputs</a:t>
            </a:r>
            <a:br>
              <a:rPr lang="en-GB" dirty="0"/>
            </a:br>
            <a:r>
              <a:rPr lang="en-GB" dirty="0">
                <a:effectLst/>
                <a:latin typeface="Times New Roman" panose="02020603050405020304" pitchFamily="18" charset="0"/>
              </a:rPr>
              <a:t>the ciphertext </a:t>
            </a:r>
            <a:r>
              <a:rPr lang="en-GB" dirty="0">
                <a:effectLst/>
                <a:latin typeface="Arial" panose="020B0604020202020204" pitchFamily="34" charset="0"/>
              </a:rPr>
              <a:t>C</a:t>
            </a:r>
            <a:r>
              <a:rPr lang="en-GB" baseline="-25000" dirty="0">
                <a:effectLst/>
                <a:latin typeface="Arial" panose="020B0604020202020204" pitchFamily="34" charset="0"/>
              </a:rPr>
              <a:t>i</a:t>
            </a:r>
            <a:r>
              <a:rPr lang="en-GB" dirty="0">
                <a:effectLst/>
                <a:latin typeface="Arial" panose="020B0604020202020204" pitchFamily="34" charset="0"/>
              </a:rPr>
              <a:t> := W</a:t>
            </a:r>
            <a:r>
              <a:rPr lang="en-GB" baseline="-25000" dirty="0">
                <a:effectLst/>
                <a:latin typeface="Arial" panose="020B0604020202020204" pitchFamily="34" charset="0"/>
              </a:rPr>
              <a:t>i</a:t>
            </a:r>
            <a:r>
              <a:rPr lang="en-GB" dirty="0">
                <a:effectLst/>
                <a:latin typeface="Arial" panose="020B0604020202020204" pitchFamily="34" charset="0"/>
              </a:rPr>
              <a:t>  </a:t>
            </a:r>
            <a:r>
              <a:rPr lang="en-GB" dirty="0" err="1">
                <a:effectLst/>
                <a:latin typeface="Arial" panose="020B0604020202020204" pitchFamily="34" charset="0"/>
              </a:rPr>
              <a:t>xor</a:t>
            </a:r>
            <a:r>
              <a:rPr lang="en-GB" dirty="0">
                <a:effectLst/>
                <a:latin typeface="Arial" panose="020B0604020202020204" pitchFamily="34" charset="0"/>
              </a:rPr>
              <a:t>  </a:t>
            </a:r>
            <a:r>
              <a:rPr lang="en-GB" dirty="0" err="1">
                <a:effectLst/>
                <a:latin typeface="Arial" panose="020B0604020202020204" pitchFamily="34" charset="0"/>
              </a:rPr>
              <a:t>T</a:t>
            </a:r>
            <a:r>
              <a:rPr lang="en-GB" baseline="-25000" dirty="0" err="1">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a:t>
            </a:r>
          </a:p>
          <a:p>
            <a:r>
              <a:rPr lang="en-GB" dirty="0">
                <a:effectLst/>
                <a:latin typeface="Times New Roman" panose="02020603050405020304" pitchFamily="18" charset="0"/>
              </a:rPr>
              <a:t>Note that only Alice can generate the pseudorandom stream </a:t>
            </a:r>
            <a:r>
              <a:rPr lang="en-GB" dirty="0">
                <a:effectLst/>
                <a:latin typeface="Arial" panose="020B0604020202020204" pitchFamily="34" charset="0"/>
              </a:rPr>
              <a:t>T</a:t>
            </a:r>
            <a:r>
              <a:rPr lang="en-GB" baseline="-25000" dirty="0">
                <a:effectLst/>
                <a:latin typeface="Arial" panose="020B0604020202020204" pitchFamily="34" charset="0"/>
              </a:rPr>
              <a:t>1</a:t>
            </a:r>
            <a:r>
              <a:rPr lang="en-GB" dirty="0">
                <a:effectLst/>
                <a:latin typeface="Arial" panose="020B0604020202020204" pitchFamily="34" charset="0"/>
              </a:rPr>
              <a:t> , …,  </a:t>
            </a:r>
            <a:r>
              <a:rPr lang="en-GB" dirty="0" err="1">
                <a:effectLst/>
                <a:latin typeface="Arial" panose="020B0604020202020204" pitchFamily="34" charset="0"/>
              </a:rPr>
              <a:t>T</a:t>
            </a:r>
            <a:r>
              <a:rPr lang="en-GB" baseline="-25000" dirty="0" err="1">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so no one else can decrypt.</a:t>
            </a:r>
            <a:endParaRPr lang="en-US" dirty="0"/>
          </a:p>
        </p:txBody>
      </p:sp>
      <p:pic>
        <p:nvPicPr>
          <p:cNvPr id="6" name="Picture 5">
            <a:extLst>
              <a:ext uri="{FF2B5EF4-FFF2-40B4-BE49-F238E27FC236}">
                <a16:creationId xmlns:a16="http://schemas.microsoft.com/office/drawing/2014/main" id="{A5DC069F-C62E-46F3-BE39-DB074C7FD9E8}"/>
              </a:ext>
            </a:extLst>
          </p:cNvPr>
          <p:cNvPicPr>
            <a:picLocks noChangeAspect="1"/>
          </p:cNvPicPr>
          <p:nvPr/>
        </p:nvPicPr>
        <p:blipFill rotWithShape="1">
          <a:blip r:embed="rId3"/>
          <a:srcRect l="5361" t="4682" r="3780" b="5142"/>
          <a:stretch/>
        </p:blipFill>
        <p:spPr>
          <a:xfrm>
            <a:off x="7484783" y="1717438"/>
            <a:ext cx="4232833" cy="2528147"/>
          </a:xfrm>
          <a:prstGeom prst="rect">
            <a:avLst/>
          </a:prstGeom>
        </p:spPr>
      </p:pic>
      <p:sp>
        <p:nvSpPr>
          <p:cNvPr id="7" name="TextBox 6">
            <a:extLst>
              <a:ext uri="{FF2B5EF4-FFF2-40B4-BE49-F238E27FC236}">
                <a16:creationId xmlns:a16="http://schemas.microsoft.com/office/drawing/2014/main" id="{540B79A2-9863-E639-E5AD-DB27CA7D7C8A}"/>
              </a:ext>
            </a:extLst>
          </p:cNvPr>
          <p:cNvSpPr txBox="1"/>
          <p:nvPr/>
        </p:nvSpPr>
        <p:spPr>
          <a:xfrm>
            <a:off x="8331419" y="4461550"/>
            <a:ext cx="3497973" cy="2308324"/>
          </a:xfrm>
          <a:prstGeom prst="rect">
            <a:avLst/>
          </a:prstGeom>
          <a:noFill/>
        </p:spPr>
        <p:txBody>
          <a:bodyPr wrap="square">
            <a:spAutoFit/>
          </a:bodyPr>
          <a:lstStyle/>
          <a:p>
            <a:r>
              <a:rPr lang="en-GB" dirty="0">
                <a:effectLst/>
                <a:latin typeface="Times New Roman" panose="02020603050405020304" pitchFamily="18" charset="0"/>
              </a:rPr>
              <a:t>How k</a:t>
            </a:r>
            <a:r>
              <a:rPr lang="en-GB" baseline="-25000" dirty="0">
                <a:effectLst/>
                <a:latin typeface="Times New Roman" panose="02020603050405020304" pitchFamily="18" charset="0"/>
              </a:rPr>
              <a:t>i </a:t>
            </a:r>
            <a:r>
              <a:rPr lang="en-GB" dirty="0">
                <a:effectLst/>
                <a:latin typeface="Times New Roman" panose="02020603050405020304" pitchFamily="18" charset="0"/>
              </a:rPr>
              <a:t>is chosen? </a:t>
            </a:r>
            <a:endParaRPr lang="en-GB" baseline="-25000" dirty="0">
              <a:effectLst/>
              <a:latin typeface="Times New Roman" panose="02020603050405020304" pitchFamily="18" charset="0"/>
            </a:endParaRPr>
          </a:p>
          <a:p>
            <a:pPr marL="285750" indent="-285750">
              <a:buFontTx/>
              <a:buChar char="-"/>
            </a:pPr>
            <a:r>
              <a:rPr lang="en-GB" dirty="0">
                <a:effectLst/>
                <a:latin typeface="Times New Roman" panose="02020603050405020304" pitchFamily="18" charset="0"/>
              </a:rPr>
              <a:t>One possibility is to use the same key </a:t>
            </a:r>
            <a:r>
              <a:rPr lang="en-GB" dirty="0">
                <a:effectLst/>
                <a:latin typeface="Arial" panose="020B0604020202020204" pitchFamily="34" charset="0"/>
              </a:rPr>
              <a:t>k </a:t>
            </a:r>
            <a:r>
              <a:rPr lang="en-GB" dirty="0">
                <a:effectLst/>
                <a:latin typeface="Times New Roman" panose="02020603050405020304" pitchFamily="18" charset="0"/>
              </a:rPr>
              <a:t>at every word in the document. </a:t>
            </a:r>
          </a:p>
          <a:p>
            <a:pPr marL="285750" indent="-285750">
              <a:buFontTx/>
              <a:buChar char="-"/>
            </a:pPr>
            <a:r>
              <a:rPr lang="en-GB" dirty="0">
                <a:effectLst/>
                <a:latin typeface="Times New Roman" panose="02020603050405020304" pitchFamily="18" charset="0"/>
              </a:rPr>
              <a:t>Another alternative is to choose a new key </a:t>
            </a:r>
            <a:r>
              <a:rPr lang="en-GB" dirty="0">
                <a:effectLst/>
                <a:latin typeface="Arial" panose="020B0604020202020204" pitchFamily="34" charset="0"/>
              </a:rPr>
              <a:t>ki </a:t>
            </a:r>
            <a:r>
              <a:rPr lang="en-GB" dirty="0">
                <a:effectLst/>
                <a:latin typeface="Times New Roman" panose="02020603050405020304" pitchFamily="18" charset="0"/>
              </a:rPr>
              <a:t>for each word in position </a:t>
            </a:r>
            <a:r>
              <a:rPr lang="en-GB" dirty="0" err="1">
                <a:latin typeface="Times New Roman" panose="02020603050405020304" pitchFamily="18" charset="0"/>
              </a:rPr>
              <a:t>i</a:t>
            </a:r>
            <a:r>
              <a:rPr lang="en-GB" dirty="0">
                <a:latin typeface="Times New Roman" panose="02020603050405020304" pitchFamily="18" charset="0"/>
              </a:rPr>
              <a:t> </a:t>
            </a:r>
            <a:r>
              <a:rPr lang="en-GB" dirty="0">
                <a:effectLst/>
                <a:latin typeface="Times New Roman" panose="02020603050405020304" pitchFamily="18" charset="0"/>
              </a:rPr>
              <a:t>independent of all other keys</a:t>
            </a:r>
            <a:endParaRPr lang="en-US" dirty="0"/>
          </a:p>
        </p:txBody>
      </p:sp>
    </p:spTree>
    <p:extLst>
      <p:ext uri="{BB962C8B-B14F-4D97-AF65-F5344CB8AC3E}">
        <p14:creationId xmlns:p14="http://schemas.microsoft.com/office/powerpoint/2010/main" val="17916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3B43A-33E6-5034-ABBE-90F4720B11F7}"/>
              </a:ext>
            </a:extLst>
          </p:cNvPr>
          <p:cNvSpPr>
            <a:spLocks noGrp="1"/>
          </p:cNvSpPr>
          <p:nvPr>
            <p:ph type="title"/>
          </p:nvPr>
        </p:nvSpPr>
        <p:spPr/>
        <p:txBody>
          <a:bodyPr/>
          <a:lstStyle/>
          <a:p>
            <a:pPr algn="ctr"/>
            <a:r>
              <a:rPr lang="en-PT" dirty="0"/>
              <a:t>Basic Scheme for Encrypting</a:t>
            </a:r>
            <a:endParaRPr lang="en-US" dirty="0"/>
          </a:p>
        </p:txBody>
      </p:sp>
      <p:pic>
        <p:nvPicPr>
          <p:cNvPr id="5" name="Picture 4" descr="A picture containing diagram, text, line, screenshot&#10;&#10;Description automatically generated">
            <a:extLst>
              <a:ext uri="{FF2B5EF4-FFF2-40B4-BE49-F238E27FC236}">
                <a16:creationId xmlns:a16="http://schemas.microsoft.com/office/drawing/2014/main" id="{77FCD8DF-D8A7-37AB-6D83-C59D34EDF530}"/>
              </a:ext>
            </a:extLst>
          </p:cNvPr>
          <p:cNvPicPr>
            <a:picLocks noChangeAspect="1"/>
          </p:cNvPicPr>
          <p:nvPr/>
        </p:nvPicPr>
        <p:blipFill>
          <a:blip r:embed="rId3"/>
          <a:stretch>
            <a:fillRect/>
          </a:stretch>
        </p:blipFill>
        <p:spPr>
          <a:xfrm>
            <a:off x="2046233" y="2536058"/>
            <a:ext cx="7772400" cy="2648373"/>
          </a:xfrm>
          <a:prstGeom prst="rect">
            <a:avLst/>
          </a:prstGeom>
        </p:spPr>
      </p:pic>
    </p:spTree>
    <p:extLst>
      <p:ext uri="{BB962C8B-B14F-4D97-AF65-F5344CB8AC3E}">
        <p14:creationId xmlns:p14="http://schemas.microsoft.com/office/powerpoint/2010/main" val="67078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C4F4-887C-F8A7-CC2E-E607B9DC1267}"/>
              </a:ext>
            </a:extLst>
          </p:cNvPr>
          <p:cNvSpPr>
            <a:spLocks noGrp="1"/>
          </p:cNvSpPr>
          <p:nvPr>
            <p:ph type="title"/>
          </p:nvPr>
        </p:nvSpPr>
        <p:spPr/>
        <p:txBody>
          <a:bodyPr/>
          <a:lstStyle/>
          <a:p>
            <a:pPr algn="ctr"/>
            <a:r>
              <a:rPr lang="en-US" dirty="0"/>
              <a:t>Search using Basic Scheme</a:t>
            </a:r>
          </a:p>
        </p:txBody>
      </p:sp>
      <p:sp>
        <p:nvSpPr>
          <p:cNvPr id="3" name="Content Placeholder 2">
            <a:extLst>
              <a:ext uri="{FF2B5EF4-FFF2-40B4-BE49-F238E27FC236}">
                <a16:creationId xmlns:a16="http://schemas.microsoft.com/office/drawing/2014/main" id="{4B4212A1-95B1-24AD-6443-B3A2F3FBD0F5}"/>
              </a:ext>
            </a:extLst>
          </p:cNvPr>
          <p:cNvSpPr>
            <a:spLocks noGrp="1"/>
          </p:cNvSpPr>
          <p:nvPr>
            <p:ph idx="1"/>
          </p:nvPr>
        </p:nvSpPr>
        <p:spPr/>
        <p:txBody>
          <a:bodyPr/>
          <a:lstStyle/>
          <a:p>
            <a:r>
              <a:rPr lang="en-GB" dirty="0">
                <a:effectLst/>
                <a:latin typeface="Times New Roman" panose="02020603050405020304" pitchFamily="18" charset="0"/>
              </a:rPr>
              <a:t>The basic scheme supports searches over the ciphertext</a:t>
            </a:r>
            <a:br>
              <a:rPr lang="en-GB" dirty="0"/>
            </a:br>
            <a:r>
              <a:rPr lang="en-GB" dirty="0">
                <a:effectLst/>
                <a:latin typeface="Times New Roman" panose="02020603050405020304" pitchFamily="18" charset="0"/>
              </a:rPr>
              <a:t>in the following way:</a:t>
            </a:r>
          </a:p>
          <a:p>
            <a:pPr lvl="1"/>
            <a:r>
              <a:rPr lang="en-GB" dirty="0">
                <a:effectLst/>
                <a:latin typeface="Times New Roman" panose="02020603050405020304" pitchFamily="18" charset="0"/>
              </a:rPr>
              <a:t>Alice wants to search the word </a:t>
            </a:r>
            <a:r>
              <a:rPr lang="en-GB" dirty="0">
                <a:effectLst/>
                <a:latin typeface="Arial" panose="020B0604020202020204" pitchFamily="34" charset="0"/>
              </a:rPr>
              <a:t>W</a:t>
            </a:r>
            <a:r>
              <a:rPr lang="en-GB" dirty="0">
                <a:effectLst/>
                <a:latin typeface="Times New Roman" panose="02020603050405020304" pitchFamily="18" charset="0"/>
              </a:rPr>
              <a:t>, she can tell Bob </a:t>
            </a:r>
            <a:r>
              <a:rPr lang="en-GB" dirty="0">
                <a:effectLst/>
                <a:latin typeface="Arial" panose="020B0604020202020204" pitchFamily="34" charset="0"/>
              </a:rPr>
              <a:t>W </a:t>
            </a:r>
            <a:r>
              <a:rPr lang="en-GB" dirty="0">
                <a:effectLst/>
                <a:latin typeface="Times New Roman" panose="02020603050405020304" pitchFamily="18" charset="0"/>
              </a:rPr>
              <a:t>and the </a:t>
            </a:r>
            <a:r>
              <a:rPr lang="en-GB" dirty="0">
                <a:effectLst/>
                <a:latin typeface="Arial" panose="020B0604020202020204" pitchFamily="34" charset="0"/>
              </a:rPr>
              <a:t>k</a:t>
            </a:r>
            <a:r>
              <a:rPr lang="en-GB" baseline="-25000" dirty="0">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corresponding to each location </a:t>
            </a:r>
            <a:r>
              <a:rPr lang="en-GB" dirty="0" err="1">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where a word </a:t>
            </a:r>
            <a:r>
              <a:rPr lang="en-GB" dirty="0">
                <a:effectLst/>
                <a:latin typeface="Arial" panose="020B0604020202020204" pitchFamily="34" charset="0"/>
              </a:rPr>
              <a:t>W </a:t>
            </a:r>
            <a:r>
              <a:rPr lang="en-GB" dirty="0">
                <a:effectLst/>
                <a:latin typeface="Times New Roman" panose="02020603050405020304" pitchFamily="18" charset="0"/>
              </a:rPr>
              <a:t>may occur. </a:t>
            </a:r>
          </a:p>
          <a:p>
            <a:pPr lvl="1"/>
            <a:endParaRPr lang="en-GB" dirty="0">
              <a:latin typeface="Times New Roman" panose="02020603050405020304" pitchFamily="18" charset="0"/>
            </a:endParaRPr>
          </a:p>
          <a:p>
            <a:pPr lvl="1"/>
            <a:r>
              <a:rPr lang="en-GB" dirty="0">
                <a:effectLst/>
                <a:latin typeface="Times New Roman" panose="02020603050405020304" pitchFamily="18" charset="0"/>
              </a:rPr>
              <a:t>Bob can then search for </a:t>
            </a:r>
            <a:r>
              <a:rPr lang="en-GB" dirty="0">
                <a:effectLst/>
                <a:latin typeface="Arial" panose="020B0604020202020204" pitchFamily="34" charset="0"/>
              </a:rPr>
              <a:t>W </a:t>
            </a:r>
            <a:r>
              <a:rPr lang="en-GB" dirty="0">
                <a:effectLst/>
                <a:latin typeface="Times New Roman" panose="02020603050405020304" pitchFamily="18" charset="0"/>
              </a:rPr>
              <a:t>in the ciphertext by checking whether </a:t>
            </a:r>
            <a:r>
              <a:rPr lang="en-GB" dirty="0">
                <a:effectLst/>
                <a:latin typeface="Arial" panose="020B0604020202020204" pitchFamily="34" charset="0"/>
              </a:rPr>
              <a:t>C</a:t>
            </a:r>
            <a:r>
              <a:rPr lang="en-GB" baseline="-25000" dirty="0">
                <a:effectLst/>
                <a:latin typeface="Arial" panose="020B0604020202020204" pitchFamily="34" charset="0"/>
              </a:rPr>
              <a:t>i</a:t>
            </a:r>
            <a:r>
              <a:rPr lang="en-GB" dirty="0">
                <a:effectLst/>
                <a:latin typeface="Arial" panose="020B0604020202020204" pitchFamily="34" charset="0"/>
              </a:rPr>
              <a:t>  XOR  W</a:t>
            </a:r>
            <a:r>
              <a:rPr lang="en-GB" baseline="-25000" dirty="0">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is of the form </a:t>
            </a:r>
            <a:r>
              <a:rPr lang="en-GB" dirty="0">
                <a:latin typeface="Arial" panose="020B0604020202020204" pitchFamily="34" charset="0"/>
              </a:rPr>
              <a:t>&lt;</a:t>
            </a:r>
            <a:r>
              <a:rPr lang="en-GB" dirty="0">
                <a:effectLst/>
                <a:latin typeface="Arial" panose="020B0604020202020204" pitchFamily="34" charset="0"/>
              </a:rPr>
              <a:t>s, </a:t>
            </a:r>
            <a:r>
              <a:rPr lang="en-GB" dirty="0" err="1">
                <a:effectLst/>
                <a:latin typeface="Arial" panose="020B0604020202020204" pitchFamily="34" charset="0"/>
              </a:rPr>
              <a:t>F</a:t>
            </a:r>
            <a:r>
              <a:rPr lang="en-GB" baseline="-25000" dirty="0" err="1">
                <a:effectLst/>
                <a:latin typeface="Arial" panose="020B0604020202020204" pitchFamily="34" charset="0"/>
              </a:rPr>
              <a:t>ki</a:t>
            </a:r>
            <a:r>
              <a:rPr lang="en-GB" dirty="0">
                <a:effectLst/>
                <a:latin typeface="Arial" panose="020B0604020202020204" pitchFamily="34" charset="0"/>
              </a:rPr>
              <a:t>(s)&gt; </a:t>
            </a:r>
            <a:r>
              <a:rPr lang="en-GB" dirty="0">
                <a:effectLst/>
                <a:latin typeface="Times New Roman" panose="02020603050405020304" pitchFamily="18" charset="0"/>
              </a:rPr>
              <a:t>for some </a:t>
            </a:r>
            <a:r>
              <a:rPr lang="en-GB" dirty="0">
                <a:effectLst/>
                <a:latin typeface="Arial" panose="020B0604020202020204" pitchFamily="34" charset="0"/>
              </a:rPr>
              <a:t>s</a:t>
            </a:r>
            <a:r>
              <a:rPr lang="en-GB" dirty="0">
                <a:effectLst/>
                <a:latin typeface="Times New Roman" panose="02020603050405020304" pitchFamily="18" charset="0"/>
              </a:rPr>
              <a:t>. </a:t>
            </a:r>
          </a:p>
          <a:p>
            <a:pPr lvl="1"/>
            <a:endParaRPr lang="en-GB" dirty="0">
              <a:effectLst/>
              <a:latin typeface="Times New Roman" panose="02020603050405020304" pitchFamily="18" charset="0"/>
            </a:endParaRPr>
          </a:p>
          <a:p>
            <a:pPr lvl="1"/>
            <a:r>
              <a:rPr lang="en-GB" dirty="0">
                <a:effectLst/>
                <a:latin typeface="Times New Roman" panose="02020603050405020304" pitchFamily="18" charset="0"/>
              </a:rPr>
              <a:t>Such a search can be performed in linear time.</a:t>
            </a:r>
            <a:endParaRPr lang="en-US" dirty="0"/>
          </a:p>
        </p:txBody>
      </p:sp>
    </p:spTree>
    <p:extLst>
      <p:ext uri="{BB962C8B-B14F-4D97-AF65-F5344CB8AC3E}">
        <p14:creationId xmlns:p14="http://schemas.microsoft.com/office/powerpoint/2010/main" val="47755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2A9C-812B-755D-CD11-34D9AC084830}"/>
              </a:ext>
            </a:extLst>
          </p:cNvPr>
          <p:cNvSpPr>
            <a:spLocks noGrp="1"/>
          </p:cNvSpPr>
          <p:nvPr>
            <p:ph type="title"/>
          </p:nvPr>
        </p:nvSpPr>
        <p:spPr/>
        <p:txBody>
          <a:bodyPr/>
          <a:lstStyle/>
          <a:p>
            <a:pPr algn="ctr"/>
            <a:r>
              <a:rPr lang="en-PT" dirty="0"/>
              <a:t>Scheme for Hidden Search</a:t>
            </a:r>
            <a:endParaRPr lang="en-US" dirty="0"/>
          </a:p>
        </p:txBody>
      </p:sp>
      <p:sp>
        <p:nvSpPr>
          <p:cNvPr id="3" name="Content Placeholder 2">
            <a:extLst>
              <a:ext uri="{FF2B5EF4-FFF2-40B4-BE49-F238E27FC236}">
                <a16:creationId xmlns:a16="http://schemas.microsoft.com/office/drawing/2014/main" id="{835229D7-551E-0277-23E1-D6088E155B5F}"/>
              </a:ext>
            </a:extLst>
          </p:cNvPr>
          <p:cNvSpPr>
            <a:spLocks noGrp="1"/>
          </p:cNvSpPr>
          <p:nvPr>
            <p:ph idx="1"/>
          </p:nvPr>
        </p:nvSpPr>
        <p:spPr/>
        <p:txBody>
          <a:bodyPr>
            <a:normAutofit/>
          </a:bodyPr>
          <a:lstStyle/>
          <a:p>
            <a:r>
              <a:rPr lang="en-GB" dirty="0">
                <a:effectLst/>
                <a:latin typeface="Times New Roman" panose="02020603050405020304" pitchFamily="18" charset="0"/>
              </a:rPr>
              <a:t>Suppose Alice would now like to ask Bob to search for</a:t>
            </a:r>
            <a:br>
              <a:rPr lang="en-GB" dirty="0"/>
            </a:br>
            <a:r>
              <a:rPr lang="en-GB" dirty="0">
                <a:effectLst/>
                <a:latin typeface="Times New Roman" panose="02020603050405020304" pitchFamily="18" charset="0"/>
              </a:rPr>
              <a:t>a word </a:t>
            </a:r>
            <a:r>
              <a:rPr lang="en-GB" dirty="0">
                <a:effectLst/>
                <a:latin typeface="Arial" panose="020B0604020202020204" pitchFamily="34" charset="0"/>
              </a:rPr>
              <a:t>W </a:t>
            </a:r>
            <a:r>
              <a:rPr lang="en-GB" b="1" dirty="0">
                <a:effectLst/>
                <a:latin typeface="Times New Roman" panose="02020603050405020304" pitchFamily="18" charset="0"/>
              </a:rPr>
              <a:t>but she is not willing to reveal </a:t>
            </a:r>
            <a:r>
              <a:rPr lang="en-GB" b="1" dirty="0">
                <a:effectLst/>
                <a:latin typeface="Arial" panose="020B0604020202020204" pitchFamily="34" charset="0"/>
              </a:rPr>
              <a:t>W </a:t>
            </a:r>
            <a:r>
              <a:rPr lang="en-GB" b="1" dirty="0">
                <a:effectLst/>
                <a:latin typeface="Times New Roman" panose="02020603050405020304" pitchFamily="18" charset="0"/>
              </a:rPr>
              <a:t>to Bob</a:t>
            </a:r>
            <a:r>
              <a:rPr lang="en-GB" dirty="0">
                <a:effectLst/>
                <a:latin typeface="Times New Roman" panose="02020603050405020304" pitchFamily="18" charset="0"/>
              </a:rPr>
              <a:t>. </a:t>
            </a:r>
          </a:p>
          <a:p>
            <a:pPr marL="0" indent="0">
              <a:buNone/>
            </a:pPr>
            <a:endParaRPr lang="en-GB" dirty="0">
              <a:latin typeface="Times New Roman" panose="02020603050405020304" pitchFamily="18" charset="0"/>
            </a:endParaRPr>
          </a:p>
          <a:p>
            <a:pPr marL="0" indent="0">
              <a:buNone/>
            </a:pPr>
            <a:r>
              <a:rPr lang="en-GB" b="1" dirty="0">
                <a:latin typeface="Times New Roman" panose="02020603050405020304" pitchFamily="18" charset="0"/>
              </a:rPr>
              <a:t>Simple extension to the previous scheme</a:t>
            </a:r>
          </a:p>
          <a:p>
            <a:r>
              <a:rPr lang="en-GB" dirty="0">
                <a:effectLst/>
                <a:latin typeface="Times New Roman" panose="02020603050405020304" pitchFamily="18" charset="0"/>
              </a:rPr>
              <a:t>Alice should pre-encrypt each word </a:t>
            </a:r>
            <a:r>
              <a:rPr lang="en-GB" dirty="0">
                <a:effectLst/>
                <a:latin typeface="Arial" panose="020B0604020202020204" pitchFamily="34" charset="0"/>
              </a:rPr>
              <a:t>W </a:t>
            </a:r>
            <a:r>
              <a:rPr lang="en-GB" dirty="0">
                <a:effectLst/>
                <a:latin typeface="Times New Roman" panose="02020603050405020304" pitchFamily="18" charset="0"/>
              </a:rPr>
              <a:t>of the clear text separately using a deterministic encryption algorithm </a:t>
            </a:r>
            <a:r>
              <a:rPr lang="en-GB" dirty="0">
                <a:effectLst/>
                <a:latin typeface="Arial" panose="020B0604020202020204" pitchFamily="34" charset="0"/>
              </a:rPr>
              <a:t>E</a:t>
            </a:r>
            <a:r>
              <a:rPr lang="en-GB" baseline="-25000" dirty="0">
                <a:effectLst/>
                <a:latin typeface="Arial" panose="020B0604020202020204" pitchFamily="34" charset="0"/>
              </a:rPr>
              <a:t>k’’</a:t>
            </a:r>
          </a:p>
          <a:p>
            <a:r>
              <a:rPr lang="en-GB" dirty="0">
                <a:effectLst/>
                <a:latin typeface="Times New Roman" panose="02020603050405020304" pitchFamily="18" charset="0"/>
              </a:rPr>
              <a:t>Note that </a:t>
            </a:r>
            <a:r>
              <a:rPr lang="en-GB" dirty="0">
                <a:effectLst/>
                <a:latin typeface="Arial" panose="020B0604020202020204" pitchFamily="34" charset="0"/>
              </a:rPr>
              <a:t>E </a:t>
            </a:r>
            <a:r>
              <a:rPr lang="en-GB" dirty="0">
                <a:effectLst/>
                <a:latin typeface="Times New Roman" panose="02020603050405020304" pitchFamily="18" charset="0"/>
              </a:rPr>
              <a:t>is not allowed to use any randomness, and the computation of </a:t>
            </a:r>
            <a:r>
              <a:rPr lang="en-GB" dirty="0">
                <a:effectLst/>
                <a:latin typeface="Arial" panose="020B0604020202020204" pitchFamily="34" charset="0"/>
              </a:rPr>
              <a:t>E</a:t>
            </a:r>
            <a:r>
              <a:rPr lang="en-GB" baseline="-25000" dirty="0">
                <a:effectLst/>
                <a:latin typeface="Arial" panose="020B0604020202020204" pitchFamily="34" charset="0"/>
              </a:rPr>
              <a:t>k’’</a:t>
            </a:r>
            <a:r>
              <a:rPr lang="en-GB" dirty="0">
                <a:effectLst/>
                <a:latin typeface="Arial" panose="020B0604020202020204" pitchFamily="34" charset="0"/>
              </a:rPr>
              <a:t> (x) </a:t>
            </a:r>
            <a:r>
              <a:rPr lang="en-GB" dirty="0">
                <a:effectLst/>
                <a:latin typeface="Times New Roman" panose="02020603050405020304" pitchFamily="18" charset="0"/>
              </a:rPr>
              <a:t>may depend only on </a:t>
            </a:r>
            <a:r>
              <a:rPr lang="en-GB" dirty="0">
                <a:effectLst/>
                <a:latin typeface="Arial" panose="020B0604020202020204" pitchFamily="34" charset="0"/>
              </a:rPr>
              <a:t>x </a:t>
            </a:r>
            <a:r>
              <a:rPr lang="en-GB" dirty="0">
                <a:effectLst/>
                <a:latin typeface="Times New Roman" panose="02020603050405020304" pitchFamily="18" charset="0"/>
              </a:rPr>
              <a:t>and must not depend on the position </a:t>
            </a:r>
            <a:r>
              <a:rPr lang="en-GB" dirty="0" err="1">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in the document where </a:t>
            </a:r>
            <a:r>
              <a:rPr lang="en-GB" dirty="0">
                <a:effectLst/>
                <a:latin typeface="Arial" panose="020B0604020202020204" pitchFamily="34" charset="0"/>
              </a:rPr>
              <a:t>x </a:t>
            </a:r>
            <a:r>
              <a:rPr lang="en-GB" dirty="0">
                <a:effectLst/>
                <a:latin typeface="Times New Roman" panose="02020603050405020304" pitchFamily="18" charset="0"/>
              </a:rPr>
              <a:t>is found.</a:t>
            </a:r>
            <a:endParaRPr lang="en-US" baseline="-25000" dirty="0"/>
          </a:p>
        </p:txBody>
      </p:sp>
    </p:spTree>
    <p:extLst>
      <p:ext uri="{BB962C8B-B14F-4D97-AF65-F5344CB8AC3E}">
        <p14:creationId xmlns:p14="http://schemas.microsoft.com/office/powerpoint/2010/main" val="4051462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DA1B-F77E-C071-CDBE-F2F5FD1F2A39}"/>
              </a:ext>
            </a:extLst>
          </p:cNvPr>
          <p:cNvSpPr>
            <a:spLocks noGrp="1"/>
          </p:cNvSpPr>
          <p:nvPr>
            <p:ph type="title"/>
          </p:nvPr>
        </p:nvSpPr>
        <p:spPr/>
        <p:txBody>
          <a:bodyPr/>
          <a:lstStyle/>
          <a:p>
            <a:pPr algn="ctr"/>
            <a:r>
              <a:rPr lang="en-PT" dirty="0"/>
              <a:t>Scheme for Hidden Search</a:t>
            </a:r>
            <a:endParaRPr lang="en-US" dirty="0"/>
          </a:p>
        </p:txBody>
      </p:sp>
      <p:sp>
        <p:nvSpPr>
          <p:cNvPr id="3" name="Content Placeholder 2">
            <a:extLst>
              <a:ext uri="{FF2B5EF4-FFF2-40B4-BE49-F238E27FC236}">
                <a16:creationId xmlns:a16="http://schemas.microsoft.com/office/drawing/2014/main" id="{A1B4BBF7-EC90-A8BD-DC9C-00377FAB4DD6}"/>
              </a:ext>
            </a:extLst>
          </p:cNvPr>
          <p:cNvSpPr>
            <a:spLocks noGrp="1"/>
          </p:cNvSpPr>
          <p:nvPr>
            <p:ph idx="1"/>
          </p:nvPr>
        </p:nvSpPr>
        <p:spPr/>
        <p:txBody>
          <a:bodyPr/>
          <a:lstStyle/>
          <a:p>
            <a:r>
              <a:rPr lang="en-GB" dirty="0">
                <a:effectLst/>
                <a:latin typeface="Arial" panose="020B0604020202020204" pitchFamily="34" charset="0"/>
              </a:rPr>
              <a:t>X</a:t>
            </a:r>
            <a:r>
              <a:rPr lang="en-GB" baseline="-25000" dirty="0">
                <a:effectLst/>
                <a:latin typeface="Arial" panose="020B0604020202020204" pitchFamily="34" charset="0"/>
              </a:rPr>
              <a:t>i</a:t>
            </a:r>
            <a:r>
              <a:rPr lang="en-GB" dirty="0">
                <a:effectLst/>
                <a:latin typeface="Arial" panose="020B0604020202020204" pitchFamily="34" charset="0"/>
              </a:rPr>
              <a:t> := E</a:t>
            </a:r>
            <a:r>
              <a:rPr lang="en-GB" baseline="-25000" dirty="0">
                <a:effectLst/>
                <a:latin typeface="Arial" panose="020B0604020202020204" pitchFamily="34" charset="0"/>
              </a:rPr>
              <a:t>k’’</a:t>
            </a:r>
            <a:r>
              <a:rPr lang="en-GB" dirty="0">
                <a:effectLst/>
                <a:latin typeface="Arial" panose="020B0604020202020204" pitchFamily="34" charset="0"/>
              </a:rPr>
              <a:t> (W</a:t>
            </a:r>
            <a:r>
              <a:rPr lang="en-GB" baseline="-25000" dirty="0">
                <a:effectLst/>
                <a:latin typeface="Arial" panose="020B0604020202020204" pitchFamily="34" charset="0"/>
              </a:rPr>
              <a:t>i</a:t>
            </a:r>
            <a:r>
              <a:rPr lang="en-GB" dirty="0">
                <a:effectLst/>
                <a:latin typeface="Arial" panose="020B0604020202020204" pitchFamily="34" charset="0"/>
              </a:rPr>
              <a:t>)</a:t>
            </a:r>
          </a:p>
          <a:p>
            <a:r>
              <a:rPr lang="en-GB" dirty="0">
                <a:effectLst/>
                <a:latin typeface="Times New Roman" panose="02020603050405020304" pitchFamily="18" charset="0"/>
              </a:rPr>
              <a:t>After the pre-encryption phase, Alice has a sequence of encrypted words </a:t>
            </a:r>
            <a:r>
              <a:rPr lang="en-GB" dirty="0">
                <a:effectLst/>
                <a:latin typeface="Arial" panose="020B0604020202020204" pitchFamily="34" charset="0"/>
              </a:rPr>
              <a:t>X</a:t>
            </a:r>
            <a:r>
              <a:rPr lang="en-GB" baseline="-25000" dirty="0">
                <a:effectLst/>
                <a:latin typeface="Arial" panose="020B0604020202020204" pitchFamily="34" charset="0"/>
              </a:rPr>
              <a:t>1</a:t>
            </a:r>
            <a:r>
              <a:rPr lang="en-GB" dirty="0">
                <a:effectLst/>
                <a:latin typeface="Arial" panose="020B0604020202020204" pitchFamily="34" charset="0"/>
              </a:rPr>
              <a:t> ; : : : ; X</a:t>
            </a:r>
            <a:r>
              <a:rPr lang="en-GB" baseline="-25000" dirty="0">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 </a:t>
            </a:r>
            <a:endParaRPr lang="en-GB" dirty="0">
              <a:latin typeface="Arial" panose="020B0604020202020204" pitchFamily="34" charset="0"/>
            </a:endParaRPr>
          </a:p>
          <a:p>
            <a:endParaRPr lang="en-GB" dirty="0">
              <a:latin typeface="Arial" panose="020B0604020202020204" pitchFamily="34" charset="0"/>
            </a:endParaRPr>
          </a:p>
          <a:p>
            <a:r>
              <a:rPr lang="en-GB" dirty="0">
                <a:effectLst/>
                <a:latin typeface="Times New Roman" panose="02020603050405020304" pitchFamily="18" charset="0"/>
              </a:rPr>
              <a:t>Now she post-encrypts that sequence using the stream cipher construction described above to obtain </a:t>
            </a:r>
            <a:r>
              <a:rPr lang="en-GB" b="1" dirty="0">
                <a:effectLst/>
                <a:latin typeface="Arial" panose="020B0604020202020204" pitchFamily="34" charset="0"/>
              </a:rPr>
              <a:t>C</a:t>
            </a:r>
            <a:r>
              <a:rPr lang="en-GB" b="1" baseline="-25000" dirty="0">
                <a:effectLst/>
                <a:latin typeface="Arial" panose="020B0604020202020204" pitchFamily="34" charset="0"/>
              </a:rPr>
              <a:t>i</a:t>
            </a:r>
            <a:r>
              <a:rPr lang="en-GB" b="1" dirty="0">
                <a:effectLst/>
                <a:latin typeface="Arial" panose="020B0604020202020204" pitchFamily="34" charset="0"/>
              </a:rPr>
              <a:t> := X</a:t>
            </a:r>
            <a:r>
              <a:rPr lang="en-GB" b="1" baseline="-25000" dirty="0">
                <a:effectLst/>
                <a:latin typeface="Arial" panose="020B0604020202020204" pitchFamily="34" charset="0"/>
              </a:rPr>
              <a:t>i</a:t>
            </a:r>
            <a:r>
              <a:rPr lang="en-GB" b="1" dirty="0">
                <a:effectLst/>
                <a:latin typeface="Arial" panose="020B0604020202020204" pitchFamily="34" charset="0"/>
              </a:rPr>
              <a:t>   XOR   </a:t>
            </a:r>
            <a:r>
              <a:rPr lang="en-GB" b="1" dirty="0" err="1">
                <a:effectLst/>
                <a:latin typeface="Arial" panose="020B0604020202020204" pitchFamily="34" charset="0"/>
              </a:rPr>
              <a:t>T</a:t>
            </a:r>
            <a:r>
              <a:rPr lang="en-GB" b="1" baseline="-25000" dirty="0" err="1">
                <a:effectLst/>
                <a:latin typeface="Arial" panose="020B0604020202020204" pitchFamily="34" charset="0"/>
              </a:rPr>
              <a:t>i</a:t>
            </a:r>
            <a:r>
              <a:rPr lang="en-GB" b="1" dirty="0">
                <a:effectLst/>
                <a:latin typeface="Arial" panose="020B0604020202020204" pitchFamily="34" charset="0"/>
              </a:rPr>
              <a:t> </a:t>
            </a:r>
            <a:r>
              <a:rPr lang="en-GB" dirty="0">
                <a:effectLst/>
                <a:latin typeface="Times New Roman" panose="02020603050405020304" pitchFamily="18" charset="0"/>
              </a:rPr>
              <a:t>, </a:t>
            </a:r>
          </a:p>
          <a:p>
            <a:r>
              <a:rPr lang="en-GB" dirty="0">
                <a:effectLst/>
                <a:latin typeface="Times New Roman" panose="02020603050405020304" pitchFamily="18" charset="0"/>
              </a:rPr>
              <a:t>where </a:t>
            </a:r>
            <a:r>
              <a:rPr lang="en-GB" dirty="0">
                <a:effectLst/>
                <a:latin typeface="Arial" panose="020B0604020202020204" pitchFamily="34" charset="0"/>
              </a:rPr>
              <a:t>X</a:t>
            </a:r>
            <a:r>
              <a:rPr lang="en-GB" baseline="-25000" dirty="0">
                <a:effectLst/>
                <a:latin typeface="Arial" panose="020B0604020202020204" pitchFamily="34" charset="0"/>
              </a:rPr>
              <a:t>i</a:t>
            </a:r>
            <a:r>
              <a:rPr lang="en-GB" dirty="0">
                <a:effectLst/>
                <a:latin typeface="Arial" panose="020B0604020202020204" pitchFamily="34" charset="0"/>
              </a:rPr>
              <a:t> = E</a:t>
            </a:r>
            <a:r>
              <a:rPr lang="en-GB" baseline="-25000" dirty="0">
                <a:effectLst/>
                <a:latin typeface="Arial" panose="020B0604020202020204" pitchFamily="34" charset="0"/>
              </a:rPr>
              <a:t>k’’</a:t>
            </a:r>
            <a:r>
              <a:rPr lang="en-GB" dirty="0">
                <a:effectLst/>
                <a:latin typeface="Arial" panose="020B0604020202020204" pitchFamily="34" charset="0"/>
              </a:rPr>
              <a:t> (W</a:t>
            </a:r>
            <a:r>
              <a:rPr lang="en-GB" baseline="-25000" dirty="0">
                <a:effectLst/>
                <a:latin typeface="Arial" panose="020B0604020202020204" pitchFamily="34" charset="0"/>
              </a:rPr>
              <a:t>i</a:t>
            </a:r>
            <a:r>
              <a:rPr lang="en-GB" dirty="0">
                <a:effectLst/>
                <a:latin typeface="Arial" panose="020B0604020202020204" pitchFamily="34" charset="0"/>
              </a:rPr>
              <a:t>) </a:t>
            </a:r>
            <a:r>
              <a:rPr lang="en-GB" dirty="0">
                <a:effectLst/>
                <a:latin typeface="Times New Roman" panose="02020603050405020304" pitchFamily="18" charset="0"/>
              </a:rPr>
              <a:t>and </a:t>
            </a:r>
            <a:r>
              <a:rPr lang="en-GB" dirty="0" err="1">
                <a:effectLst/>
                <a:latin typeface="Arial" panose="020B0604020202020204" pitchFamily="34" charset="0"/>
              </a:rPr>
              <a:t>T</a:t>
            </a:r>
            <a:r>
              <a:rPr lang="en-GB" baseline="-25000" dirty="0" err="1">
                <a:effectLst/>
                <a:latin typeface="Arial" panose="020B0604020202020204" pitchFamily="34" charset="0"/>
              </a:rPr>
              <a:t>i</a:t>
            </a:r>
            <a:r>
              <a:rPr lang="en-GB" dirty="0">
                <a:effectLst/>
                <a:latin typeface="Arial" panose="020B0604020202020204" pitchFamily="34" charset="0"/>
              </a:rPr>
              <a:t> = </a:t>
            </a:r>
            <a:r>
              <a:rPr lang="en-GB" dirty="0">
                <a:latin typeface="Arial" panose="020B0604020202020204" pitchFamily="34" charset="0"/>
              </a:rPr>
              <a:t>&lt;</a:t>
            </a:r>
            <a:r>
              <a:rPr lang="en-GB" dirty="0">
                <a:effectLst/>
                <a:latin typeface="Arial" panose="020B0604020202020204" pitchFamily="34" charset="0"/>
              </a:rPr>
              <a:t>S</a:t>
            </a:r>
            <a:r>
              <a:rPr lang="en-GB" baseline="-25000" dirty="0">
                <a:effectLst/>
                <a:latin typeface="Arial" panose="020B0604020202020204" pitchFamily="34" charset="0"/>
              </a:rPr>
              <a:t>i</a:t>
            </a:r>
            <a:r>
              <a:rPr lang="en-GB" dirty="0">
                <a:effectLst/>
                <a:latin typeface="Arial" panose="020B0604020202020204" pitchFamily="34" charset="0"/>
              </a:rPr>
              <a:t> ; </a:t>
            </a:r>
            <a:r>
              <a:rPr lang="en-GB" dirty="0" err="1">
                <a:effectLst/>
                <a:latin typeface="Arial" panose="020B0604020202020204" pitchFamily="34" charset="0"/>
              </a:rPr>
              <a:t>F</a:t>
            </a:r>
            <a:r>
              <a:rPr lang="en-GB" baseline="-25000" dirty="0" err="1">
                <a:effectLst/>
                <a:latin typeface="Arial" panose="020B0604020202020204" pitchFamily="34" charset="0"/>
              </a:rPr>
              <a:t>ki</a:t>
            </a:r>
            <a:r>
              <a:rPr lang="en-GB" dirty="0">
                <a:effectLst/>
                <a:latin typeface="Arial" panose="020B0604020202020204" pitchFamily="34" charset="0"/>
              </a:rPr>
              <a:t> (X</a:t>
            </a:r>
            <a:r>
              <a:rPr lang="en-GB" baseline="-25000" dirty="0">
                <a:effectLst/>
                <a:latin typeface="Arial" panose="020B0604020202020204" pitchFamily="34" charset="0"/>
              </a:rPr>
              <a:t>i</a:t>
            </a:r>
            <a:r>
              <a:rPr lang="en-GB" dirty="0">
                <a:effectLst/>
                <a:latin typeface="Arial" panose="020B0604020202020204" pitchFamily="34" charset="0"/>
              </a:rPr>
              <a:t> )</a:t>
            </a:r>
            <a:r>
              <a:rPr lang="en-GB" dirty="0">
                <a:latin typeface="Arial" panose="020B0604020202020204" pitchFamily="34" charset="0"/>
              </a:rPr>
              <a:t>&gt;</a:t>
            </a:r>
            <a:r>
              <a:rPr lang="en-GB" dirty="0">
                <a:effectLst/>
                <a:latin typeface="Arial" panose="020B0604020202020204" pitchFamily="34" charset="0"/>
              </a:rPr>
              <a:t>:</a:t>
            </a:r>
            <a:endParaRPr lang="en-US" dirty="0"/>
          </a:p>
        </p:txBody>
      </p:sp>
    </p:spTree>
    <p:extLst>
      <p:ext uri="{BB962C8B-B14F-4D97-AF65-F5344CB8AC3E}">
        <p14:creationId xmlns:p14="http://schemas.microsoft.com/office/powerpoint/2010/main" val="2920018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EA20-F803-BE4D-8834-ED93BC83BA70}"/>
              </a:ext>
            </a:extLst>
          </p:cNvPr>
          <p:cNvSpPr>
            <a:spLocks noGrp="1"/>
          </p:cNvSpPr>
          <p:nvPr>
            <p:ph type="title"/>
          </p:nvPr>
        </p:nvSpPr>
        <p:spPr/>
        <p:txBody>
          <a:bodyPr/>
          <a:lstStyle/>
          <a:p>
            <a:pPr algn="ctr"/>
            <a:r>
              <a:rPr lang="en-PT" dirty="0"/>
              <a:t>Scheme for Hidden Search</a:t>
            </a:r>
          </a:p>
        </p:txBody>
      </p:sp>
      <p:pic>
        <p:nvPicPr>
          <p:cNvPr id="5" name="Picture 4">
            <a:extLst>
              <a:ext uri="{FF2B5EF4-FFF2-40B4-BE49-F238E27FC236}">
                <a16:creationId xmlns:a16="http://schemas.microsoft.com/office/drawing/2014/main" id="{E563DDA0-0DA3-DC45-BEB8-58365240F45B}"/>
              </a:ext>
            </a:extLst>
          </p:cNvPr>
          <p:cNvPicPr>
            <a:picLocks noChangeAspect="1"/>
          </p:cNvPicPr>
          <p:nvPr/>
        </p:nvPicPr>
        <p:blipFill>
          <a:blip r:embed="rId3"/>
          <a:stretch>
            <a:fillRect/>
          </a:stretch>
        </p:blipFill>
        <p:spPr>
          <a:xfrm>
            <a:off x="2035002" y="1509514"/>
            <a:ext cx="8121995" cy="4922818"/>
          </a:xfrm>
          <a:prstGeom prst="rect">
            <a:avLst/>
          </a:prstGeom>
        </p:spPr>
      </p:pic>
    </p:spTree>
    <p:extLst>
      <p:ext uri="{BB962C8B-B14F-4D97-AF65-F5344CB8AC3E}">
        <p14:creationId xmlns:p14="http://schemas.microsoft.com/office/powerpoint/2010/main" val="656007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machine in a room&#10;&#10;Description automatically generated">
            <a:extLst>
              <a:ext uri="{FF2B5EF4-FFF2-40B4-BE49-F238E27FC236}">
                <a16:creationId xmlns:a16="http://schemas.microsoft.com/office/drawing/2014/main" id="{77C5AF39-941A-5C4A-984F-6E1D7CE5558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52510" y="4068838"/>
            <a:ext cx="3591428" cy="2439179"/>
          </a:xfrm>
          <a:prstGeom prst="rect">
            <a:avLst/>
          </a:prstGeom>
        </p:spPr>
      </p:pic>
      <p:sp>
        <p:nvSpPr>
          <p:cNvPr id="2" name="Title 1">
            <a:extLst>
              <a:ext uri="{FF2B5EF4-FFF2-40B4-BE49-F238E27FC236}">
                <a16:creationId xmlns:a16="http://schemas.microsoft.com/office/drawing/2014/main" id="{BD487B81-9EF1-6243-AC7B-E732B147C6CD}"/>
              </a:ext>
            </a:extLst>
          </p:cNvPr>
          <p:cNvSpPr>
            <a:spLocks noGrp="1"/>
          </p:cNvSpPr>
          <p:nvPr>
            <p:ph type="title"/>
          </p:nvPr>
        </p:nvSpPr>
        <p:spPr/>
        <p:txBody>
          <a:bodyPr/>
          <a:lstStyle/>
          <a:p>
            <a:pPr algn="ctr"/>
            <a:r>
              <a:rPr lang="en-PT" b="0" dirty="0"/>
              <a:t>Search on Data on Remote Machine</a:t>
            </a:r>
          </a:p>
        </p:txBody>
      </p:sp>
      <p:sp>
        <p:nvSpPr>
          <p:cNvPr id="3" name="Content Placeholder 2">
            <a:extLst>
              <a:ext uri="{FF2B5EF4-FFF2-40B4-BE49-F238E27FC236}">
                <a16:creationId xmlns:a16="http://schemas.microsoft.com/office/drawing/2014/main" id="{21DE9D8B-F0DF-D54D-BA02-FBD35C001731}"/>
              </a:ext>
            </a:extLst>
          </p:cNvPr>
          <p:cNvSpPr>
            <a:spLocks noGrp="1"/>
          </p:cNvSpPr>
          <p:nvPr>
            <p:ph idx="1"/>
          </p:nvPr>
        </p:nvSpPr>
        <p:spPr>
          <a:xfrm>
            <a:off x="477918" y="1418897"/>
            <a:ext cx="5357561" cy="4940458"/>
          </a:xfrm>
        </p:spPr>
        <p:txBody>
          <a:bodyPr/>
          <a:lstStyle/>
          <a:p>
            <a:r>
              <a:rPr lang="en-PT" sz="2400" b="1" dirty="0">
                <a:solidFill>
                  <a:srgbClr val="73B8DB"/>
                </a:solidFill>
              </a:rPr>
              <a:t>Problem: </a:t>
            </a:r>
            <a:r>
              <a:rPr lang="en-PT" sz="2400" dirty="0"/>
              <a:t>use </a:t>
            </a:r>
            <a:r>
              <a:rPr lang="en-PT" sz="2400" dirty="0">
                <a:solidFill>
                  <a:srgbClr val="FF0000"/>
                </a:solidFill>
              </a:rPr>
              <a:t>external</a:t>
            </a:r>
            <a:r>
              <a:rPr lang="en-PT" sz="2400" dirty="0"/>
              <a:t> computing power to </a:t>
            </a:r>
            <a:r>
              <a:rPr lang="en-PT" sz="2400" b="1" i="1" dirty="0"/>
              <a:t>search</a:t>
            </a:r>
            <a:r>
              <a:rPr lang="en-PT" sz="2400" dirty="0"/>
              <a:t> </a:t>
            </a:r>
            <a:r>
              <a:rPr lang="en-PT" sz="2400" dirty="0">
                <a:solidFill>
                  <a:srgbClr val="FF0000"/>
                </a:solidFill>
              </a:rPr>
              <a:t>my data</a:t>
            </a:r>
          </a:p>
          <a:p>
            <a:pPr lvl="1"/>
            <a:r>
              <a:rPr lang="en-GB" sz="2000" dirty="0"/>
              <a:t>E</a:t>
            </a:r>
            <a:r>
              <a:rPr lang="en-PT" sz="2000" dirty="0"/>
              <a:t>.g., data on cloud</a:t>
            </a:r>
          </a:p>
          <a:p>
            <a:pPr lvl="1"/>
            <a:r>
              <a:rPr lang="en-PT" sz="2000" dirty="0"/>
              <a:t>What to search, Who can search</a:t>
            </a:r>
          </a:p>
          <a:p>
            <a:endParaRPr lang="en-PT" sz="2400" b="1" dirty="0">
              <a:solidFill>
                <a:srgbClr val="C00000"/>
              </a:solidFill>
            </a:endParaRPr>
          </a:p>
          <a:p>
            <a:r>
              <a:rPr lang="en-PT" sz="2400" b="1" dirty="0">
                <a:solidFill>
                  <a:srgbClr val="C00000"/>
                </a:solidFill>
              </a:rPr>
              <a:t>Goal: </a:t>
            </a:r>
            <a:r>
              <a:rPr lang="en-PT" sz="2400" dirty="0"/>
              <a:t>Maintain confidentiality!</a:t>
            </a:r>
          </a:p>
          <a:p>
            <a:pPr lvl="1"/>
            <a:r>
              <a:rPr lang="en-PT" sz="2000" dirty="0"/>
              <a:t>Even if the data holder (e.g., cloud provider) is not trustable</a:t>
            </a:r>
          </a:p>
          <a:p>
            <a:pPr lvl="2"/>
            <a:endParaRPr lang="en-PT" sz="1600" dirty="0"/>
          </a:p>
          <a:p>
            <a:pPr marL="0" indent="0">
              <a:buNone/>
            </a:pPr>
            <a:endParaRPr lang="en-PT" sz="2400" dirty="0"/>
          </a:p>
        </p:txBody>
      </p:sp>
    </p:spTree>
    <p:extLst>
      <p:ext uri="{BB962C8B-B14F-4D97-AF65-F5344CB8AC3E}">
        <p14:creationId xmlns:p14="http://schemas.microsoft.com/office/powerpoint/2010/main" val="2986923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EA20-F803-BE4D-8834-ED93BC83BA70}"/>
              </a:ext>
            </a:extLst>
          </p:cNvPr>
          <p:cNvSpPr>
            <a:spLocks noGrp="1"/>
          </p:cNvSpPr>
          <p:nvPr>
            <p:ph type="title"/>
          </p:nvPr>
        </p:nvSpPr>
        <p:spPr/>
        <p:txBody>
          <a:bodyPr/>
          <a:lstStyle/>
          <a:p>
            <a:pPr algn="ctr"/>
            <a:r>
              <a:rPr lang="en-PT" dirty="0"/>
              <a:t>Scheme for Hidden Search</a:t>
            </a:r>
          </a:p>
        </p:txBody>
      </p:sp>
      <p:pic>
        <p:nvPicPr>
          <p:cNvPr id="11" name="Picture 10">
            <a:extLst>
              <a:ext uri="{FF2B5EF4-FFF2-40B4-BE49-F238E27FC236}">
                <a16:creationId xmlns:a16="http://schemas.microsoft.com/office/drawing/2014/main" id="{F2DB6D42-FB52-6C23-C17C-82819F6FDD77}"/>
              </a:ext>
            </a:extLst>
          </p:cNvPr>
          <p:cNvPicPr>
            <a:picLocks noChangeAspect="1"/>
          </p:cNvPicPr>
          <p:nvPr/>
        </p:nvPicPr>
        <p:blipFill rotWithShape="1">
          <a:blip r:embed="rId3"/>
          <a:srcRect l="2227" t="10417" r="1685" b="10927"/>
          <a:stretch/>
        </p:blipFill>
        <p:spPr>
          <a:xfrm>
            <a:off x="1862959" y="2785330"/>
            <a:ext cx="8466082" cy="2358555"/>
          </a:xfrm>
          <a:prstGeom prst="rect">
            <a:avLst/>
          </a:prstGeom>
        </p:spPr>
      </p:pic>
    </p:spTree>
    <p:extLst>
      <p:ext uri="{BB962C8B-B14F-4D97-AF65-F5344CB8AC3E}">
        <p14:creationId xmlns:p14="http://schemas.microsoft.com/office/powerpoint/2010/main" val="829341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C9238-6A2F-EED6-B879-ACE6E020D61B}"/>
              </a:ext>
            </a:extLst>
          </p:cNvPr>
          <p:cNvSpPr>
            <a:spLocks noGrp="1"/>
          </p:cNvSpPr>
          <p:nvPr>
            <p:ph type="title"/>
          </p:nvPr>
        </p:nvSpPr>
        <p:spPr/>
        <p:txBody>
          <a:bodyPr/>
          <a:lstStyle/>
          <a:p>
            <a:r>
              <a:rPr lang="en-US" dirty="0"/>
              <a:t>Search Using the Scheme for Hidden Search</a:t>
            </a:r>
          </a:p>
        </p:txBody>
      </p:sp>
      <p:sp>
        <p:nvSpPr>
          <p:cNvPr id="5" name="Content Placeholder 4">
            <a:extLst>
              <a:ext uri="{FF2B5EF4-FFF2-40B4-BE49-F238E27FC236}">
                <a16:creationId xmlns:a16="http://schemas.microsoft.com/office/drawing/2014/main" id="{EB20A00B-9F8C-3D18-7035-28E206E58EF9}"/>
              </a:ext>
            </a:extLst>
          </p:cNvPr>
          <p:cNvSpPr>
            <a:spLocks noGrp="1"/>
          </p:cNvSpPr>
          <p:nvPr>
            <p:ph idx="1"/>
          </p:nvPr>
        </p:nvSpPr>
        <p:spPr/>
        <p:txBody>
          <a:bodyPr/>
          <a:lstStyle/>
          <a:p>
            <a:r>
              <a:rPr lang="en-GB" dirty="0">
                <a:effectLst/>
                <a:latin typeface="Times New Roman" panose="02020603050405020304" pitchFamily="18" charset="0"/>
              </a:rPr>
              <a:t>To search for a word </a:t>
            </a:r>
            <a:r>
              <a:rPr lang="en-GB" dirty="0">
                <a:effectLst/>
                <a:latin typeface="Arial" panose="020B0604020202020204" pitchFamily="34" charset="0"/>
              </a:rPr>
              <a:t>W </a:t>
            </a:r>
            <a:r>
              <a:rPr lang="en-GB" dirty="0">
                <a:effectLst/>
                <a:latin typeface="Times New Roman" panose="02020603050405020304" pitchFamily="18" charset="0"/>
              </a:rPr>
              <a:t>, Alice computes </a:t>
            </a:r>
            <a:r>
              <a:rPr lang="en-GB" dirty="0">
                <a:effectLst/>
                <a:latin typeface="Arial" panose="020B0604020202020204" pitchFamily="34" charset="0"/>
              </a:rPr>
              <a:t>X := E</a:t>
            </a:r>
            <a:r>
              <a:rPr lang="en-GB" baseline="-25000" dirty="0">
                <a:effectLst/>
                <a:latin typeface="Arial" panose="020B0604020202020204" pitchFamily="34" charset="0"/>
              </a:rPr>
              <a:t>k’’</a:t>
            </a:r>
            <a:r>
              <a:rPr lang="en-GB" dirty="0">
                <a:effectLst/>
                <a:latin typeface="Arial" panose="020B0604020202020204" pitchFamily="34" charset="0"/>
              </a:rPr>
              <a:t> (W)</a:t>
            </a:r>
            <a:br>
              <a:rPr lang="en-GB" dirty="0"/>
            </a:br>
            <a:r>
              <a:rPr lang="en-GB" dirty="0">
                <a:effectLst/>
                <a:latin typeface="Times New Roman" panose="02020603050405020304" pitchFamily="18" charset="0"/>
              </a:rPr>
              <a:t>and sends </a:t>
            </a:r>
            <a:r>
              <a:rPr lang="en-GB" dirty="0">
                <a:latin typeface="Arial" panose="020B0604020202020204" pitchFamily="34" charset="0"/>
              </a:rPr>
              <a:t>&lt;</a:t>
            </a:r>
            <a:r>
              <a:rPr lang="en-GB" dirty="0">
                <a:effectLst/>
                <a:latin typeface="Arial" panose="020B0604020202020204" pitchFamily="34" charset="0"/>
              </a:rPr>
              <a:t>X, k&gt;</a:t>
            </a:r>
            <a:r>
              <a:rPr lang="en-GB" dirty="0">
                <a:effectLst/>
                <a:latin typeface="Times New Roman" panose="02020603050405020304" pitchFamily="18" charset="0"/>
              </a:rPr>
              <a:t>to Bob.</a:t>
            </a:r>
          </a:p>
          <a:p>
            <a:endParaRPr lang="en-GB" dirty="0">
              <a:latin typeface="Times New Roman" panose="02020603050405020304" pitchFamily="18" charset="0"/>
            </a:endParaRPr>
          </a:p>
          <a:p>
            <a:r>
              <a:rPr lang="en-GB" dirty="0">
                <a:latin typeface="Times New Roman" panose="02020603050405020304" pitchFamily="18" charset="0"/>
              </a:rPr>
              <a:t>This </a:t>
            </a:r>
            <a:r>
              <a:rPr lang="en-GB" dirty="0">
                <a:effectLst/>
                <a:latin typeface="Times New Roman" panose="02020603050405020304" pitchFamily="18" charset="0"/>
              </a:rPr>
              <a:t>allows Bob to search for </a:t>
            </a:r>
            <a:r>
              <a:rPr lang="en-GB" dirty="0">
                <a:effectLst/>
                <a:latin typeface="Arial" panose="020B0604020202020204" pitchFamily="34" charset="0"/>
              </a:rPr>
              <a:t>W </a:t>
            </a:r>
            <a:r>
              <a:rPr lang="en-GB" dirty="0">
                <a:effectLst/>
                <a:latin typeface="Times New Roman" panose="02020603050405020304" pitchFamily="18" charset="0"/>
              </a:rPr>
              <a:t>without revealing </a:t>
            </a:r>
            <a:r>
              <a:rPr lang="en-GB" dirty="0">
                <a:effectLst/>
                <a:latin typeface="Arial" panose="020B0604020202020204" pitchFamily="34" charset="0"/>
              </a:rPr>
              <a:t>W </a:t>
            </a:r>
            <a:r>
              <a:rPr lang="en-GB" dirty="0">
                <a:effectLst/>
                <a:latin typeface="Times New Roman" panose="02020603050405020304" pitchFamily="18" charset="0"/>
              </a:rPr>
              <a:t>itself</a:t>
            </a:r>
            <a:endParaRPr lang="en-US" dirty="0"/>
          </a:p>
        </p:txBody>
      </p:sp>
      <p:pic>
        <p:nvPicPr>
          <p:cNvPr id="6" name="Picture 5">
            <a:extLst>
              <a:ext uri="{FF2B5EF4-FFF2-40B4-BE49-F238E27FC236}">
                <a16:creationId xmlns:a16="http://schemas.microsoft.com/office/drawing/2014/main" id="{F009101E-B97E-9472-6CE4-7674ED35C9BE}"/>
              </a:ext>
            </a:extLst>
          </p:cNvPr>
          <p:cNvPicPr>
            <a:picLocks noChangeAspect="1"/>
          </p:cNvPicPr>
          <p:nvPr/>
        </p:nvPicPr>
        <p:blipFill>
          <a:blip r:embed="rId3"/>
          <a:stretch>
            <a:fillRect/>
          </a:stretch>
        </p:blipFill>
        <p:spPr>
          <a:xfrm>
            <a:off x="3214211" y="4001294"/>
            <a:ext cx="4626146" cy="2457343"/>
          </a:xfrm>
          <a:prstGeom prst="rect">
            <a:avLst/>
          </a:prstGeom>
        </p:spPr>
      </p:pic>
    </p:spTree>
    <p:extLst>
      <p:ext uri="{BB962C8B-B14F-4D97-AF65-F5344CB8AC3E}">
        <p14:creationId xmlns:p14="http://schemas.microsoft.com/office/powerpoint/2010/main" val="3050427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51510C-43E0-3F48-9447-48AD9E360BDF}"/>
              </a:ext>
            </a:extLst>
          </p:cNvPr>
          <p:cNvSpPr>
            <a:spLocks noGrp="1"/>
          </p:cNvSpPr>
          <p:nvPr>
            <p:ph type="title"/>
          </p:nvPr>
        </p:nvSpPr>
        <p:spPr>
          <a:xfrm>
            <a:off x="2053895" y="79258"/>
            <a:ext cx="8415870" cy="1143000"/>
          </a:xfrm>
        </p:spPr>
        <p:txBody>
          <a:bodyPr/>
          <a:lstStyle/>
          <a:p>
            <a:pPr algn="ctr"/>
            <a:r>
              <a:rPr lang="en-PT" dirty="0"/>
              <a:t>Problems with this solution</a:t>
            </a:r>
          </a:p>
        </p:txBody>
      </p:sp>
      <p:sp>
        <p:nvSpPr>
          <p:cNvPr id="6" name="Content Placeholder 5">
            <a:extLst>
              <a:ext uri="{FF2B5EF4-FFF2-40B4-BE49-F238E27FC236}">
                <a16:creationId xmlns:a16="http://schemas.microsoft.com/office/drawing/2014/main" id="{097952E1-5D01-1740-A3D8-A3937E421CF1}"/>
              </a:ext>
            </a:extLst>
          </p:cNvPr>
          <p:cNvSpPr>
            <a:spLocks noGrp="1"/>
          </p:cNvSpPr>
          <p:nvPr>
            <p:ph idx="1"/>
          </p:nvPr>
        </p:nvSpPr>
        <p:spPr>
          <a:xfrm>
            <a:off x="803564" y="1332000"/>
            <a:ext cx="9666201" cy="5139920"/>
          </a:xfrm>
        </p:spPr>
        <p:txBody>
          <a:bodyPr/>
          <a:lstStyle/>
          <a:p>
            <a:r>
              <a:rPr lang="en-NZ" sz="2400" dirty="0"/>
              <a:t>Leaks the potential positions of the queried keywords in a document</a:t>
            </a:r>
          </a:p>
          <a:p>
            <a:pPr lvl="1"/>
            <a:r>
              <a:rPr lang="en-NZ" sz="2000" b="1" dirty="0"/>
              <a:t>After several queries, it is possible to learn the words inside the documents with statistical analysis</a:t>
            </a:r>
          </a:p>
          <a:p>
            <a:pPr lvl="2"/>
            <a:endParaRPr lang="en-NZ" sz="1600" dirty="0"/>
          </a:p>
          <a:p>
            <a:r>
              <a:rPr lang="en-US" sz="2400" dirty="0"/>
              <a:t>The </a:t>
            </a:r>
            <a:r>
              <a:rPr lang="en-US" sz="2400" b="1" dirty="0"/>
              <a:t>complexity</a:t>
            </a:r>
            <a:r>
              <a:rPr lang="en-US" sz="2400" dirty="0"/>
              <a:t> of the encryption and search algorithms is </a:t>
            </a:r>
            <a:r>
              <a:rPr lang="en-US" sz="2400" b="1" dirty="0"/>
              <a:t>linear</a:t>
            </a:r>
            <a:r>
              <a:rPr lang="en-US" sz="2400" dirty="0"/>
              <a:t> in the total number of words per document</a:t>
            </a:r>
          </a:p>
          <a:p>
            <a:pPr lvl="1"/>
            <a:r>
              <a:rPr lang="en-US" sz="2000" dirty="0"/>
              <a:t>Encryption: one encryption, one XOR, and two pseudo-random functions</a:t>
            </a:r>
          </a:p>
          <a:p>
            <a:pPr lvl="1"/>
            <a:r>
              <a:rPr lang="en-US" sz="2000" dirty="0"/>
              <a:t>Trapdoor: one encryption and a pseudo-random function</a:t>
            </a:r>
          </a:p>
          <a:p>
            <a:pPr lvl="1"/>
            <a:r>
              <a:rPr lang="en-US" sz="2000" dirty="0"/>
              <a:t>Search: one XOR and one pseudo-random function</a:t>
            </a:r>
          </a:p>
          <a:p>
            <a:r>
              <a:rPr lang="en-US" sz="2400" dirty="0"/>
              <a:t>=&gt; Supports very slow search</a:t>
            </a:r>
          </a:p>
          <a:p>
            <a:endParaRPr lang="en-US" sz="2400" dirty="0"/>
          </a:p>
          <a:p>
            <a:r>
              <a:rPr lang="en-US" sz="2400" b="1" dirty="0"/>
              <a:t>For better efficiency, index-based approach can be adopted</a:t>
            </a:r>
          </a:p>
          <a:p>
            <a:endParaRPr lang="en-US" sz="2400" dirty="0"/>
          </a:p>
          <a:p>
            <a:endParaRPr lang="en-PT" sz="2400" dirty="0"/>
          </a:p>
        </p:txBody>
      </p:sp>
      <p:sp>
        <p:nvSpPr>
          <p:cNvPr id="2" name="Slide Number Placeholder 1"/>
          <p:cNvSpPr>
            <a:spLocks noGrp="1"/>
          </p:cNvSpPr>
          <p:nvPr>
            <p:ph type="sldNum" sz="quarter" idx="4294967295"/>
          </p:nvPr>
        </p:nvSpPr>
        <p:spPr>
          <a:xfrm>
            <a:off x="79248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DFA920D-120E-4AA4-A278-03A7C64ABA69}" type="slidenum">
              <a:rPr lang="en-US" smtClean="0"/>
              <a:pPr/>
              <a:t>22</a:t>
            </a:fld>
            <a:endParaRPr lang="en-US"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3658701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98AD-A868-0341-A3D3-D6338F29DC0A}"/>
              </a:ext>
            </a:extLst>
          </p:cNvPr>
          <p:cNvSpPr>
            <a:spLocks noGrp="1"/>
          </p:cNvSpPr>
          <p:nvPr>
            <p:ph type="title"/>
          </p:nvPr>
        </p:nvSpPr>
        <p:spPr/>
        <p:txBody>
          <a:bodyPr/>
          <a:lstStyle/>
          <a:p>
            <a:pPr algn="ctr"/>
            <a:r>
              <a:rPr lang="en-PT" dirty="0"/>
              <a:t>Index Based Preparation</a:t>
            </a:r>
          </a:p>
        </p:txBody>
      </p:sp>
      <p:sp>
        <p:nvSpPr>
          <p:cNvPr id="3" name="Content Placeholder 2">
            <a:extLst>
              <a:ext uri="{FF2B5EF4-FFF2-40B4-BE49-F238E27FC236}">
                <a16:creationId xmlns:a16="http://schemas.microsoft.com/office/drawing/2014/main" id="{2DFE110C-F4DA-8940-8E2B-79E0ABD03A11}"/>
              </a:ext>
            </a:extLst>
          </p:cNvPr>
          <p:cNvSpPr>
            <a:spLocks noGrp="1"/>
          </p:cNvSpPr>
          <p:nvPr>
            <p:ph idx="1"/>
          </p:nvPr>
        </p:nvSpPr>
        <p:spPr/>
        <p:txBody>
          <a:bodyPr/>
          <a:lstStyle/>
          <a:p>
            <a:r>
              <a:rPr lang="en-PT" dirty="0"/>
              <a:t>Tokenize the data in a deterministic way (using hash)</a:t>
            </a:r>
          </a:p>
          <a:p>
            <a:r>
              <a:rPr lang="en-GB" dirty="0"/>
              <a:t>New table or new columns are created when data is stored to keep the indexes</a:t>
            </a:r>
            <a:endParaRPr lang="en-PT" dirty="0"/>
          </a:p>
        </p:txBody>
      </p:sp>
      <p:pic>
        <p:nvPicPr>
          <p:cNvPr id="6" name="Picture 5">
            <a:extLst>
              <a:ext uri="{FF2B5EF4-FFF2-40B4-BE49-F238E27FC236}">
                <a16:creationId xmlns:a16="http://schemas.microsoft.com/office/drawing/2014/main" id="{32BAFD52-4737-F149-98C0-A934D0BA6D12}"/>
              </a:ext>
            </a:extLst>
          </p:cNvPr>
          <p:cNvPicPr>
            <a:picLocks noChangeAspect="1"/>
          </p:cNvPicPr>
          <p:nvPr/>
        </p:nvPicPr>
        <p:blipFill>
          <a:blip r:embed="rId3"/>
          <a:stretch>
            <a:fillRect/>
          </a:stretch>
        </p:blipFill>
        <p:spPr>
          <a:xfrm>
            <a:off x="2072727" y="3061503"/>
            <a:ext cx="7481177" cy="3796497"/>
          </a:xfrm>
          <a:prstGeom prst="rect">
            <a:avLst/>
          </a:prstGeom>
        </p:spPr>
      </p:pic>
    </p:spTree>
    <p:extLst>
      <p:ext uri="{BB962C8B-B14F-4D97-AF65-F5344CB8AC3E}">
        <p14:creationId xmlns:p14="http://schemas.microsoft.com/office/powerpoint/2010/main" val="3927646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C315-6F79-9949-B9CC-373A9B14800B}"/>
              </a:ext>
            </a:extLst>
          </p:cNvPr>
          <p:cNvSpPr>
            <a:spLocks noGrp="1"/>
          </p:cNvSpPr>
          <p:nvPr>
            <p:ph type="title"/>
          </p:nvPr>
        </p:nvSpPr>
        <p:spPr/>
        <p:txBody>
          <a:bodyPr/>
          <a:lstStyle/>
          <a:p>
            <a:pPr algn="ctr"/>
            <a:r>
              <a:rPr lang="en-PT" dirty="0"/>
              <a:t>Search</a:t>
            </a:r>
          </a:p>
        </p:txBody>
      </p:sp>
      <p:sp>
        <p:nvSpPr>
          <p:cNvPr id="3" name="Content Placeholder 2">
            <a:extLst>
              <a:ext uri="{FF2B5EF4-FFF2-40B4-BE49-F238E27FC236}">
                <a16:creationId xmlns:a16="http://schemas.microsoft.com/office/drawing/2014/main" id="{A247E3E8-5253-7247-A859-B7D805FBD40F}"/>
              </a:ext>
            </a:extLst>
          </p:cNvPr>
          <p:cNvSpPr>
            <a:spLocks noGrp="1"/>
          </p:cNvSpPr>
          <p:nvPr>
            <p:ph idx="1"/>
          </p:nvPr>
        </p:nvSpPr>
        <p:spPr/>
        <p:txBody>
          <a:bodyPr/>
          <a:lstStyle/>
          <a:p>
            <a:r>
              <a:rPr lang="en-GB" dirty="0"/>
              <a:t>G</a:t>
            </a:r>
            <a:r>
              <a:rPr lang="en-PT" dirty="0"/>
              <a:t>enerate the keys for generating the token and the decrypting the value</a:t>
            </a:r>
          </a:p>
        </p:txBody>
      </p:sp>
      <p:pic>
        <p:nvPicPr>
          <p:cNvPr id="4" name="Picture 3">
            <a:extLst>
              <a:ext uri="{FF2B5EF4-FFF2-40B4-BE49-F238E27FC236}">
                <a16:creationId xmlns:a16="http://schemas.microsoft.com/office/drawing/2014/main" id="{E336C595-DD75-6C4D-A57F-677586F9890D}"/>
              </a:ext>
            </a:extLst>
          </p:cNvPr>
          <p:cNvPicPr>
            <a:picLocks noChangeAspect="1"/>
          </p:cNvPicPr>
          <p:nvPr/>
        </p:nvPicPr>
        <p:blipFill>
          <a:blip r:embed="rId3"/>
          <a:stretch>
            <a:fillRect/>
          </a:stretch>
        </p:blipFill>
        <p:spPr>
          <a:xfrm>
            <a:off x="1524000" y="2725346"/>
            <a:ext cx="9144000" cy="3746574"/>
          </a:xfrm>
          <a:prstGeom prst="rect">
            <a:avLst/>
          </a:prstGeom>
        </p:spPr>
      </p:pic>
    </p:spTree>
    <p:extLst>
      <p:ext uri="{BB962C8B-B14F-4D97-AF65-F5344CB8AC3E}">
        <p14:creationId xmlns:p14="http://schemas.microsoft.com/office/powerpoint/2010/main" val="65686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9DD6-22D1-BD47-992F-F29CDD05090B}"/>
              </a:ext>
            </a:extLst>
          </p:cNvPr>
          <p:cNvSpPr>
            <a:spLocks noGrp="1"/>
          </p:cNvSpPr>
          <p:nvPr>
            <p:ph type="title"/>
          </p:nvPr>
        </p:nvSpPr>
        <p:spPr>
          <a:xfrm>
            <a:off x="2053895" y="79258"/>
            <a:ext cx="8415870" cy="1143000"/>
          </a:xfrm>
        </p:spPr>
        <p:txBody>
          <a:bodyPr/>
          <a:lstStyle/>
          <a:p>
            <a:pPr algn="ctr"/>
            <a:r>
              <a:rPr lang="en-PT" dirty="0"/>
              <a:t>Order Preserving Encryption</a:t>
            </a:r>
          </a:p>
        </p:txBody>
      </p:sp>
      <p:sp>
        <p:nvSpPr>
          <p:cNvPr id="6" name="Content Placeholder 5">
            <a:extLst>
              <a:ext uri="{FF2B5EF4-FFF2-40B4-BE49-F238E27FC236}">
                <a16:creationId xmlns:a16="http://schemas.microsoft.com/office/drawing/2014/main" id="{0A89FEF7-F728-044A-8384-4634EF24290A}"/>
              </a:ext>
            </a:extLst>
          </p:cNvPr>
          <p:cNvSpPr>
            <a:spLocks noGrp="1"/>
          </p:cNvSpPr>
          <p:nvPr>
            <p:ph idx="1"/>
          </p:nvPr>
        </p:nvSpPr>
        <p:spPr>
          <a:xfrm>
            <a:off x="1080655" y="1332000"/>
            <a:ext cx="9389110" cy="5139920"/>
          </a:xfrm>
        </p:spPr>
        <p:txBody>
          <a:bodyPr/>
          <a:lstStyle/>
          <a:p>
            <a:r>
              <a:rPr lang="en-GB" dirty="0"/>
              <a:t>(for numbers only)</a:t>
            </a:r>
          </a:p>
          <a:p>
            <a:r>
              <a:rPr lang="en-GB" dirty="0"/>
              <a:t>A symmetric encryption scheme is order preserving if encryption maintains order relations</a:t>
            </a:r>
            <a:r>
              <a:rPr lang="en-GB" baseline="30000" dirty="0"/>
              <a:t> [</a:t>
            </a:r>
            <a:r>
              <a:rPr lang="en-GB" baseline="30000" dirty="0" err="1"/>
              <a:t>Posani</a:t>
            </a:r>
            <a:r>
              <a:rPr lang="en-GB" baseline="30000" dirty="0"/>
              <a:t>]</a:t>
            </a:r>
          </a:p>
          <a:p>
            <a:endParaRPr lang="en-GB" dirty="0"/>
          </a:p>
          <a:p>
            <a:endParaRPr lang="en-GB" dirty="0"/>
          </a:p>
          <a:p>
            <a:endParaRPr lang="en-GB" dirty="0"/>
          </a:p>
          <a:p>
            <a:r>
              <a:rPr lang="en-GB" dirty="0"/>
              <a:t>Problems?</a:t>
            </a:r>
            <a:endParaRPr lang="en-PT" dirty="0"/>
          </a:p>
        </p:txBody>
      </p:sp>
      <p:pic>
        <p:nvPicPr>
          <p:cNvPr id="7" name="Picture 6">
            <a:extLst>
              <a:ext uri="{FF2B5EF4-FFF2-40B4-BE49-F238E27FC236}">
                <a16:creationId xmlns:a16="http://schemas.microsoft.com/office/drawing/2014/main" id="{8145084A-4D8C-8E4B-945A-AFCE34ACEBD6}"/>
              </a:ext>
            </a:extLst>
          </p:cNvPr>
          <p:cNvPicPr>
            <a:picLocks noChangeAspect="1"/>
          </p:cNvPicPr>
          <p:nvPr/>
        </p:nvPicPr>
        <p:blipFill>
          <a:blip r:embed="rId3"/>
          <a:stretch>
            <a:fillRect/>
          </a:stretch>
        </p:blipFill>
        <p:spPr>
          <a:xfrm>
            <a:off x="5181601" y="3083933"/>
            <a:ext cx="5929744" cy="3497729"/>
          </a:xfrm>
          <a:prstGeom prst="rect">
            <a:avLst/>
          </a:prstGeom>
        </p:spPr>
      </p:pic>
    </p:spTree>
    <p:extLst>
      <p:ext uri="{BB962C8B-B14F-4D97-AF65-F5344CB8AC3E}">
        <p14:creationId xmlns:p14="http://schemas.microsoft.com/office/powerpoint/2010/main" val="215339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6E63-6D87-5EA3-DEE9-E5EB3251076F}"/>
              </a:ext>
            </a:extLst>
          </p:cNvPr>
          <p:cNvSpPr>
            <a:spLocks noGrp="1"/>
          </p:cNvSpPr>
          <p:nvPr>
            <p:ph type="title"/>
          </p:nvPr>
        </p:nvSpPr>
        <p:spPr/>
        <p:txBody>
          <a:bodyPr/>
          <a:lstStyle/>
          <a:p>
            <a:pPr algn="ctr"/>
            <a:r>
              <a:rPr lang="en-GB" dirty="0"/>
              <a:t>Encrypted Computations</a:t>
            </a:r>
            <a:endParaRPr lang="en-US" dirty="0"/>
          </a:p>
        </p:txBody>
      </p:sp>
      <p:pic>
        <p:nvPicPr>
          <p:cNvPr id="6" name="Content Placeholder 5" descr="A diagram of a network&#10;&#10;Description automatically generated with medium confidence">
            <a:extLst>
              <a:ext uri="{FF2B5EF4-FFF2-40B4-BE49-F238E27FC236}">
                <a16:creationId xmlns:a16="http://schemas.microsoft.com/office/drawing/2014/main" id="{C134A00E-317C-4725-5EAA-BEA3B571F328}"/>
              </a:ext>
            </a:extLst>
          </p:cNvPr>
          <p:cNvPicPr>
            <a:picLocks noGrp="1" noChangeAspect="1"/>
          </p:cNvPicPr>
          <p:nvPr>
            <p:ph idx="1"/>
          </p:nvPr>
        </p:nvPicPr>
        <p:blipFill>
          <a:blip r:embed="rId3"/>
          <a:stretch>
            <a:fillRect/>
          </a:stretch>
        </p:blipFill>
        <p:spPr>
          <a:xfrm>
            <a:off x="1790735" y="1825625"/>
            <a:ext cx="8610530" cy="4351338"/>
          </a:xfrm>
        </p:spPr>
      </p:pic>
      <p:sp>
        <p:nvSpPr>
          <p:cNvPr id="8" name="TextBox 7">
            <a:extLst>
              <a:ext uri="{FF2B5EF4-FFF2-40B4-BE49-F238E27FC236}">
                <a16:creationId xmlns:a16="http://schemas.microsoft.com/office/drawing/2014/main" id="{479E83F7-27BE-AAE4-AF35-0811BBE52E02}"/>
              </a:ext>
            </a:extLst>
          </p:cNvPr>
          <p:cNvSpPr txBox="1"/>
          <p:nvPr/>
        </p:nvSpPr>
        <p:spPr>
          <a:xfrm>
            <a:off x="3045373" y="6214187"/>
            <a:ext cx="6101254" cy="461665"/>
          </a:xfrm>
          <a:prstGeom prst="rect">
            <a:avLst/>
          </a:prstGeom>
          <a:solidFill>
            <a:schemeClr val="accent2"/>
          </a:solidFill>
        </p:spPr>
        <p:txBody>
          <a:bodyPr wrap="square">
            <a:spAutoFit/>
          </a:bodyPr>
          <a:lstStyle/>
          <a:p>
            <a:pPr algn="ctr"/>
            <a:r>
              <a:rPr lang="en-GB" sz="2400" dirty="0">
                <a:effectLst/>
              </a:rPr>
              <a:t>Homomorphic Encryption Enables that! </a:t>
            </a:r>
          </a:p>
        </p:txBody>
      </p:sp>
    </p:spTree>
    <p:extLst>
      <p:ext uri="{BB962C8B-B14F-4D97-AF65-F5344CB8AC3E}">
        <p14:creationId xmlns:p14="http://schemas.microsoft.com/office/powerpoint/2010/main" val="281836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4EBB-A4A6-4964-8AC5-45B8A8637E6F}"/>
              </a:ext>
            </a:extLst>
          </p:cNvPr>
          <p:cNvSpPr>
            <a:spLocks noGrp="1"/>
          </p:cNvSpPr>
          <p:nvPr>
            <p:ph type="title"/>
          </p:nvPr>
        </p:nvSpPr>
        <p:spPr/>
        <p:txBody>
          <a:bodyPr/>
          <a:lstStyle/>
          <a:p>
            <a:pPr algn="ctr"/>
            <a:r>
              <a:rPr lang="en-GB" dirty="0"/>
              <a:t>Encrypted Computations</a:t>
            </a:r>
            <a:endParaRPr lang="en-US" dirty="0"/>
          </a:p>
        </p:txBody>
      </p:sp>
      <p:pic>
        <p:nvPicPr>
          <p:cNvPr id="5" name="Content Placeholder 4" descr="A picture containing text, cat, mammal, screenshot&#10;&#10;Description automatically generated">
            <a:extLst>
              <a:ext uri="{FF2B5EF4-FFF2-40B4-BE49-F238E27FC236}">
                <a16:creationId xmlns:a16="http://schemas.microsoft.com/office/drawing/2014/main" id="{F8577B09-FBED-F408-FDC5-6C4BDDB26833}"/>
              </a:ext>
            </a:extLst>
          </p:cNvPr>
          <p:cNvPicPr>
            <a:picLocks noGrp="1" noChangeAspect="1"/>
          </p:cNvPicPr>
          <p:nvPr>
            <p:ph idx="1"/>
          </p:nvPr>
        </p:nvPicPr>
        <p:blipFill>
          <a:blip r:embed="rId3"/>
          <a:stretch>
            <a:fillRect/>
          </a:stretch>
        </p:blipFill>
        <p:spPr>
          <a:xfrm>
            <a:off x="1928691" y="1543224"/>
            <a:ext cx="7704039" cy="3976990"/>
          </a:xfrm>
        </p:spPr>
      </p:pic>
      <p:sp>
        <p:nvSpPr>
          <p:cNvPr id="7" name="TextBox 6">
            <a:extLst>
              <a:ext uri="{FF2B5EF4-FFF2-40B4-BE49-F238E27FC236}">
                <a16:creationId xmlns:a16="http://schemas.microsoft.com/office/drawing/2014/main" id="{D1B6335B-7067-4A1C-EE21-966B5C4CF7CB}"/>
              </a:ext>
            </a:extLst>
          </p:cNvPr>
          <p:cNvSpPr txBox="1"/>
          <p:nvPr/>
        </p:nvSpPr>
        <p:spPr>
          <a:xfrm>
            <a:off x="394138" y="5640527"/>
            <a:ext cx="11461531" cy="1200329"/>
          </a:xfrm>
          <a:prstGeom prst="rect">
            <a:avLst/>
          </a:prstGeom>
          <a:solidFill>
            <a:schemeClr val="accent2"/>
          </a:solidFill>
        </p:spPr>
        <p:txBody>
          <a:bodyPr wrap="square">
            <a:spAutoFit/>
          </a:bodyPr>
          <a:lstStyle/>
          <a:p>
            <a:r>
              <a:rPr lang="en-US" sz="2400" dirty="0"/>
              <a:t>Remote Server calculates the cuteness of the cat </a:t>
            </a:r>
          </a:p>
          <a:p>
            <a:pPr marL="342900" indent="-342900">
              <a:buFontTx/>
              <a:buChar char="-"/>
            </a:pPr>
            <a:r>
              <a:rPr lang="en-US" sz="2400" dirty="0"/>
              <a:t>without knowing what are the values for the features used to calculate the cuteness </a:t>
            </a:r>
          </a:p>
          <a:p>
            <a:pPr marL="342900" indent="-342900">
              <a:buFontTx/>
              <a:buChar char="-"/>
            </a:pPr>
            <a:r>
              <a:rPr lang="en-US" sz="2400" dirty="0"/>
              <a:t>without knowing the value of cuteness </a:t>
            </a:r>
          </a:p>
        </p:txBody>
      </p:sp>
    </p:spTree>
    <p:extLst>
      <p:ext uri="{BB962C8B-B14F-4D97-AF65-F5344CB8AC3E}">
        <p14:creationId xmlns:p14="http://schemas.microsoft.com/office/powerpoint/2010/main" val="404374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B528-AF6E-E992-C751-07B2A7AA43B9}"/>
              </a:ext>
            </a:extLst>
          </p:cNvPr>
          <p:cNvSpPr>
            <a:spLocks noGrp="1"/>
          </p:cNvSpPr>
          <p:nvPr>
            <p:ph type="title"/>
          </p:nvPr>
        </p:nvSpPr>
        <p:spPr/>
        <p:txBody>
          <a:bodyPr/>
          <a:lstStyle/>
          <a:p>
            <a:pPr algn="ctr"/>
            <a:r>
              <a:rPr lang="en-US" dirty="0"/>
              <a:t>Homomorphism Group Definition</a:t>
            </a:r>
          </a:p>
        </p:txBody>
      </p:sp>
      <p:sp>
        <p:nvSpPr>
          <p:cNvPr id="3" name="Content Placeholder 2">
            <a:extLst>
              <a:ext uri="{FF2B5EF4-FFF2-40B4-BE49-F238E27FC236}">
                <a16:creationId xmlns:a16="http://schemas.microsoft.com/office/drawing/2014/main" id="{9454ED88-D020-EC35-934C-2D39873CA9EA}"/>
              </a:ext>
            </a:extLst>
          </p:cNvPr>
          <p:cNvSpPr>
            <a:spLocks noGrp="1"/>
          </p:cNvSpPr>
          <p:nvPr>
            <p:ph idx="1"/>
          </p:nvPr>
        </p:nvSpPr>
        <p:spPr/>
        <p:txBody>
          <a:bodyPr/>
          <a:lstStyle/>
          <a:p>
            <a:endParaRPr lang="en-US" dirty="0"/>
          </a:p>
        </p:txBody>
      </p:sp>
      <p:pic>
        <p:nvPicPr>
          <p:cNvPr id="5" name="Picture 4" descr="A picture containing text, font, screenshot&#10;&#10;Description automatically generated">
            <a:extLst>
              <a:ext uri="{FF2B5EF4-FFF2-40B4-BE49-F238E27FC236}">
                <a16:creationId xmlns:a16="http://schemas.microsoft.com/office/drawing/2014/main" id="{330D80AD-9D46-ABF2-1D80-1CAF9ADDDE38}"/>
              </a:ext>
            </a:extLst>
          </p:cNvPr>
          <p:cNvPicPr>
            <a:picLocks noChangeAspect="1"/>
          </p:cNvPicPr>
          <p:nvPr/>
        </p:nvPicPr>
        <p:blipFill>
          <a:blip r:embed="rId3"/>
          <a:stretch>
            <a:fillRect/>
          </a:stretch>
        </p:blipFill>
        <p:spPr>
          <a:xfrm>
            <a:off x="452010" y="1822962"/>
            <a:ext cx="11739990" cy="4354001"/>
          </a:xfrm>
          <a:prstGeom prst="rect">
            <a:avLst/>
          </a:prstGeom>
        </p:spPr>
      </p:pic>
    </p:spTree>
    <p:extLst>
      <p:ext uri="{BB962C8B-B14F-4D97-AF65-F5344CB8AC3E}">
        <p14:creationId xmlns:p14="http://schemas.microsoft.com/office/powerpoint/2010/main" val="1817104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DD4B-DC57-9B3B-BE03-8458AB0DC9B5}"/>
              </a:ext>
            </a:extLst>
          </p:cNvPr>
          <p:cNvSpPr>
            <a:spLocks noGrp="1"/>
          </p:cNvSpPr>
          <p:nvPr>
            <p:ph type="title"/>
          </p:nvPr>
        </p:nvSpPr>
        <p:spPr/>
        <p:txBody>
          <a:bodyPr/>
          <a:lstStyle/>
          <a:p>
            <a:pPr algn="ctr"/>
            <a:r>
              <a:rPr lang="en-US" dirty="0"/>
              <a:t>Homomorphism Group Definition</a:t>
            </a:r>
          </a:p>
        </p:txBody>
      </p:sp>
      <p:pic>
        <p:nvPicPr>
          <p:cNvPr id="5" name="Content Placeholder 4" descr="A picture containing text, font, algebra&#10;&#10;Description automatically generated">
            <a:extLst>
              <a:ext uri="{FF2B5EF4-FFF2-40B4-BE49-F238E27FC236}">
                <a16:creationId xmlns:a16="http://schemas.microsoft.com/office/drawing/2014/main" id="{CE77ED95-ABBE-2953-B52C-BCDCAF6750BD}"/>
              </a:ext>
            </a:extLst>
          </p:cNvPr>
          <p:cNvPicPr>
            <a:picLocks noGrp="1" noChangeAspect="1"/>
          </p:cNvPicPr>
          <p:nvPr>
            <p:ph idx="1"/>
          </p:nvPr>
        </p:nvPicPr>
        <p:blipFill>
          <a:blip r:embed="rId2"/>
          <a:stretch>
            <a:fillRect/>
          </a:stretch>
        </p:blipFill>
        <p:spPr>
          <a:xfrm>
            <a:off x="838200" y="2234000"/>
            <a:ext cx="10515600" cy="3534588"/>
          </a:xfrm>
        </p:spPr>
      </p:pic>
    </p:spTree>
    <p:extLst>
      <p:ext uri="{BB962C8B-B14F-4D97-AF65-F5344CB8AC3E}">
        <p14:creationId xmlns:p14="http://schemas.microsoft.com/office/powerpoint/2010/main" val="3241212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machine in a room&#10;&#10;Description automatically generated">
            <a:extLst>
              <a:ext uri="{FF2B5EF4-FFF2-40B4-BE49-F238E27FC236}">
                <a16:creationId xmlns:a16="http://schemas.microsoft.com/office/drawing/2014/main" id="{77C5AF39-941A-5C4A-984F-6E1D7CE5558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52510" y="4068838"/>
            <a:ext cx="3591428" cy="2439179"/>
          </a:xfrm>
          <a:prstGeom prst="rect">
            <a:avLst/>
          </a:prstGeom>
        </p:spPr>
      </p:pic>
      <p:sp>
        <p:nvSpPr>
          <p:cNvPr id="2" name="Title 1">
            <a:extLst>
              <a:ext uri="{FF2B5EF4-FFF2-40B4-BE49-F238E27FC236}">
                <a16:creationId xmlns:a16="http://schemas.microsoft.com/office/drawing/2014/main" id="{BD487B81-9EF1-6243-AC7B-E732B147C6CD}"/>
              </a:ext>
            </a:extLst>
          </p:cNvPr>
          <p:cNvSpPr>
            <a:spLocks noGrp="1"/>
          </p:cNvSpPr>
          <p:nvPr>
            <p:ph type="title"/>
          </p:nvPr>
        </p:nvSpPr>
        <p:spPr/>
        <p:txBody>
          <a:bodyPr/>
          <a:lstStyle/>
          <a:p>
            <a:pPr algn="ctr"/>
            <a:r>
              <a:rPr lang="en-PT" b="0" dirty="0"/>
              <a:t>Search on Data on Remote Machine</a:t>
            </a:r>
          </a:p>
        </p:txBody>
      </p:sp>
      <p:sp>
        <p:nvSpPr>
          <p:cNvPr id="5" name="Cloud 4">
            <a:extLst>
              <a:ext uri="{FF2B5EF4-FFF2-40B4-BE49-F238E27FC236}">
                <a16:creationId xmlns:a16="http://schemas.microsoft.com/office/drawing/2014/main" id="{BC1FF1B8-D842-8548-B307-E7E4EDA6B2E0}"/>
              </a:ext>
            </a:extLst>
          </p:cNvPr>
          <p:cNvSpPr/>
          <p:nvPr/>
        </p:nvSpPr>
        <p:spPr>
          <a:xfrm>
            <a:off x="6191250" y="1108483"/>
            <a:ext cx="5219700" cy="4417518"/>
          </a:xfrm>
          <a:prstGeom prst="cloud">
            <a:avLst/>
          </a:prstGeom>
          <a:solidFill>
            <a:schemeClr val="bg1"/>
          </a:solidFill>
          <a:ln w="76200">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Can 5">
            <a:extLst>
              <a:ext uri="{FF2B5EF4-FFF2-40B4-BE49-F238E27FC236}">
                <a16:creationId xmlns:a16="http://schemas.microsoft.com/office/drawing/2014/main" id="{5261C9E7-ED44-8E42-9CB7-F72E6C721FA6}"/>
              </a:ext>
            </a:extLst>
          </p:cNvPr>
          <p:cNvSpPr/>
          <p:nvPr/>
        </p:nvSpPr>
        <p:spPr>
          <a:xfrm>
            <a:off x="7028086" y="1732397"/>
            <a:ext cx="1562100" cy="962025"/>
          </a:xfrm>
          <a:prstGeom prst="can">
            <a:avLst/>
          </a:prstGeom>
          <a:solidFill>
            <a:schemeClr val="bg1"/>
          </a:solidFill>
          <a:ln w="76200">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Can 10">
            <a:extLst>
              <a:ext uri="{FF2B5EF4-FFF2-40B4-BE49-F238E27FC236}">
                <a16:creationId xmlns:a16="http://schemas.microsoft.com/office/drawing/2014/main" id="{F6583AD0-1FED-6D4F-B596-5CCEE2D1C327}"/>
              </a:ext>
            </a:extLst>
          </p:cNvPr>
          <p:cNvSpPr/>
          <p:nvPr/>
        </p:nvSpPr>
        <p:spPr>
          <a:xfrm>
            <a:off x="9165184" y="2740942"/>
            <a:ext cx="1562100" cy="962025"/>
          </a:xfrm>
          <a:prstGeom prst="can">
            <a:avLst/>
          </a:prstGeom>
          <a:solidFill>
            <a:schemeClr val="bg1"/>
          </a:solidFill>
          <a:ln w="76200">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EC7E6C51-2C99-0D48-BE06-175083C2461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08371" y="2147167"/>
            <a:ext cx="857250" cy="857250"/>
          </a:xfrm>
          <a:prstGeom prst="rect">
            <a:avLst/>
          </a:prstGeom>
        </p:spPr>
      </p:pic>
      <p:sp>
        <p:nvSpPr>
          <p:cNvPr id="3" name="Content Placeholder 2">
            <a:extLst>
              <a:ext uri="{FF2B5EF4-FFF2-40B4-BE49-F238E27FC236}">
                <a16:creationId xmlns:a16="http://schemas.microsoft.com/office/drawing/2014/main" id="{21DE9D8B-F0DF-D54D-BA02-FBD35C001731}"/>
              </a:ext>
            </a:extLst>
          </p:cNvPr>
          <p:cNvSpPr>
            <a:spLocks noGrp="1"/>
          </p:cNvSpPr>
          <p:nvPr>
            <p:ph idx="1"/>
          </p:nvPr>
        </p:nvSpPr>
        <p:spPr>
          <a:xfrm>
            <a:off x="477918" y="1219436"/>
            <a:ext cx="5783156" cy="5139920"/>
          </a:xfrm>
        </p:spPr>
        <p:txBody>
          <a:bodyPr/>
          <a:lstStyle/>
          <a:p>
            <a:r>
              <a:rPr lang="en-PT" sz="2400" b="1" dirty="0">
                <a:solidFill>
                  <a:srgbClr val="73B8DB"/>
                </a:solidFill>
              </a:rPr>
              <a:t>Problem: </a:t>
            </a:r>
            <a:r>
              <a:rPr lang="en-PT" sz="2400" dirty="0"/>
              <a:t>use </a:t>
            </a:r>
            <a:r>
              <a:rPr lang="en-PT" sz="2400" dirty="0">
                <a:solidFill>
                  <a:srgbClr val="FF0000"/>
                </a:solidFill>
              </a:rPr>
              <a:t>external</a:t>
            </a:r>
            <a:r>
              <a:rPr lang="en-PT" sz="2400" dirty="0"/>
              <a:t> computing power to </a:t>
            </a:r>
            <a:r>
              <a:rPr lang="en-PT" sz="2400" b="1" i="1" dirty="0"/>
              <a:t>search</a:t>
            </a:r>
            <a:r>
              <a:rPr lang="en-PT" sz="2400" dirty="0"/>
              <a:t> </a:t>
            </a:r>
            <a:r>
              <a:rPr lang="en-PT" sz="2400" dirty="0">
                <a:solidFill>
                  <a:srgbClr val="FF0000"/>
                </a:solidFill>
              </a:rPr>
              <a:t>my data</a:t>
            </a:r>
          </a:p>
          <a:p>
            <a:pPr lvl="1"/>
            <a:r>
              <a:rPr lang="en-GB" sz="2000" dirty="0"/>
              <a:t>E</a:t>
            </a:r>
            <a:r>
              <a:rPr lang="en-PT" sz="2000" dirty="0"/>
              <a:t>.g., data on cloud</a:t>
            </a:r>
          </a:p>
          <a:p>
            <a:pPr lvl="1"/>
            <a:r>
              <a:rPr lang="en-PT" sz="2000" dirty="0"/>
              <a:t>What to search, Who can search</a:t>
            </a:r>
            <a:endParaRPr lang="en-PT" sz="2400" b="1" dirty="0">
              <a:solidFill>
                <a:srgbClr val="C00000"/>
              </a:solidFill>
            </a:endParaRPr>
          </a:p>
          <a:p>
            <a:r>
              <a:rPr lang="en-PT" sz="2400" b="1" dirty="0">
                <a:solidFill>
                  <a:srgbClr val="C00000"/>
                </a:solidFill>
              </a:rPr>
              <a:t>Goal: </a:t>
            </a:r>
            <a:r>
              <a:rPr lang="en-PT" sz="2400" dirty="0"/>
              <a:t>Maintain confidentiality!</a:t>
            </a:r>
          </a:p>
          <a:p>
            <a:pPr lvl="1"/>
            <a:r>
              <a:rPr lang="en-PT" sz="2000" dirty="0"/>
              <a:t>Even if the data holderv (e.g., cloud provider) is not trustable</a:t>
            </a:r>
          </a:p>
          <a:p>
            <a:pPr marL="114300" indent="0">
              <a:buNone/>
            </a:pPr>
            <a:endParaRPr lang="en-PT" sz="2400" b="1" dirty="0"/>
          </a:p>
          <a:p>
            <a:pPr marL="114300" indent="0">
              <a:buNone/>
            </a:pPr>
            <a:r>
              <a:rPr lang="en-PT" sz="2400" b="1" dirty="0"/>
              <a:t>Basic Scneario</a:t>
            </a:r>
            <a:r>
              <a:rPr lang="en-PT" sz="2400" dirty="0"/>
              <a:t> </a:t>
            </a:r>
          </a:p>
          <a:p>
            <a:pPr>
              <a:buFont typeface="Wingdings" pitchFamily="2" charset="2"/>
              <a:buChar char="ü"/>
            </a:pPr>
            <a:r>
              <a:rPr lang="en-PT" sz="2400" dirty="0"/>
              <a:t>Upload my data, fully encrypted </a:t>
            </a:r>
          </a:p>
          <a:p>
            <a:pPr marL="742950" lvl="1" indent="-342900">
              <a:buFont typeface="Wingdings" pitchFamily="2" charset="2"/>
              <a:buChar char="ü"/>
            </a:pPr>
            <a:r>
              <a:rPr lang="en-GB" sz="2000" dirty="0"/>
              <a:t>(m</a:t>
            </a:r>
            <a:r>
              <a:rPr lang="en-PT" sz="2000" dirty="0"/>
              <a:t>aybe I had it already stored remotely) </a:t>
            </a:r>
          </a:p>
          <a:p>
            <a:pPr>
              <a:buFont typeface="Wingdings" pitchFamily="2" charset="2"/>
              <a:buChar char="ü"/>
            </a:pPr>
            <a:r>
              <a:rPr lang="en-PT" sz="2400" dirty="0"/>
              <a:t>Need to run a </a:t>
            </a:r>
            <a:r>
              <a:rPr lang="en-PT" sz="2400" b="1" dirty="0">
                <a:latin typeface="Fira Code" panose="020B0809050000020004" pitchFamily="49" charset="0"/>
                <a:ea typeface="Fira Code" panose="020B0809050000020004" pitchFamily="49" charset="0"/>
              </a:rPr>
              <a:t>search</a:t>
            </a:r>
          </a:p>
          <a:p>
            <a:pPr marL="742950" lvl="1" indent="-342900">
              <a:buFont typeface="Wingdings" pitchFamily="2" charset="2"/>
              <a:buChar char="ü"/>
            </a:pPr>
            <a:r>
              <a:rPr lang="en-GB" sz="2000" dirty="0"/>
              <a:t>must include </a:t>
            </a:r>
            <a:r>
              <a:rPr lang="en-GB" sz="2000" dirty="0">
                <a:solidFill>
                  <a:srgbClr val="C00000"/>
                </a:solidFill>
              </a:rPr>
              <a:t>Decrypt, </a:t>
            </a:r>
            <a:r>
              <a:rPr lang="en-GB" sz="2000" b="1" dirty="0">
                <a:solidFill>
                  <a:srgbClr val="C00000"/>
                </a:solidFill>
                <a:latin typeface="Fira Code" panose="020B0809050000020004" pitchFamily="49" charset="0"/>
                <a:ea typeface="Fira Code" panose="020B0809050000020004" pitchFamily="49" charset="0"/>
              </a:rPr>
              <a:t>search</a:t>
            </a:r>
            <a:r>
              <a:rPr lang="en-GB" sz="2000" dirty="0">
                <a:solidFill>
                  <a:srgbClr val="C00000"/>
                </a:solidFill>
              </a:rPr>
              <a:t>, Encrypt</a:t>
            </a:r>
            <a:endParaRPr lang="en-PT" sz="1600" dirty="0"/>
          </a:p>
          <a:p>
            <a:pPr>
              <a:buFont typeface="Wingdings" pitchFamily="2" charset="2"/>
              <a:buChar char="ü"/>
            </a:pPr>
            <a:r>
              <a:rPr lang="en-PT" sz="2400" dirty="0"/>
              <a:t>Receive the result of </a:t>
            </a:r>
            <a:r>
              <a:rPr lang="en-PT" sz="2400" b="1" dirty="0">
                <a:latin typeface="Fira Code" panose="020B0809050000020004" pitchFamily="49" charset="0"/>
                <a:ea typeface="Fira Code" panose="020B0809050000020004" pitchFamily="49" charset="0"/>
              </a:rPr>
              <a:t>search</a:t>
            </a:r>
          </a:p>
          <a:p>
            <a:endParaRPr lang="en-PT" sz="2400" dirty="0"/>
          </a:p>
        </p:txBody>
      </p:sp>
      <p:pic>
        <p:nvPicPr>
          <p:cNvPr id="23" name="Picture 22" descr="A picture containing shape&#10;&#10;Description automatically generated">
            <a:extLst>
              <a:ext uri="{FF2B5EF4-FFF2-40B4-BE49-F238E27FC236}">
                <a16:creationId xmlns:a16="http://schemas.microsoft.com/office/drawing/2014/main" id="{EAF86FBB-FE2B-4A4E-9387-723D800DCAB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424078" y="3049808"/>
            <a:ext cx="919595" cy="919595"/>
          </a:xfrm>
          <a:prstGeom prst="rect">
            <a:avLst/>
          </a:prstGeom>
        </p:spPr>
      </p:pic>
      <p:grpSp>
        <p:nvGrpSpPr>
          <p:cNvPr id="14" name="Group 13">
            <a:extLst>
              <a:ext uri="{FF2B5EF4-FFF2-40B4-BE49-F238E27FC236}">
                <a16:creationId xmlns:a16="http://schemas.microsoft.com/office/drawing/2014/main" id="{C88EABE7-0210-A74F-8770-D2C24A096893}"/>
              </a:ext>
            </a:extLst>
          </p:cNvPr>
          <p:cNvGrpSpPr/>
          <p:nvPr/>
        </p:nvGrpSpPr>
        <p:grpSpPr>
          <a:xfrm rot="2700000">
            <a:off x="8112047" y="2433858"/>
            <a:ext cx="1256727" cy="2854414"/>
            <a:chOff x="3961562" y="423095"/>
            <a:chExt cx="2699823" cy="6132131"/>
          </a:xfrm>
        </p:grpSpPr>
        <p:sp>
          <p:nvSpPr>
            <p:cNvPr id="12" name="Can 11">
              <a:extLst>
                <a:ext uri="{FF2B5EF4-FFF2-40B4-BE49-F238E27FC236}">
                  <a16:creationId xmlns:a16="http://schemas.microsoft.com/office/drawing/2014/main" id="{7E6891C5-279A-EA4B-9FCD-6AA9452B6570}"/>
                </a:ext>
              </a:extLst>
            </p:cNvPr>
            <p:cNvSpPr/>
            <p:nvPr/>
          </p:nvSpPr>
          <p:spPr>
            <a:xfrm>
              <a:off x="5105433" y="3146370"/>
              <a:ext cx="412080" cy="3408856"/>
            </a:xfrm>
            <a:prstGeom prst="can">
              <a:avLst/>
            </a:prstGeom>
            <a:solidFill>
              <a:schemeClr val="bg1"/>
            </a:solidFill>
            <a:ln w="28575">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Doughnut 8">
              <a:extLst>
                <a:ext uri="{FF2B5EF4-FFF2-40B4-BE49-F238E27FC236}">
                  <a16:creationId xmlns:a16="http://schemas.microsoft.com/office/drawing/2014/main" id="{1D67A65E-33D7-F94E-B932-0B24FA99104E}"/>
                </a:ext>
              </a:extLst>
            </p:cNvPr>
            <p:cNvSpPr/>
            <p:nvPr/>
          </p:nvSpPr>
          <p:spPr>
            <a:xfrm>
              <a:off x="3961562" y="423095"/>
              <a:ext cx="2699823" cy="2699823"/>
            </a:xfrm>
            <a:prstGeom prst="donut">
              <a:avLst>
                <a:gd name="adj" fmla="val 9493"/>
              </a:avLst>
            </a:prstGeom>
            <a:solidFill>
              <a:schemeClr val="bg1"/>
            </a:solidFill>
            <a:ln w="28575">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3371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0B0E-624E-B72F-8362-CA321A1AD3AE}"/>
              </a:ext>
            </a:extLst>
          </p:cNvPr>
          <p:cNvSpPr>
            <a:spLocks noGrp="1"/>
          </p:cNvSpPr>
          <p:nvPr>
            <p:ph type="title"/>
          </p:nvPr>
        </p:nvSpPr>
        <p:spPr/>
        <p:txBody>
          <a:bodyPr/>
          <a:lstStyle/>
          <a:p>
            <a:pPr algn="ctr"/>
            <a:r>
              <a:rPr lang="en-US" dirty="0"/>
              <a:t>Categorization of HE Algorithm</a:t>
            </a:r>
          </a:p>
        </p:txBody>
      </p:sp>
      <p:pic>
        <p:nvPicPr>
          <p:cNvPr id="5" name="Content Placeholder 4">
            <a:extLst>
              <a:ext uri="{FF2B5EF4-FFF2-40B4-BE49-F238E27FC236}">
                <a16:creationId xmlns:a16="http://schemas.microsoft.com/office/drawing/2014/main" id="{6C7ECDEA-74FA-B08A-07ED-17A2DEDADC22}"/>
              </a:ext>
            </a:extLst>
          </p:cNvPr>
          <p:cNvPicPr>
            <a:picLocks noGrp="1" noChangeAspect="1"/>
          </p:cNvPicPr>
          <p:nvPr>
            <p:ph idx="1"/>
          </p:nvPr>
        </p:nvPicPr>
        <p:blipFill>
          <a:blip r:embed="rId3"/>
          <a:stretch>
            <a:fillRect/>
          </a:stretch>
        </p:blipFill>
        <p:spPr>
          <a:xfrm>
            <a:off x="977462" y="1891044"/>
            <a:ext cx="7738241" cy="337952"/>
          </a:xfrm>
        </p:spPr>
      </p:pic>
      <p:pic>
        <p:nvPicPr>
          <p:cNvPr id="7" name="Picture 6" descr="A picture containing text, font, white&#10;&#10;Description automatically generated">
            <a:extLst>
              <a:ext uri="{FF2B5EF4-FFF2-40B4-BE49-F238E27FC236}">
                <a16:creationId xmlns:a16="http://schemas.microsoft.com/office/drawing/2014/main" id="{67CAE679-0B2B-C700-CB10-8C6EF286A854}"/>
              </a:ext>
            </a:extLst>
          </p:cNvPr>
          <p:cNvPicPr>
            <a:picLocks noChangeAspect="1"/>
          </p:cNvPicPr>
          <p:nvPr/>
        </p:nvPicPr>
        <p:blipFill rotWithShape="1">
          <a:blip r:embed="rId4"/>
          <a:srcRect b="55420"/>
          <a:stretch/>
        </p:blipFill>
        <p:spPr>
          <a:xfrm>
            <a:off x="960382" y="3744305"/>
            <a:ext cx="7772400" cy="512386"/>
          </a:xfrm>
          <a:prstGeom prst="rect">
            <a:avLst/>
          </a:prstGeom>
        </p:spPr>
      </p:pic>
      <p:sp>
        <p:nvSpPr>
          <p:cNvPr id="10" name="TextBox 9">
            <a:extLst>
              <a:ext uri="{FF2B5EF4-FFF2-40B4-BE49-F238E27FC236}">
                <a16:creationId xmlns:a16="http://schemas.microsoft.com/office/drawing/2014/main" id="{8897CBC5-98E5-E3E8-0AC6-72EDCEB0B34A}"/>
              </a:ext>
            </a:extLst>
          </p:cNvPr>
          <p:cNvSpPr txBox="1"/>
          <p:nvPr/>
        </p:nvSpPr>
        <p:spPr>
          <a:xfrm>
            <a:off x="977463" y="2429352"/>
            <a:ext cx="9884978" cy="923330"/>
          </a:xfrm>
          <a:prstGeom prst="rect">
            <a:avLst/>
          </a:prstGeom>
          <a:noFill/>
        </p:spPr>
        <p:txBody>
          <a:bodyPr wrap="square">
            <a:spAutoFit/>
          </a:bodyPr>
          <a:lstStyle/>
          <a:p>
            <a:r>
              <a:rPr lang="en-GB" dirty="0"/>
              <a:t>allows certain mathematical operations (+ or x) and can be applied on a bounded number of operations</a:t>
            </a:r>
          </a:p>
          <a:p>
            <a:pPr marL="742950" lvl="1" indent="-285750">
              <a:buFont typeface="Arial" panose="020B0604020202020204" pitchFamily="34" charset="0"/>
              <a:buChar char="•"/>
            </a:pPr>
            <a:r>
              <a:rPr lang="en-GB" dirty="0"/>
              <a:t>Additive Homomorphic Encryption</a:t>
            </a:r>
          </a:p>
          <a:p>
            <a:pPr marL="742950" lvl="1" indent="-285750">
              <a:buFont typeface="Arial" panose="020B0604020202020204" pitchFamily="34" charset="0"/>
              <a:buChar char="•"/>
            </a:pPr>
            <a:r>
              <a:rPr lang="en-GB" dirty="0"/>
              <a:t>Multiplicative Homomorphic Encryption</a:t>
            </a:r>
            <a:endParaRPr lang="en-US" dirty="0"/>
          </a:p>
        </p:txBody>
      </p:sp>
      <p:sp>
        <p:nvSpPr>
          <p:cNvPr id="11" name="TextBox 10">
            <a:extLst>
              <a:ext uri="{FF2B5EF4-FFF2-40B4-BE49-F238E27FC236}">
                <a16:creationId xmlns:a16="http://schemas.microsoft.com/office/drawing/2014/main" id="{592918AC-2C36-C63F-91AD-BB9F5391FCCD}"/>
              </a:ext>
            </a:extLst>
          </p:cNvPr>
          <p:cNvSpPr txBox="1"/>
          <p:nvPr/>
        </p:nvSpPr>
        <p:spPr>
          <a:xfrm>
            <a:off x="960382" y="4388762"/>
            <a:ext cx="6102570" cy="646331"/>
          </a:xfrm>
          <a:prstGeom prst="rect">
            <a:avLst/>
          </a:prstGeom>
          <a:noFill/>
        </p:spPr>
        <p:txBody>
          <a:bodyPr wrap="square">
            <a:spAutoFit/>
          </a:bodyPr>
          <a:lstStyle/>
          <a:p>
            <a:r>
              <a:rPr lang="en-GB" dirty="0"/>
              <a:t>allows both mathematical operations but on a bounded number of operations</a:t>
            </a:r>
            <a:endParaRPr lang="en-US" dirty="0"/>
          </a:p>
        </p:txBody>
      </p:sp>
      <p:pic>
        <p:nvPicPr>
          <p:cNvPr id="12" name="Picture 11" descr="A picture containing text, font, white&#10;&#10;Description automatically generated">
            <a:extLst>
              <a:ext uri="{FF2B5EF4-FFF2-40B4-BE49-F238E27FC236}">
                <a16:creationId xmlns:a16="http://schemas.microsoft.com/office/drawing/2014/main" id="{E4AF30CE-5539-AA5F-8061-F3262F47A15C}"/>
              </a:ext>
            </a:extLst>
          </p:cNvPr>
          <p:cNvPicPr>
            <a:picLocks noChangeAspect="1"/>
          </p:cNvPicPr>
          <p:nvPr/>
        </p:nvPicPr>
        <p:blipFill rotWithShape="1">
          <a:blip r:embed="rId4"/>
          <a:srcRect t="55404"/>
          <a:stretch/>
        </p:blipFill>
        <p:spPr>
          <a:xfrm>
            <a:off x="977462" y="5004608"/>
            <a:ext cx="7772400" cy="512567"/>
          </a:xfrm>
          <a:prstGeom prst="rect">
            <a:avLst/>
          </a:prstGeom>
        </p:spPr>
      </p:pic>
      <p:sp>
        <p:nvSpPr>
          <p:cNvPr id="13" name="TextBox 12">
            <a:extLst>
              <a:ext uri="{FF2B5EF4-FFF2-40B4-BE49-F238E27FC236}">
                <a16:creationId xmlns:a16="http://schemas.microsoft.com/office/drawing/2014/main" id="{FC4B365E-D16A-E838-E41D-9C3F4043611E}"/>
              </a:ext>
            </a:extLst>
          </p:cNvPr>
          <p:cNvSpPr txBox="1"/>
          <p:nvPr/>
        </p:nvSpPr>
        <p:spPr>
          <a:xfrm>
            <a:off x="960382" y="5772000"/>
            <a:ext cx="5960680" cy="646331"/>
          </a:xfrm>
          <a:prstGeom prst="rect">
            <a:avLst/>
          </a:prstGeom>
          <a:noFill/>
        </p:spPr>
        <p:txBody>
          <a:bodyPr wrap="square">
            <a:spAutoFit/>
          </a:bodyPr>
          <a:lstStyle/>
          <a:p>
            <a:r>
              <a:rPr lang="en-GB" dirty="0"/>
              <a:t>allows both mathematical operations on an unbounded number of operations</a:t>
            </a:r>
            <a:endParaRPr lang="en-US" dirty="0"/>
          </a:p>
        </p:txBody>
      </p:sp>
      <p:pic>
        <p:nvPicPr>
          <p:cNvPr id="15" name="Picture 14" descr="A picture containing line, text, font, diagram&#10;&#10;Description automatically generated">
            <a:extLst>
              <a:ext uri="{FF2B5EF4-FFF2-40B4-BE49-F238E27FC236}">
                <a16:creationId xmlns:a16="http://schemas.microsoft.com/office/drawing/2014/main" id="{8343EFF4-306F-7230-3D84-100999148A69}"/>
              </a:ext>
            </a:extLst>
          </p:cNvPr>
          <p:cNvPicPr>
            <a:picLocks noChangeAspect="1"/>
          </p:cNvPicPr>
          <p:nvPr/>
        </p:nvPicPr>
        <p:blipFill>
          <a:blip r:embed="rId5">
            <a:duotone>
              <a:prstClr val="black"/>
              <a:srgbClr val="D9C3A5">
                <a:tint val="50000"/>
                <a:satMod val="180000"/>
              </a:srgbClr>
            </a:duotone>
          </a:blip>
          <a:stretch>
            <a:fillRect/>
          </a:stretch>
        </p:blipFill>
        <p:spPr>
          <a:xfrm>
            <a:off x="6834977" y="4742154"/>
            <a:ext cx="5357023" cy="2104113"/>
          </a:xfrm>
          <a:prstGeom prst="rect">
            <a:avLst/>
          </a:prstGeom>
        </p:spPr>
      </p:pic>
    </p:spTree>
    <p:extLst>
      <p:ext uri="{BB962C8B-B14F-4D97-AF65-F5344CB8AC3E}">
        <p14:creationId xmlns:p14="http://schemas.microsoft.com/office/powerpoint/2010/main" val="215186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EE87-4307-C961-5BBA-31FDFD917675}"/>
              </a:ext>
            </a:extLst>
          </p:cNvPr>
          <p:cNvSpPr>
            <a:spLocks noGrp="1"/>
          </p:cNvSpPr>
          <p:nvPr>
            <p:ph type="title"/>
          </p:nvPr>
        </p:nvSpPr>
        <p:spPr/>
        <p:txBody>
          <a:bodyPr/>
          <a:lstStyle/>
          <a:p>
            <a:pPr algn="ctr"/>
            <a:r>
              <a:rPr lang="en-US" dirty="0"/>
              <a:t>What is Homomorphic Encryption?</a:t>
            </a:r>
          </a:p>
        </p:txBody>
      </p:sp>
      <p:sp>
        <p:nvSpPr>
          <p:cNvPr id="3" name="Content Placeholder 2">
            <a:extLst>
              <a:ext uri="{FF2B5EF4-FFF2-40B4-BE49-F238E27FC236}">
                <a16:creationId xmlns:a16="http://schemas.microsoft.com/office/drawing/2014/main" id="{46FCB471-A01C-F953-8480-1E9EF3AE8E95}"/>
              </a:ext>
            </a:extLst>
          </p:cNvPr>
          <p:cNvSpPr>
            <a:spLocks noGrp="1"/>
          </p:cNvSpPr>
          <p:nvPr>
            <p:ph idx="1"/>
          </p:nvPr>
        </p:nvSpPr>
        <p:spPr>
          <a:xfrm>
            <a:off x="838199" y="1825625"/>
            <a:ext cx="7044559" cy="4351338"/>
          </a:xfrm>
        </p:spPr>
        <p:txBody>
          <a:bodyPr>
            <a:normAutofit/>
          </a:bodyPr>
          <a:lstStyle/>
          <a:p>
            <a:pPr marL="0" indent="0" algn="just">
              <a:buNone/>
            </a:pPr>
            <a:r>
              <a:rPr lang="en-GB" sz="2400" dirty="0">
                <a:effectLst/>
              </a:rPr>
              <a:t>“Homomorphic encryption is a form of encryption that allows specific types of computations to be carried out on ciphertext and generate an encrypted result that, when decrypted, matches the result of operations performed on the plaintext.” </a:t>
            </a:r>
          </a:p>
          <a:p>
            <a:pPr marL="0" indent="0" algn="just">
              <a:buNone/>
            </a:pPr>
            <a:endParaRPr lang="en-GB" sz="2000" dirty="0">
              <a:solidFill>
                <a:srgbClr val="3F3F3F"/>
              </a:solidFill>
              <a:effectLst/>
              <a:latin typeface="Palatino" pitchFamily="2" charset="77"/>
            </a:endParaRPr>
          </a:p>
          <a:p>
            <a:pPr algn="r"/>
            <a:r>
              <a:rPr lang="en-GB" sz="2000" dirty="0">
                <a:solidFill>
                  <a:srgbClr val="3F3F3F"/>
                </a:solidFill>
                <a:effectLst/>
                <a:latin typeface="Palatino" pitchFamily="2" charset="77"/>
              </a:rPr>
              <a:t>By Yi, X., Paulet, R., &amp; </a:t>
            </a:r>
            <a:r>
              <a:rPr lang="en-GB" sz="2000" dirty="0" err="1">
                <a:solidFill>
                  <a:srgbClr val="3F3F3F"/>
                </a:solidFill>
                <a:effectLst/>
                <a:latin typeface="Palatino" pitchFamily="2" charset="77"/>
              </a:rPr>
              <a:t>Bertino</a:t>
            </a:r>
            <a:r>
              <a:rPr lang="en-GB" sz="2000" dirty="0">
                <a:solidFill>
                  <a:srgbClr val="3F3F3F"/>
                </a:solidFill>
                <a:effectLst/>
                <a:latin typeface="Palatino" pitchFamily="2" charset="77"/>
              </a:rPr>
              <a:t>, E. (2014). </a:t>
            </a:r>
            <a:endParaRPr lang="en-GB" sz="3200" dirty="0">
              <a:effectLst/>
            </a:endParaRPr>
          </a:p>
          <a:p>
            <a:endParaRPr lang="en-GB" sz="3200" dirty="0">
              <a:effectLst/>
            </a:endParaRPr>
          </a:p>
          <a:p>
            <a:endParaRPr lang="en-US" sz="3200" dirty="0"/>
          </a:p>
        </p:txBody>
      </p:sp>
      <p:pic>
        <p:nvPicPr>
          <p:cNvPr id="5" name="Picture 4" descr="A picture containing text, screenshot, design&#10;&#10;Description automatically generated">
            <a:extLst>
              <a:ext uri="{FF2B5EF4-FFF2-40B4-BE49-F238E27FC236}">
                <a16:creationId xmlns:a16="http://schemas.microsoft.com/office/drawing/2014/main" id="{742ECDC5-A953-2EB8-C40D-17CE4E84E088}"/>
              </a:ext>
            </a:extLst>
          </p:cNvPr>
          <p:cNvPicPr>
            <a:picLocks noChangeAspect="1"/>
          </p:cNvPicPr>
          <p:nvPr/>
        </p:nvPicPr>
        <p:blipFill>
          <a:blip r:embed="rId3"/>
          <a:stretch>
            <a:fillRect/>
          </a:stretch>
        </p:blipFill>
        <p:spPr>
          <a:xfrm>
            <a:off x="8132955" y="1702977"/>
            <a:ext cx="3220845" cy="4603531"/>
          </a:xfrm>
          <a:prstGeom prst="rect">
            <a:avLst/>
          </a:prstGeom>
        </p:spPr>
      </p:pic>
      <p:sp>
        <p:nvSpPr>
          <p:cNvPr id="7" name="TextBox 6">
            <a:extLst>
              <a:ext uri="{FF2B5EF4-FFF2-40B4-BE49-F238E27FC236}">
                <a16:creationId xmlns:a16="http://schemas.microsoft.com/office/drawing/2014/main" id="{D4F78B22-B9EE-1ED6-4C56-DC137CBE9F33}"/>
              </a:ext>
            </a:extLst>
          </p:cNvPr>
          <p:cNvSpPr txBox="1"/>
          <p:nvPr/>
        </p:nvSpPr>
        <p:spPr>
          <a:xfrm>
            <a:off x="717229" y="5253633"/>
            <a:ext cx="6566439" cy="1015663"/>
          </a:xfrm>
          <a:prstGeom prst="rect">
            <a:avLst/>
          </a:prstGeom>
          <a:noFill/>
        </p:spPr>
        <p:txBody>
          <a:bodyPr wrap="square">
            <a:spAutoFit/>
          </a:bodyPr>
          <a:lstStyle/>
          <a:p>
            <a:r>
              <a:rPr lang="en-GB" sz="2000" dirty="0"/>
              <a:t>The concept of homomorphic encryption was first introduced by Ronald L. Rivest and Len Alderman (The R and the A in RSA encryption)</a:t>
            </a:r>
            <a:endParaRPr lang="en-US" sz="2000" dirty="0"/>
          </a:p>
        </p:txBody>
      </p:sp>
      <p:sp>
        <p:nvSpPr>
          <p:cNvPr id="9" name="TextBox 8">
            <a:extLst>
              <a:ext uri="{FF2B5EF4-FFF2-40B4-BE49-F238E27FC236}">
                <a16:creationId xmlns:a16="http://schemas.microsoft.com/office/drawing/2014/main" id="{5B5FFCEF-61D0-7509-3F55-A35D2CE8641F}"/>
              </a:ext>
            </a:extLst>
          </p:cNvPr>
          <p:cNvSpPr txBox="1"/>
          <p:nvPr/>
        </p:nvSpPr>
        <p:spPr>
          <a:xfrm>
            <a:off x="538655" y="6429156"/>
            <a:ext cx="11114689" cy="307777"/>
          </a:xfrm>
          <a:prstGeom prst="rect">
            <a:avLst/>
          </a:prstGeom>
          <a:noFill/>
        </p:spPr>
        <p:txBody>
          <a:bodyPr wrap="square">
            <a:spAutoFit/>
          </a:bodyPr>
          <a:lstStyle/>
          <a:p>
            <a:r>
              <a:rPr lang="en-GB" sz="1400" dirty="0"/>
              <a:t>Rivest, R. L., Adleman, L., &amp; </a:t>
            </a:r>
            <a:r>
              <a:rPr lang="en-GB" sz="1400" dirty="0" err="1"/>
              <a:t>Dertouzos</a:t>
            </a:r>
            <a:r>
              <a:rPr lang="en-GB" sz="1400" dirty="0"/>
              <a:t>, M. L. (1978). On data banks and privacy homomorphisms. </a:t>
            </a:r>
            <a:r>
              <a:rPr lang="en-GB" sz="1400" i="1" dirty="0"/>
              <a:t>Foundations of secure computation</a:t>
            </a:r>
            <a:r>
              <a:rPr lang="en-GB" sz="1400" dirty="0"/>
              <a:t>, </a:t>
            </a:r>
            <a:r>
              <a:rPr lang="en-GB" sz="1400" i="1" dirty="0"/>
              <a:t>4</a:t>
            </a:r>
            <a:r>
              <a:rPr lang="en-GB" sz="1400" dirty="0"/>
              <a:t>(11), 169–180.</a:t>
            </a:r>
            <a:endParaRPr lang="en-US" sz="1400" dirty="0"/>
          </a:p>
        </p:txBody>
      </p:sp>
    </p:spTree>
    <p:extLst>
      <p:ext uri="{BB962C8B-B14F-4D97-AF65-F5344CB8AC3E}">
        <p14:creationId xmlns:p14="http://schemas.microsoft.com/office/powerpoint/2010/main" val="1210384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5993-EB5B-5986-14AA-4D2534C7E6E9}"/>
              </a:ext>
            </a:extLst>
          </p:cNvPr>
          <p:cNvSpPr>
            <a:spLocks noGrp="1"/>
          </p:cNvSpPr>
          <p:nvPr>
            <p:ph type="title"/>
          </p:nvPr>
        </p:nvSpPr>
        <p:spPr/>
        <p:txBody>
          <a:bodyPr/>
          <a:lstStyle/>
          <a:p>
            <a:pPr algn="ctr"/>
            <a:r>
              <a:rPr lang="en-US" dirty="0"/>
              <a:t>RSA Basics</a:t>
            </a:r>
          </a:p>
        </p:txBody>
      </p:sp>
      <p:pic>
        <p:nvPicPr>
          <p:cNvPr id="5" name="Content Placeholder 4" descr="A picture containing text, font, screenshot, line&#10;&#10;Description automatically generated">
            <a:extLst>
              <a:ext uri="{FF2B5EF4-FFF2-40B4-BE49-F238E27FC236}">
                <a16:creationId xmlns:a16="http://schemas.microsoft.com/office/drawing/2014/main" id="{0BDC6476-6518-8A22-5EDC-5B7185CBD52C}"/>
              </a:ext>
            </a:extLst>
          </p:cNvPr>
          <p:cNvPicPr>
            <a:picLocks noGrp="1" noChangeAspect="1"/>
          </p:cNvPicPr>
          <p:nvPr>
            <p:ph idx="1"/>
          </p:nvPr>
        </p:nvPicPr>
        <p:blipFill>
          <a:blip r:embed="rId3"/>
          <a:stretch>
            <a:fillRect/>
          </a:stretch>
        </p:blipFill>
        <p:spPr>
          <a:xfrm>
            <a:off x="2417099" y="1434662"/>
            <a:ext cx="8041812" cy="5234151"/>
          </a:xfrm>
        </p:spPr>
      </p:pic>
    </p:spTree>
    <p:extLst>
      <p:ext uri="{BB962C8B-B14F-4D97-AF65-F5344CB8AC3E}">
        <p14:creationId xmlns:p14="http://schemas.microsoft.com/office/powerpoint/2010/main" val="2165236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1BAD-6CE9-0018-B55B-94EDEEB0A73C}"/>
              </a:ext>
            </a:extLst>
          </p:cNvPr>
          <p:cNvSpPr>
            <a:spLocks noGrp="1"/>
          </p:cNvSpPr>
          <p:nvPr>
            <p:ph type="title"/>
          </p:nvPr>
        </p:nvSpPr>
        <p:spPr/>
        <p:txBody>
          <a:bodyPr/>
          <a:lstStyle/>
          <a:p>
            <a:pPr algn="ctr"/>
            <a:r>
              <a:rPr lang="en-US" dirty="0"/>
              <a:t>RSA Homomorphic Computation Scenario</a:t>
            </a:r>
          </a:p>
        </p:txBody>
      </p:sp>
      <p:pic>
        <p:nvPicPr>
          <p:cNvPr id="5" name="Content Placeholder 4" descr="A picture containing text, screenshot, font, design&#10;&#10;Description automatically generated">
            <a:extLst>
              <a:ext uri="{FF2B5EF4-FFF2-40B4-BE49-F238E27FC236}">
                <a16:creationId xmlns:a16="http://schemas.microsoft.com/office/drawing/2014/main" id="{D2574F45-6FD0-E3BA-DCF8-F0DE7A77DDD9}"/>
              </a:ext>
            </a:extLst>
          </p:cNvPr>
          <p:cNvPicPr>
            <a:picLocks noGrp="1" noChangeAspect="1"/>
          </p:cNvPicPr>
          <p:nvPr>
            <p:ph idx="1"/>
          </p:nvPr>
        </p:nvPicPr>
        <p:blipFill>
          <a:blip r:embed="rId3"/>
          <a:stretch>
            <a:fillRect/>
          </a:stretch>
        </p:blipFill>
        <p:spPr>
          <a:xfrm>
            <a:off x="838200" y="2084343"/>
            <a:ext cx="10515600" cy="3833901"/>
          </a:xfrm>
        </p:spPr>
      </p:pic>
      <p:sp>
        <p:nvSpPr>
          <p:cNvPr id="7" name="TextBox 6">
            <a:extLst>
              <a:ext uri="{FF2B5EF4-FFF2-40B4-BE49-F238E27FC236}">
                <a16:creationId xmlns:a16="http://schemas.microsoft.com/office/drawing/2014/main" id="{1BE5BEC5-1972-F039-6955-43E61BA76EFE}"/>
              </a:ext>
            </a:extLst>
          </p:cNvPr>
          <p:cNvSpPr txBox="1"/>
          <p:nvPr/>
        </p:nvSpPr>
        <p:spPr>
          <a:xfrm>
            <a:off x="3045373" y="6127233"/>
            <a:ext cx="6101254" cy="369332"/>
          </a:xfrm>
          <a:prstGeom prst="rect">
            <a:avLst/>
          </a:prstGeom>
          <a:solidFill>
            <a:schemeClr val="accent2"/>
          </a:solidFill>
        </p:spPr>
        <p:txBody>
          <a:bodyPr wrap="square">
            <a:spAutoFit/>
          </a:bodyPr>
          <a:lstStyle/>
          <a:p>
            <a:pPr algn="ctr"/>
            <a:r>
              <a:rPr lang="en-GB" sz="1800" dirty="0">
                <a:effectLst/>
                <a:latin typeface="Palatino" pitchFamily="2" charset="77"/>
              </a:rPr>
              <a:t>Multiplicative Homomorphic </a:t>
            </a:r>
            <a:endParaRPr lang="en-GB" dirty="0">
              <a:effectLst/>
            </a:endParaRPr>
          </a:p>
        </p:txBody>
      </p:sp>
      <p:sp>
        <p:nvSpPr>
          <p:cNvPr id="8" name="TextBox 7">
            <a:extLst>
              <a:ext uri="{FF2B5EF4-FFF2-40B4-BE49-F238E27FC236}">
                <a16:creationId xmlns:a16="http://schemas.microsoft.com/office/drawing/2014/main" id="{741E2497-65A6-C885-D720-40C795CBCE17}"/>
              </a:ext>
            </a:extLst>
          </p:cNvPr>
          <p:cNvSpPr txBox="1"/>
          <p:nvPr/>
        </p:nvSpPr>
        <p:spPr>
          <a:xfrm>
            <a:off x="8289693" y="4351281"/>
            <a:ext cx="3786694" cy="923330"/>
          </a:xfrm>
          <a:prstGeom prst="rect">
            <a:avLst/>
          </a:prstGeom>
          <a:solidFill>
            <a:schemeClr val="accent2"/>
          </a:solidFill>
        </p:spPr>
        <p:txBody>
          <a:bodyPr wrap="square" rtlCol="0">
            <a:spAutoFit/>
          </a:bodyPr>
          <a:lstStyle/>
          <a:p>
            <a:r>
              <a:rPr lang="en-US" dirty="0"/>
              <a:t>The multiplication of encrypted m1 and m1 Is equal to encrypted multiplication of m1 and m2</a:t>
            </a:r>
          </a:p>
        </p:txBody>
      </p:sp>
    </p:spTree>
    <p:extLst>
      <p:ext uri="{BB962C8B-B14F-4D97-AF65-F5344CB8AC3E}">
        <p14:creationId xmlns:p14="http://schemas.microsoft.com/office/powerpoint/2010/main" val="156242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F65A7-E1C0-FB11-4286-A92CAA712D89}"/>
              </a:ext>
            </a:extLst>
          </p:cNvPr>
          <p:cNvSpPr>
            <a:spLocks noGrp="1"/>
          </p:cNvSpPr>
          <p:nvPr>
            <p:ph type="title"/>
          </p:nvPr>
        </p:nvSpPr>
        <p:spPr/>
        <p:txBody>
          <a:bodyPr/>
          <a:lstStyle/>
          <a:p>
            <a:endParaRPr lang="en-US"/>
          </a:p>
        </p:txBody>
      </p:sp>
      <p:pic>
        <p:nvPicPr>
          <p:cNvPr id="5" name="Content Placeholder 4" descr="A picture containing text, screenshot, font&#10;&#10;Description automatically generated">
            <a:extLst>
              <a:ext uri="{FF2B5EF4-FFF2-40B4-BE49-F238E27FC236}">
                <a16:creationId xmlns:a16="http://schemas.microsoft.com/office/drawing/2014/main" id="{5C403441-5434-B466-095A-D49800E0997C}"/>
              </a:ext>
            </a:extLst>
          </p:cNvPr>
          <p:cNvPicPr>
            <a:picLocks noGrp="1" noChangeAspect="1"/>
          </p:cNvPicPr>
          <p:nvPr>
            <p:ph idx="1"/>
          </p:nvPr>
        </p:nvPicPr>
        <p:blipFill>
          <a:blip r:embed="rId3"/>
          <a:stretch>
            <a:fillRect/>
          </a:stretch>
        </p:blipFill>
        <p:spPr>
          <a:xfrm>
            <a:off x="228613" y="523081"/>
            <a:ext cx="11318384" cy="5811838"/>
          </a:xfrm>
        </p:spPr>
      </p:pic>
      <p:sp>
        <p:nvSpPr>
          <p:cNvPr id="6" name="TextBox 5">
            <a:extLst>
              <a:ext uri="{FF2B5EF4-FFF2-40B4-BE49-F238E27FC236}">
                <a16:creationId xmlns:a16="http://schemas.microsoft.com/office/drawing/2014/main" id="{BB58F3C6-204F-20F4-DCF6-699B776B9513}"/>
              </a:ext>
            </a:extLst>
          </p:cNvPr>
          <p:cNvSpPr txBox="1"/>
          <p:nvPr/>
        </p:nvSpPr>
        <p:spPr>
          <a:xfrm>
            <a:off x="2837178" y="6308209"/>
            <a:ext cx="6101254" cy="369332"/>
          </a:xfrm>
          <a:prstGeom prst="rect">
            <a:avLst/>
          </a:prstGeom>
          <a:solidFill>
            <a:schemeClr val="accent2"/>
          </a:solidFill>
        </p:spPr>
        <p:txBody>
          <a:bodyPr wrap="square">
            <a:spAutoFit/>
          </a:bodyPr>
          <a:lstStyle/>
          <a:p>
            <a:pPr algn="ctr"/>
            <a:r>
              <a:rPr lang="en-GB" sz="1800" dirty="0">
                <a:effectLst/>
                <a:latin typeface="Palatino" pitchFamily="2" charset="77"/>
              </a:rPr>
              <a:t>Both Additive and Multiplicative Homomorphic </a:t>
            </a:r>
            <a:endParaRPr lang="en-GB" dirty="0">
              <a:effectLst/>
            </a:endParaRPr>
          </a:p>
        </p:txBody>
      </p:sp>
    </p:spTree>
    <p:extLst>
      <p:ext uri="{BB962C8B-B14F-4D97-AF65-F5344CB8AC3E}">
        <p14:creationId xmlns:p14="http://schemas.microsoft.com/office/powerpoint/2010/main" val="2139944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FB25-1F21-D98C-02C1-F4EE1D09DADB}"/>
              </a:ext>
            </a:extLst>
          </p:cNvPr>
          <p:cNvSpPr>
            <a:spLocks noGrp="1"/>
          </p:cNvSpPr>
          <p:nvPr>
            <p:ph type="title"/>
          </p:nvPr>
        </p:nvSpPr>
        <p:spPr/>
        <p:txBody>
          <a:bodyPr/>
          <a:lstStyle/>
          <a:p>
            <a:endParaRPr lang="en-US"/>
          </a:p>
        </p:txBody>
      </p:sp>
      <p:pic>
        <p:nvPicPr>
          <p:cNvPr id="5" name="Content Placeholder 4" descr="A picture containing text, human face, person, screenshot&#10;&#10;Description automatically generated">
            <a:extLst>
              <a:ext uri="{FF2B5EF4-FFF2-40B4-BE49-F238E27FC236}">
                <a16:creationId xmlns:a16="http://schemas.microsoft.com/office/drawing/2014/main" id="{56B6B2A4-2275-CDA1-2A01-EA218973C275}"/>
              </a:ext>
            </a:extLst>
          </p:cNvPr>
          <p:cNvPicPr>
            <a:picLocks noGrp="1" noChangeAspect="1"/>
          </p:cNvPicPr>
          <p:nvPr>
            <p:ph idx="1"/>
          </p:nvPr>
        </p:nvPicPr>
        <p:blipFill>
          <a:blip r:embed="rId2"/>
          <a:stretch>
            <a:fillRect/>
          </a:stretch>
        </p:blipFill>
        <p:spPr>
          <a:xfrm>
            <a:off x="246234" y="523081"/>
            <a:ext cx="11107566" cy="5811838"/>
          </a:xfrm>
        </p:spPr>
      </p:pic>
    </p:spTree>
    <p:extLst>
      <p:ext uri="{BB962C8B-B14F-4D97-AF65-F5344CB8AC3E}">
        <p14:creationId xmlns:p14="http://schemas.microsoft.com/office/powerpoint/2010/main" val="4197697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39D1-F1F6-0028-15C0-542B66F53B17}"/>
              </a:ext>
            </a:extLst>
          </p:cNvPr>
          <p:cNvSpPr>
            <a:spLocks noGrp="1"/>
          </p:cNvSpPr>
          <p:nvPr>
            <p:ph type="title"/>
          </p:nvPr>
        </p:nvSpPr>
        <p:spPr/>
        <p:txBody>
          <a:bodyPr/>
          <a:lstStyle/>
          <a:p>
            <a:endParaRPr lang="en-US"/>
          </a:p>
        </p:txBody>
      </p:sp>
      <p:pic>
        <p:nvPicPr>
          <p:cNvPr id="5" name="Content Placeholder 4" descr="A screenshot of a graph&#10;&#10;Description automatically generated with low confidence">
            <a:extLst>
              <a:ext uri="{FF2B5EF4-FFF2-40B4-BE49-F238E27FC236}">
                <a16:creationId xmlns:a16="http://schemas.microsoft.com/office/drawing/2014/main" id="{15F2AB3D-FC74-D683-592C-E6B7DD300A89}"/>
              </a:ext>
            </a:extLst>
          </p:cNvPr>
          <p:cNvPicPr>
            <a:picLocks noGrp="1" noChangeAspect="1"/>
          </p:cNvPicPr>
          <p:nvPr>
            <p:ph idx="1"/>
          </p:nvPr>
        </p:nvPicPr>
        <p:blipFill>
          <a:blip r:embed="rId2"/>
          <a:stretch>
            <a:fillRect/>
          </a:stretch>
        </p:blipFill>
        <p:spPr>
          <a:xfrm>
            <a:off x="469932" y="584884"/>
            <a:ext cx="10668201" cy="5688232"/>
          </a:xfrm>
        </p:spPr>
      </p:pic>
    </p:spTree>
    <p:extLst>
      <p:ext uri="{BB962C8B-B14F-4D97-AF65-F5344CB8AC3E}">
        <p14:creationId xmlns:p14="http://schemas.microsoft.com/office/powerpoint/2010/main" val="587123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EEB5-A135-CB82-6FA4-A4A77771748B}"/>
              </a:ext>
            </a:extLst>
          </p:cNvPr>
          <p:cNvSpPr>
            <a:spLocks noGrp="1"/>
          </p:cNvSpPr>
          <p:nvPr>
            <p:ph type="title"/>
          </p:nvPr>
        </p:nvSpPr>
        <p:spPr/>
        <p:txBody>
          <a:bodyPr/>
          <a:lstStyle/>
          <a:p>
            <a:endParaRPr lang="en-US"/>
          </a:p>
        </p:txBody>
      </p:sp>
      <p:pic>
        <p:nvPicPr>
          <p:cNvPr id="5" name="Content Placeholder 4" descr="A picture containing text, screenshot, font, design&#10;&#10;Description automatically generated">
            <a:extLst>
              <a:ext uri="{FF2B5EF4-FFF2-40B4-BE49-F238E27FC236}">
                <a16:creationId xmlns:a16="http://schemas.microsoft.com/office/drawing/2014/main" id="{F83D4D89-D43A-D728-6360-5B85005CAC1D}"/>
              </a:ext>
            </a:extLst>
          </p:cNvPr>
          <p:cNvPicPr>
            <a:picLocks noGrp="1" noChangeAspect="1"/>
          </p:cNvPicPr>
          <p:nvPr>
            <p:ph idx="1"/>
          </p:nvPr>
        </p:nvPicPr>
        <p:blipFill>
          <a:blip r:embed="rId2"/>
          <a:stretch>
            <a:fillRect/>
          </a:stretch>
        </p:blipFill>
        <p:spPr>
          <a:xfrm>
            <a:off x="353226" y="365125"/>
            <a:ext cx="11000574" cy="5811838"/>
          </a:xfrm>
        </p:spPr>
      </p:pic>
    </p:spTree>
    <p:extLst>
      <p:ext uri="{BB962C8B-B14F-4D97-AF65-F5344CB8AC3E}">
        <p14:creationId xmlns:p14="http://schemas.microsoft.com/office/powerpoint/2010/main" val="3232653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DB98E-1EF8-89D4-5EBC-A7AB8E1759B4}"/>
              </a:ext>
            </a:extLst>
          </p:cNvPr>
          <p:cNvSpPr>
            <a:spLocks noGrp="1"/>
          </p:cNvSpPr>
          <p:nvPr>
            <p:ph type="title"/>
          </p:nvPr>
        </p:nvSpPr>
        <p:spPr/>
        <p:txBody>
          <a:bodyPr/>
          <a:lstStyle/>
          <a:p>
            <a:endParaRPr lang="en-US"/>
          </a:p>
        </p:txBody>
      </p:sp>
      <p:pic>
        <p:nvPicPr>
          <p:cNvPr id="5" name="Content Placeholder 4" descr="A screenshot of a graph&#10;&#10;Description automatically generated with low confidence">
            <a:extLst>
              <a:ext uri="{FF2B5EF4-FFF2-40B4-BE49-F238E27FC236}">
                <a16:creationId xmlns:a16="http://schemas.microsoft.com/office/drawing/2014/main" id="{22A2E03A-66B5-87F8-8EC7-6FD07198F8E9}"/>
              </a:ext>
            </a:extLst>
          </p:cNvPr>
          <p:cNvPicPr>
            <a:picLocks noGrp="1" noChangeAspect="1"/>
          </p:cNvPicPr>
          <p:nvPr>
            <p:ph idx="1"/>
          </p:nvPr>
        </p:nvPicPr>
        <p:blipFill>
          <a:blip r:embed="rId2"/>
          <a:stretch>
            <a:fillRect/>
          </a:stretch>
        </p:blipFill>
        <p:spPr>
          <a:xfrm>
            <a:off x="425825" y="600649"/>
            <a:ext cx="10927975" cy="5656701"/>
          </a:xfrm>
        </p:spPr>
      </p:pic>
    </p:spTree>
    <p:extLst>
      <p:ext uri="{BB962C8B-B14F-4D97-AF65-F5344CB8AC3E}">
        <p14:creationId xmlns:p14="http://schemas.microsoft.com/office/powerpoint/2010/main" val="3065541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A716-727B-EA5A-3724-7ED5F7714870}"/>
              </a:ext>
            </a:extLst>
          </p:cNvPr>
          <p:cNvSpPr>
            <a:spLocks noGrp="1"/>
          </p:cNvSpPr>
          <p:nvPr>
            <p:ph type="title"/>
          </p:nvPr>
        </p:nvSpPr>
        <p:spPr/>
        <p:txBody>
          <a:bodyPr/>
          <a:lstStyle/>
          <a:p>
            <a:endParaRPr lang="en-US"/>
          </a:p>
        </p:txBody>
      </p:sp>
      <p:pic>
        <p:nvPicPr>
          <p:cNvPr id="5" name="Content Placeholder 4" descr="A screenshot of a graph&#10;&#10;Description automatically generated with low confidence">
            <a:extLst>
              <a:ext uri="{FF2B5EF4-FFF2-40B4-BE49-F238E27FC236}">
                <a16:creationId xmlns:a16="http://schemas.microsoft.com/office/drawing/2014/main" id="{B6E5F0E2-756E-D0F7-CB1A-16A66F23B38B}"/>
              </a:ext>
            </a:extLst>
          </p:cNvPr>
          <p:cNvPicPr>
            <a:picLocks noGrp="1" noChangeAspect="1"/>
          </p:cNvPicPr>
          <p:nvPr>
            <p:ph idx="1"/>
          </p:nvPr>
        </p:nvPicPr>
        <p:blipFill>
          <a:blip r:embed="rId3"/>
          <a:stretch>
            <a:fillRect/>
          </a:stretch>
        </p:blipFill>
        <p:spPr>
          <a:xfrm>
            <a:off x="777655" y="488731"/>
            <a:ext cx="10291669" cy="5689792"/>
          </a:xfrm>
        </p:spPr>
      </p:pic>
      <p:sp>
        <p:nvSpPr>
          <p:cNvPr id="6" name="TextBox 5">
            <a:extLst>
              <a:ext uri="{FF2B5EF4-FFF2-40B4-BE49-F238E27FC236}">
                <a16:creationId xmlns:a16="http://schemas.microsoft.com/office/drawing/2014/main" id="{51551C26-8549-D601-BE00-651591703752}"/>
              </a:ext>
            </a:extLst>
          </p:cNvPr>
          <p:cNvSpPr txBox="1"/>
          <p:nvPr/>
        </p:nvSpPr>
        <p:spPr>
          <a:xfrm>
            <a:off x="1324302" y="4319751"/>
            <a:ext cx="6984125" cy="461665"/>
          </a:xfrm>
          <a:prstGeom prst="rect">
            <a:avLst/>
          </a:prstGeom>
          <a:solidFill>
            <a:schemeClr val="bg1"/>
          </a:solidFill>
        </p:spPr>
        <p:txBody>
          <a:bodyPr wrap="square" rtlCol="0">
            <a:spAutoFit/>
          </a:bodyPr>
          <a:lstStyle/>
          <a:p>
            <a:r>
              <a:rPr lang="en-US" sz="2400" dirty="0"/>
              <a:t>B opens the box</a:t>
            </a:r>
          </a:p>
        </p:txBody>
      </p:sp>
    </p:spTree>
    <p:extLst>
      <p:ext uri="{BB962C8B-B14F-4D97-AF65-F5344CB8AC3E}">
        <p14:creationId xmlns:p14="http://schemas.microsoft.com/office/powerpoint/2010/main" val="3566127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machine in a room&#10;&#10;Description automatically generated">
            <a:extLst>
              <a:ext uri="{FF2B5EF4-FFF2-40B4-BE49-F238E27FC236}">
                <a16:creationId xmlns:a16="http://schemas.microsoft.com/office/drawing/2014/main" id="{77C5AF39-941A-5C4A-984F-6E1D7CE5558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52510" y="4068838"/>
            <a:ext cx="3591428" cy="2439179"/>
          </a:xfrm>
          <a:prstGeom prst="rect">
            <a:avLst/>
          </a:prstGeom>
        </p:spPr>
      </p:pic>
      <p:sp>
        <p:nvSpPr>
          <p:cNvPr id="2" name="Title 1">
            <a:extLst>
              <a:ext uri="{FF2B5EF4-FFF2-40B4-BE49-F238E27FC236}">
                <a16:creationId xmlns:a16="http://schemas.microsoft.com/office/drawing/2014/main" id="{BD487B81-9EF1-6243-AC7B-E732B147C6CD}"/>
              </a:ext>
            </a:extLst>
          </p:cNvPr>
          <p:cNvSpPr>
            <a:spLocks noGrp="1"/>
          </p:cNvSpPr>
          <p:nvPr>
            <p:ph type="title"/>
          </p:nvPr>
        </p:nvSpPr>
        <p:spPr/>
        <p:txBody>
          <a:bodyPr/>
          <a:lstStyle/>
          <a:p>
            <a:pPr algn="ctr"/>
            <a:r>
              <a:rPr lang="en-PT" b="0" dirty="0"/>
              <a:t>Search on Data on Remote Machine</a:t>
            </a:r>
          </a:p>
        </p:txBody>
      </p:sp>
      <p:sp>
        <p:nvSpPr>
          <p:cNvPr id="5" name="Cloud 4">
            <a:extLst>
              <a:ext uri="{FF2B5EF4-FFF2-40B4-BE49-F238E27FC236}">
                <a16:creationId xmlns:a16="http://schemas.microsoft.com/office/drawing/2014/main" id="{BC1FF1B8-D842-8548-B307-E7E4EDA6B2E0}"/>
              </a:ext>
            </a:extLst>
          </p:cNvPr>
          <p:cNvSpPr/>
          <p:nvPr/>
        </p:nvSpPr>
        <p:spPr>
          <a:xfrm>
            <a:off x="6191250" y="1108483"/>
            <a:ext cx="5219700" cy="4417518"/>
          </a:xfrm>
          <a:prstGeom prst="cloud">
            <a:avLst/>
          </a:prstGeom>
          <a:solidFill>
            <a:schemeClr val="bg1"/>
          </a:solidFill>
          <a:ln w="76200">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Can 5">
            <a:extLst>
              <a:ext uri="{FF2B5EF4-FFF2-40B4-BE49-F238E27FC236}">
                <a16:creationId xmlns:a16="http://schemas.microsoft.com/office/drawing/2014/main" id="{5261C9E7-ED44-8E42-9CB7-F72E6C721FA6}"/>
              </a:ext>
            </a:extLst>
          </p:cNvPr>
          <p:cNvSpPr/>
          <p:nvPr/>
        </p:nvSpPr>
        <p:spPr>
          <a:xfrm>
            <a:off x="7028086" y="1732397"/>
            <a:ext cx="1562100" cy="962025"/>
          </a:xfrm>
          <a:prstGeom prst="can">
            <a:avLst/>
          </a:prstGeom>
          <a:solidFill>
            <a:schemeClr val="bg1"/>
          </a:solidFill>
          <a:ln w="76200">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Can 10">
            <a:extLst>
              <a:ext uri="{FF2B5EF4-FFF2-40B4-BE49-F238E27FC236}">
                <a16:creationId xmlns:a16="http://schemas.microsoft.com/office/drawing/2014/main" id="{F6583AD0-1FED-6D4F-B596-5CCEE2D1C327}"/>
              </a:ext>
            </a:extLst>
          </p:cNvPr>
          <p:cNvSpPr/>
          <p:nvPr/>
        </p:nvSpPr>
        <p:spPr>
          <a:xfrm>
            <a:off x="9165184" y="2740942"/>
            <a:ext cx="1562100" cy="962025"/>
          </a:xfrm>
          <a:prstGeom prst="can">
            <a:avLst/>
          </a:prstGeom>
          <a:solidFill>
            <a:schemeClr val="bg1"/>
          </a:solidFill>
          <a:ln w="76200">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EC7E6C51-2C99-0D48-BE06-175083C2461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08371" y="2147167"/>
            <a:ext cx="857250" cy="857250"/>
          </a:xfrm>
          <a:prstGeom prst="rect">
            <a:avLst/>
          </a:prstGeom>
        </p:spPr>
      </p:pic>
      <p:sp>
        <p:nvSpPr>
          <p:cNvPr id="3" name="Content Placeholder 2">
            <a:extLst>
              <a:ext uri="{FF2B5EF4-FFF2-40B4-BE49-F238E27FC236}">
                <a16:creationId xmlns:a16="http://schemas.microsoft.com/office/drawing/2014/main" id="{21DE9D8B-F0DF-D54D-BA02-FBD35C001731}"/>
              </a:ext>
            </a:extLst>
          </p:cNvPr>
          <p:cNvSpPr>
            <a:spLocks noGrp="1"/>
          </p:cNvSpPr>
          <p:nvPr>
            <p:ph idx="1"/>
          </p:nvPr>
        </p:nvSpPr>
        <p:spPr>
          <a:xfrm>
            <a:off x="477918" y="1219436"/>
            <a:ext cx="5783156" cy="5139920"/>
          </a:xfrm>
        </p:spPr>
        <p:txBody>
          <a:bodyPr/>
          <a:lstStyle/>
          <a:p>
            <a:r>
              <a:rPr lang="en-PT" sz="2400" b="1" dirty="0">
                <a:solidFill>
                  <a:srgbClr val="73B8DB"/>
                </a:solidFill>
              </a:rPr>
              <a:t>Problem: </a:t>
            </a:r>
            <a:r>
              <a:rPr lang="en-PT" sz="2400" dirty="0"/>
              <a:t>use </a:t>
            </a:r>
            <a:r>
              <a:rPr lang="en-PT" sz="2400" dirty="0">
                <a:solidFill>
                  <a:srgbClr val="FF0000"/>
                </a:solidFill>
              </a:rPr>
              <a:t>external</a:t>
            </a:r>
            <a:r>
              <a:rPr lang="en-PT" sz="2400" dirty="0"/>
              <a:t> computing power to </a:t>
            </a:r>
            <a:r>
              <a:rPr lang="en-PT" sz="2400" b="1" i="1" dirty="0"/>
              <a:t>search</a:t>
            </a:r>
            <a:r>
              <a:rPr lang="en-PT" sz="2400" dirty="0"/>
              <a:t> </a:t>
            </a:r>
            <a:r>
              <a:rPr lang="en-PT" sz="2400" dirty="0">
                <a:solidFill>
                  <a:srgbClr val="FF0000"/>
                </a:solidFill>
              </a:rPr>
              <a:t>my data</a:t>
            </a:r>
          </a:p>
          <a:p>
            <a:pPr lvl="1"/>
            <a:r>
              <a:rPr lang="en-GB" sz="2000" dirty="0"/>
              <a:t>E</a:t>
            </a:r>
            <a:r>
              <a:rPr lang="en-PT" sz="2000" dirty="0"/>
              <a:t>.g., data on cloud</a:t>
            </a:r>
          </a:p>
          <a:p>
            <a:pPr lvl="1"/>
            <a:r>
              <a:rPr lang="en-PT" sz="2000" dirty="0"/>
              <a:t>What to search, Who can search</a:t>
            </a:r>
            <a:endParaRPr lang="en-PT" sz="2400" b="1" dirty="0">
              <a:solidFill>
                <a:srgbClr val="C00000"/>
              </a:solidFill>
            </a:endParaRPr>
          </a:p>
          <a:p>
            <a:r>
              <a:rPr lang="en-PT" sz="2400" b="1" dirty="0">
                <a:solidFill>
                  <a:srgbClr val="C00000"/>
                </a:solidFill>
              </a:rPr>
              <a:t>Goal: </a:t>
            </a:r>
            <a:r>
              <a:rPr lang="en-PT" sz="2400" dirty="0"/>
              <a:t>Maintain confidentiality!</a:t>
            </a:r>
          </a:p>
          <a:p>
            <a:pPr lvl="1"/>
            <a:r>
              <a:rPr lang="en-PT" sz="2000" dirty="0"/>
              <a:t>Even if the data holderv (e.g., cloud provider) is not trustable</a:t>
            </a:r>
          </a:p>
          <a:p>
            <a:pPr lvl="2"/>
            <a:endParaRPr lang="en-PT" sz="1600" dirty="0"/>
          </a:p>
          <a:p>
            <a:pPr marL="114300" indent="0">
              <a:buNone/>
            </a:pPr>
            <a:r>
              <a:rPr lang="en-PT" sz="2400" b="1" dirty="0"/>
              <a:t>Scneario</a:t>
            </a:r>
            <a:r>
              <a:rPr lang="en-PT" sz="2400" dirty="0"/>
              <a:t> </a:t>
            </a:r>
          </a:p>
          <a:p>
            <a:pPr>
              <a:buFont typeface="Wingdings" pitchFamily="2" charset="2"/>
              <a:buChar char="ü"/>
            </a:pPr>
            <a:r>
              <a:rPr lang="en-PT" sz="2400" dirty="0"/>
              <a:t>Upload my data, fully encrypted </a:t>
            </a:r>
          </a:p>
          <a:p>
            <a:pPr marL="742950" lvl="1" indent="-342900">
              <a:buFont typeface="Wingdings" pitchFamily="2" charset="2"/>
              <a:buChar char="ü"/>
            </a:pPr>
            <a:r>
              <a:rPr lang="en-GB" sz="2000" dirty="0"/>
              <a:t>(m</a:t>
            </a:r>
            <a:r>
              <a:rPr lang="en-PT" sz="2000" dirty="0"/>
              <a:t>aybe I had it already stored remotely) </a:t>
            </a:r>
          </a:p>
          <a:p>
            <a:pPr>
              <a:buFont typeface="Wingdings" pitchFamily="2" charset="2"/>
              <a:buChar char="ü"/>
            </a:pPr>
            <a:r>
              <a:rPr lang="en-PT" sz="2400" dirty="0"/>
              <a:t>Need to run a </a:t>
            </a:r>
            <a:r>
              <a:rPr lang="en-PT" sz="2400" b="1" dirty="0">
                <a:latin typeface="Fira Code" panose="020B0809050000020004" pitchFamily="49" charset="0"/>
                <a:ea typeface="Fira Code" panose="020B0809050000020004" pitchFamily="49" charset="0"/>
              </a:rPr>
              <a:t>search</a:t>
            </a:r>
          </a:p>
          <a:p>
            <a:pPr marL="742950" lvl="1" indent="-342900">
              <a:buFont typeface="Wingdings" pitchFamily="2" charset="2"/>
              <a:buChar char="ü"/>
            </a:pPr>
            <a:r>
              <a:rPr lang="en-GB" sz="2000" dirty="0"/>
              <a:t>must include </a:t>
            </a:r>
            <a:r>
              <a:rPr lang="en-GB" sz="2000" dirty="0">
                <a:solidFill>
                  <a:srgbClr val="C00000"/>
                </a:solidFill>
              </a:rPr>
              <a:t>Decrypt, </a:t>
            </a:r>
            <a:r>
              <a:rPr lang="en-GB" sz="2000" b="1" dirty="0">
                <a:solidFill>
                  <a:srgbClr val="C00000"/>
                </a:solidFill>
                <a:latin typeface="Fira Code" panose="020B0809050000020004" pitchFamily="49" charset="0"/>
                <a:ea typeface="Fira Code" panose="020B0809050000020004" pitchFamily="49" charset="0"/>
              </a:rPr>
              <a:t>search</a:t>
            </a:r>
            <a:r>
              <a:rPr lang="en-GB" sz="2000" dirty="0">
                <a:solidFill>
                  <a:srgbClr val="C00000"/>
                </a:solidFill>
              </a:rPr>
              <a:t>, Encrypt</a:t>
            </a:r>
            <a:endParaRPr lang="en-PT" sz="1600" dirty="0"/>
          </a:p>
          <a:p>
            <a:pPr>
              <a:buFont typeface="Wingdings" pitchFamily="2" charset="2"/>
              <a:buChar char="ü"/>
            </a:pPr>
            <a:r>
              <a:rPr lang="en-PT" sz="2400" dirty="0"/>
              <a:t>Receive the result of </a:t>
            </a:r>
            <a:r>
              <a:rPr lang="en-PT" sz="2400" b="1" dirty="0">
                <a:latin typeface="Fira Code" panose="020B0809050000020004" pitchFamily="49" charset="0"/>
                <a:ea typeface="Fira Code" panose="020B0809050000020004" pitchFamily="49" charset="0"/>
              </a:rPr>
              <a:t>search</a:t>
            </a:r>
          </a:p>
          <a:p>
            <a:endParaRPr lang="en-PT" sz="2400" dirty="0"/>
          </a:p>
        </p:txBody>
      </p:sp>
      <p:pic>
        <p:nvPicPr>
          <p:cNvPr id="23" name="Picture 22" descr="A picture containing shape&#10;&#10;Description automatically generated">
            <a:extLst>
              <a:ext uri="{FF2B5EF4-FFF2-40B4-BE49-F238E27FC236}">
                <a16:creationId xmlns:a16="http://schemas.microsoft.com/office/drawing/2014/main" id="{EAF86FBB-FE2B-4A4E-9387-723D800DCAB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424078" y="3049808"/>
            <a:ext cx="919595" cy="919595"/>
          </a:xfrm>
          <a:prstGeom prst="rect">
            <a:avLst/>
          </a:prstGeom>
        </p:spPr>
      </p:pic>
      <p:grpSp>
        <p:nvGrpSpPr>
          <p:cNvPr id="14" name="Group 13">
            <a:extLst>
              <a:ext uri="{FF2B5EF4-FFF2-40B4-BE49-F238E27FC236}">
                <a16:creationId xmlns:a16="http://schemas.microsoft.com/office/drawing/2014/main" id="{C88EABE7-0210-A74F-8770-D2C24A096893}"/>
              </a:ext>
            </a:extLst>
          </p:cNvPr>
          <p:cNvGrpSpPr/>
          <p:nvPr/>
        </p:nvGrpSpPr>
        <p:grpSpPr>
          <a:xfrm rot="2700000">
            <a:off x="8112047" y="2433858"/>
            <a:ext cx="1256727" cy="2854414"/>
            <a:chOff x="3961562" y="423095"/>
            <a:chExt cx="2699823" cy="6132131"/>
          </a:xfrm>
        </p:grpSpPr>
        <p:sp>
          <p:nvSpPr>
            <p:cNvPr id="12" name="Can 11">
              <a:extLst>
                <a:ext uri="{FF2B5EF4-FFF2-40B4-BE49-F238E27FC236}">
                  <a16:creationId xmlns:a16="http://schemas.microsoft.com/office/drawing/2014/main" id="{7E6891C5-279A-EA4B-9FCD-6AA9452B6570}"/>
                </a:ext>
              </a:extLst>
            </p:cNvPr>
            <p:cNvSpPr/>
            <p:nvPr/>
          </p:nvSpPr>
          <p:spPr>
            <a:xfrm>
              <a:off x="5105433" y="3146370"/>
              <a:ext cx="412080" cy="3408856"/>
            </a:xfrm>
            <a:prstGeom prst="can">
              <a:avLst/>
            </a:prstGeom>
            <a:solidFill>
              <a:schemeClr val="bg1"/>
            </a:solidFill>
            <a:ln w="28575">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Doughnut 8">
              <a:extLst>
                <a:ext uri="{FF2B5EF4-FFF2-40B4-BE49-F238E27FC236}">
                  <a16:creationId xmlns:a16="http://schemas.microsoft.com/office/drawing/2014/main" id="{1D67A65E-33D7-F94E-B932-0B24FA99104E}"/>
                </a:ext>
              </a:extLst>
            </p:cNvPr>
            <p:cNvSpPr/>
            <p:nvPr/>
          </p:nvSpPr>
          <p:spPr>
            <a:xfrm>
              <a:off x="3961562" y="423095"/>
              <a:ext cx="2699823" cy="2699823"/>
            </a:xfrm>
            <a:prstGeom prst="donut">
              <a:avLst>
                <a:gd name="adj" fmla="val 9493"/>
              </a:avLst>
            </a:prstGeom>
            <a:solidFill>
              <a:schemeClr val="bg1"/>
            </a:solidFill>
            <a:ln w="28575">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4" name="Rectangle 3">
            <a:extLst>
              <a:ext uri="{FF2B5EF4-FFF2-40B4-BE49-F238E27FC236}">
                <a16:creationId xmlns:a16="http://schemas.microsoft.com/office/drawing/2014/main" id="{EB2D4FBB-97EF-6A05-C01B-F92EC31DBD13}"/>
              </a:ext>
            </a:extLst>
          </p:cNvPr>
          <p:cNvSpPr/>
          <p:nvPr/>
        </p:nvSpPr>
        <p:spPr>
          <a:xfrm>
            <a:off x="6239113" y="2954812"/>
            <a:ext cx="5019521" cy="3672518"/>
          </a:xfrm>
          <a:prstGeom prst="rect">
            <a:avLst/>
          </a:prstGeom>
          <a:solidFill>
            <a:srgbClr val="73B8DB"/>
          </a:solidFill>
          <a:ln w="76200">
            <a:noFill/>
          </a:ln>
        </p:spPr>
        <p:txBody>
          <a:bodyPr wrap="none" lIns="180000" tIns="0" rIns="0" bIns="0" rtlCol="0" anchor="ctr">
            <a:noAutofit/>
          </a:bodyPr>
          <a:lstStyle/>
          <a:p>
            <a:r>
              <a:rPr lang="en-GB" sz="2000" b="1" dirty="0">
                <a:latin typeface="Calibri" panose="020F0502020204030204" pitchFamily="34" charset="0"/>
                <a:ea typeface="Verdana" panose="020B0604030504040204" pitchFamily="34" charset="0"/>
                <a:cs typeface="Calibri" panose="020F0502020204030204" pitchFamily="34" charset="0"/>
              </a:rPr>
              <a:t>T</a:t>
            </a:r>
            <a:r>
              <a:rPr lang="en-PT" sz="2000" b="1" dirty="0">
                <a:latin typeface="Calibri" panose="020F0502020204030204" pitchFamily="34" charset="0"/>
                <a:ea typeface="Verdana" panose="020B0604030504040204" pitchFamily="34" charset="0"/>
                <a:cs typeface="Calibri" panose="020F0502020204030204" pitchFamily="34" charset="0"/>
              </a:rPr>
              <a:t>o preserve </a:t>
            </a:r>
            <a:r>
              <a:rPr lang="en-PT" sz="2000" b="1">
                <a:latin typeface="Calibri" panose="020F0502020204030204" pitchFamily="34" charset="0"/>
                <a:ea typeface="Verdana" panose="020B0604030504040204" pitchFamily="34" charset="0"/>
                <a:cs typeface="Calibri" panose="020F0502020204030204" pitchFamily="34" charset="0"/>
              </a:rPr>
              <a:t>confidentiallity:</a:t>
            </a:r>
            <a:endParaRPr lang="pt-PT" sz="2000" b="1" dirty="0">
              <a:latin typeface="Calibri" panose="020F0502020204030204" pitchFamily="34" charset="0"/>
              <a:ea typeface="Verdana" panose="020B0604030504040204" pitchFamily="34" charset="0"/>
              <a:cs typeface="Calibri" panose="020F0502020204030204" pitchFamily="34" charset="0"/>
            </a:endParaRPr>
          </a:p>
          <a:p>
            <a:r>
              <a:rPr lang="pt-PT" sz="2000" b="1" dirty="0">
                <a:latin typeface="Calibri" panose="020F0502020204030204" pitchFamily="34" charset="0"/>
                <a:ea typeface="Verdana" panose="020B0604030504040204" pitchFamily="34" charset="0"/>
                <a:cs typeface="Calibri" panose="020F0502020204030204" pitchFamily="34" charset="0"/>
              </a:rPr>
              <a:t>Solution1: </a:t>
            </a:r>
            <a:endParaRPr lang="en-PT" sz="2000" b="1" dirty="0">
              <a:latin typeface="Calibri" panose="020F0502020204030204" pitchFamily="34" charset="0"/>
              <a:ea typeface="Verdana" panose="020B0604030504040204" pitchFamily="34" charset="0"/>
              <a:cs typeface="Calibri" panose="020F0502020204030204" pitchFamily="34" charset="0"/>
            </a:endParaRPr>
          </a:p>
          <a:p>
            <a:pPr marL="457200" indent="-457200">
              <a:buFont typeface="+mj-lt"/>
              <a:buAutoNum type="arabicPeriod"/>
            </a:pPr>
            <a:r>
              <a:rPr lang="en-PT" sz="2000" b="1" dirty="0">
                <a:latin typeface="Calibri" panose="020F0502020204030204" pitchFamily="34" charset="0"/>
                <a:ea typeface="Verdana" panose="020B0604030504040204" pitchFamily="34" charset="0"/>
                <a:cs typeface="Calibri" panose="020F0502020204030204" pitchFamily="34" charset="0"/>
              </a:rPr>
              <a:t>Download all data</a:t>
            </a:r>
          </a:p>
          <a:p>
            <a:pPr marL="457200" indent="-457200">
              <a:buFont typeface="+mj-lt"/>
              <a:buAutoNum type="arabicPeriod"/>
            </a:pPr>
            <a:r>
              <a:rPr lang="en-PT" sz="2000" b="1" dirty="0">
                <a:latin typeface="Calibri" panose="020F0502020204030204" pitchFamily="34" charset="0"/>
                <a:ea typeface="Verdana" panose="020B0604030504040204" pitchFamily="34" charset="0"/>
                <a:cs typeface="Calibri" panose="020F0502020204030204" pitchFamily="34" charset="0"/>
              </a:rPr>
              <a:t>Decrypt data</a:t>
            </a:r>
          </a:p>
          <a:p>
            <a:pPr marL="457200" indent="-457200">
              <a:buFont typeface="+mj-lt"/>
              <a:buAutoNum type="arabicPeriod"/>
            </a:pPr>
            <a:r>
              <a:rPr lang="en-GB" sz="2000" b="1" dirty="0">
                <a:latin typeface="Calibri" panose="020F0502020204030204" pitchFamily="34" charset="0"/>
                <a:ea typeface="Verdana" panose="020B0604030504040204" pitchFamily="34" charset="0"/>
                <a:cs typeface="Calibri" panose="020F0502020204030204" pitchFamily="34" charset="0"/>
              </a:rPr>
              <a:t>P</a:t>
            </a:r>
            <a:r>
              <a:rPr lang="en-PT" sz="2000" b="1" dirty="0">
                <a:latin typeface="Calibri" panose="020F0502020204030204" pitchFamily="34" charset="0"/>
                <a:ea typeface="Verdana" panose="020B0604030504040204" pitchFamily="34" charset="0"/>
                <a:cs typeface="Calibri" panose="020F0502020204030204" pitchFamily="34" charset="0"/>
              </a:rPr>
              <a:t>erform search</a:t>
            </a:r>
          </a:p>
          <a:p>
            <a:pPr marL="457200" indent="-457200">
              <a:buFont typeface="+mj-lt"/>
              <a:buAutoNum type="arabicPeriod"/>
            </a:pPr>
            <a:r>
              <a:rPr lang="en-GB" sz="2000" b="1" dirty="0">
                <a:latin typeface="Calibri" panose="020F0502020204030204" pitchFamily="34" charset="0"/>
                <a:ea typeface="Verdana" panose="020B0604030504040204" pitchFamily="34" charset="0"/>
                <a:cs typeface="Calibri" panose="020F0502020204030204" pitchFamily="34" charset="0"/>
              </a:rPr>
              <a:t>E</a:t>
            </a:r>
            <a:r>
              <a:rPr lang="en-PT" sz="2000" b="1" dirty="0">
                <a:latin typeface="Calibri" panose="020F0502020204030204" pitchFamily="34" charset="0"/>
                <a:ea typeface="Verdana" panose="020B0604030504040204" pitchFamily="34" charset="0"/>
                <a:cs typeface="Calibri" panose="020F0502020204030204" pitchFamily="34" charset="0"/>
              </a:rPr>
              <a:t>rase decrypted data</a:t>
            </a:r>
          </a:p>
          <a:p>
            <a:endParaRPr lang="en-PT" sz="2000" b="1" dirty="0">
              <a:solidFill>
                <a:srgbClr val="FF0000"/>
              </a:solidFill>
              <a:latin typeface="Calibri" panose="020F0502020204030204" pitchFamily="34" charset="0"/>
              <a:ea typeface="Verdana" panose="020B0604030504040204" pitchFamily="34" charset="0"/>
              <a:cs typeface="Calibri" panose="020F0502020204030204" pitchFamily="34" charset="0"/>
            </a:endParaRPr>
          </a:p>
          <a:p>
            <a:r>
              <a:rPr lang="en-PT" sz="2000" b="1" dirty="0">
                <a:solidFill>
                  <a:srgbClr val="C00000"/>
                </a:solidFill>
                <a:latin typeface="Calibri" panose="020F0502020204030204" pitchFamily="34" charset="0"/>
                <a:ea typeface="Verdana" panose="020B0604030504040204" pitchFamily="34" charset="0"/>
                <a:cs typeface="Calibri" panose="020F0502020204030204" pitchFamily="34" charset="0"/>
              </a:rPr>
              <a:t>Limitations</a:t>
            </a:r>
          </a:p>
          <a:p>
            <a:r>
              <a:rPr lang="en-PT" sz="2000" b="1" dirty="0">
                <a:solidFill>
                  <a:srgbClr val="C00000"/>
                </a:solidFill>
                <a:latin typeface="Calibri" panose="020F0502020204030204" pitchFamily="34" charset="0"/>
                <a:ea typeface="Verdana" panose="020B0604030504040204" pitchFamily="34" charset="0"/>
                <a:cs typeface="Calibri" panose="020F0502020204030204" pitchFamily="34" charset="0"/>
              </a:rPr>
              <a:t>- Comunication overhead</a:t>
            </a:r>
          </a:p>
          <a:p>
            <a:r>
              <a:rPr lang="en-PT" sz="2000" b="1" dirty="0">
                <a:solidFill>
                  <a:srgbClr val="C00000"/>
                </a:solidFill>
                <a:latin typeface="Calibri" panose="020F0502020204030204" pitchFamily="34" charset="0"/>
                <a:ea typeface="Verdana" panose="020B0604030504040204" pitchFamily="34" charset="0"/>
                <a:cs typeface="Calibri" panose="020F0502020204030204" pitchFamily="34" charset="0"/>
              </a:rPr>
              <a:t>- Computation effort for client</a:t>
            </a:r>
          </a:p>
          <a:p>
            <a:r>
              <a:rPr lang="en-PT" sz="2000" b="1" dirty="0">
                <a:solidFill>
                  <a:srgbClr val="C00000"/>
                </a:solidFill>
                <a:latin typeface="Calibri" panose="020F0502020204030204" pitchFamily="34" charset="0"/>
                <a:ea typeface="Verdana" panose="020B0604030504040204" pitchFamily="34" charset="0"/>
                <a:cs typeface="Calibri" panose="020F0502020204030204" pitchFamily="34" charset="0"/>
              </a:rPr>
              <a:t>- Why would we be using cloud?</a:t>
            </a:r>
          </a:p>
        </p:txBody>
      </p:sp>
    </p:spTree>
    <p:extLst>
      <p:ext uri="{BB962C8B-B14F-4D97-AF65-F5344CB8AC3E}">
        <p14:creationId xmlns:p14="http://schemas.microsoft.com/office/powerpoint/2010/main" val="459928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A73B-8D67-87A6-E0B8-F3AA2C3352CB}"/>
              </a:ext>
            </a:extLst>
          </p:cNvPr>
          <p:cNvSpPr>
            <a:spLocks noGrp="1"/>
          </p:cNvSpPr>
          <p:nvPr>
            <p:ph type="title"/>
          </p:nvPr>
        </p:nvSpPr>
        <p:spPr/>
        <p:txBody>
          <a:bodyPr/>
          <a:lstStyle/>
          <a:p>
            <a:endParaRPr lang="en-US"/>
          </a:p>
        </p:txBody>
      </p:sp>
      <p:pic>
        <p:nvPicPr>
          <p:cNvPr id="5" name="Content Placeholder 4" descr="A picture containing text, font, screenshot&#10;&#10;Description automatically generated">
            <a:extLst>
              <a:ext uri="{FF2B5EF4-FFF2-40B4-BE49-F238E27FC236}">
                <a16:creationId xmlns:a16="http://schemas.microsoft.com/office/drawing/2014/main" id="{7ABD9C16-9B47-68C2-1B6E-1E72804CC6ED}"/>
              </a:ext>
            </a:extLst>
          </p:cNvPr>
          <p:cNvPicPr>
            <a:picLocks noGrp="1" noChangeAspect="1"/>
          </p:cNvPicPr>
          <p:nvPr>
            <p:ph idx="1"/>
          </p:nvPr>
        </p:nvPicPr>
        <p:blipFill>
          <a:blip r:embed="rId3"/>
          <a:stretch>
            <a:fillRect/>
          </a:stretch>
        </p:blipFill>
        <p:spPr>
          <a:xfrm>
            <a:off x="972606" y="568160"/>
            <a:ext cx="10946615" cy="5924715"/>
          </a:xfrm>
        </p:spPr>
      </p:pic>
      <p:sp>
        <p:nvSpPr>
          <p:cNvPr id="6" name="TextBox 5">
            <a:extLst>
              <a:ext uri="{FF2B5EF4-FFF2-40B4-BE49-F238E27FC236}">
                <a16:creationId xmlns:a16="http://schemas.microsoft.com/office/drawing/2014/main" id="{952F65E7-61BF-F63B-4821-6DB3F19FBD4D}"/>
              </a:ext>
            </a:extLst>
          </p:cNvPr>
          <p:cNvSpPr txBox="1"/>
          <p:nvPr/>
        </p:nvSpPr>
        <p:spPr>
          <a:xfrm>
            <a:off x="0" y="4209392"/>
            <a:ext cx="1403131" cy="1200329"/>
          </a:xfrm>
          <a:prstGeom prst="rect">
            <a:avLst/>
          </a:prstGeom>
          <a:noFill/>
        </p:spPr>
        <p:txBody>
          <a:bodyPr wrap="square" rtlCol="0">
            <a:spAutoFit/>
          </a:bodyPr>
          <a:lstStyle/>
          <a:p>
            <a:r>
              <a:rPr lang="en-US" dirty="0"/>
              <a:t>Calculate different possible X (</a:t>
            </a:r>
            <a:r>
              <a:rPr lang="en-US" dirty="0" err="1"/>
              <a:t>y</a:t>
            </a:r>
            <a:r>
              <a:rPr lang="en-US" baseline="-25000" dirty="0" err="1"/>
              <a:t>n</a:t>
            </a:r>
            <a:r>
              <a:rPr lang="en-US" dirty="0"/>
              <a:t>)</a:t>
            </a:r>
          </a:p>
        </p:txBody>
      </p:sp>
      <p:sp>
        <p:nvSpPr>
          <p:cNvPr id="7" name="TextBox 6">
            <a:extLst>
              <a:ext uri="{FF2B5EF4-FFF2-40B4-BE49-F238E27FC236}">
                <a16:creationId xmlns:a16="http://schemas.microsoft.com/office/drawing/2014/main" id="{E0047DBD-3A0D-F7C6-A6A8-185372C1E594}"/>
              </a:ext>
            </a:extLst>
          </p:cNvPr>
          <p:cNvSpPr txBox="1"/>
          <p:nvPr/>
        </p:nvSpPr>
        <p:spPr>
          <a:xfrm>
            <a:off x="6292666" y="5612525"/>
            <a:ext cx="306494" cy="369332"/>
          </a:xfrm>
          <a:prstGeom prst="rect">
            <a:avLst/>
          </a:prstGeom>
          <a:noFill/>
        </p:spPr>
        <p:txBody>
          <a:bodyPr wrap="none" rtlCol="0">
            <a:spAutoFit/>
          </a:bodyPr>
          <a:lstStyle/>
          <a:p>
            <a:r>
              <a:rPr lang="en-US" dirty="0"/>
              <a:t>p</a:t>
            </a:r>
          </a:p>
        </p:txBody>
      </p:sp>
      <p:sp>
        <p:nvSpPr>
          <p:cNvPr id="8" name="TextBox 7">
            <a:extLst>
              <a:ext uri="{FF2B5EF4-FFF2-40B4-BE49-F238E27FC236}">
                <a16:creationId xmlns:a16="http://schemas.microsoft.com/office/drawing/2014/main" id="{7A2348B7-8D7D-1F48-8291-E705503CF496}"/>
              </a:ext>
            </a:extLst>
          </p:cNvPr>
          <p:cNvSpPr txBox="1"/>
          <p:nvPr/>
        </p:nvSpPr>
        <p:spPr>
          <a:xfrm>
            <a:off x="3121788" y="6105174"/>
            <a:ext cx="3347904" cy="369332"/>
          </a:xfrm>
          <a:prstGeom prst="rect">
            <a:avLst/>
          </a:prstGeom>
          <a:noFill/>
        </p:spPr>
        <p:txBody>
          <a:bodyPr wrap="none" rtlCol="0">
            <a:spAutoFit/>
          </a:bodyPr>
          <a:lstStyle/>
          <a:p>
            <a:r>
              <a:rPr lang="en-US" dirty="0"/>
              <a:t>Values are incremented for u &gt;= 6</a:t>
            </a:r>
          </a:p>
        </p:txBody>
      </p:sp>
    </p:spTree>
    <p:extLst>
      <p:ext uri="{BB962C8B-B14F-4D97-AF65-F5344CB8AC3E}">
        <p14:creationId xmlns:p14="http://schemas.microsoft.com/office/powerpoint/2010/main" val="210455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9E856-EED2-4F44-92C8-82CCD9FA9495}"/>
              </a:ext>
            </a:extLst>
          </p:cNvPr>
          <p:cNvSpPr>
            <a:spLocks noGrp="1"/>
          </p:cNvSpPr>
          <p:nvPr>
            <p:ph type="title"/>
          </p:nvPr>
        </p:nvSpPr>
        <p:spPr>
          <a:xfrm>
            <a:off x="2053895" y="79258"/>
            <a:ext cx="8415870" cy="1143000"/>
          </a:xfrm>
        </p:spPr>
        <p:txBody>
          <a:bodyPr/>
          <a:lstStyle/>
          <a:p>
            <a:r>
              <a:rPr lang="en-PT" dirty="0"/>
              <a:t>A Couple of Demos</a:t>
            </a:r>
          </a:p>
        </p:txBody>
      </p:sp>
      <p:sp>
        <p:nvSpPr>
          <p:cNvPr id="3" name="Content Placeholder 2">
            <a:extLst>
              <a:ext uri="{FF2B5EF4-FFF2-40B4-BE49-F238E27FC236}">
                <a16:creationId xmlns:a16="http://schemas.microsoft.com/office/drawing/2014/main" id="{95D97F03-5E34-9D40-8A1F-B1C77B6FE7D2}"/>
              </a:ext>
            </a:extLst>
          </p:cNvPr>
          <p:cNvSpPr>
            <a:spLocks noGrp="1"/>
          </p:cNvSpPr>
          <p:nvPr>
            <p:ph idx="1"/>
          </p:nvPr>
        </p:nvSpPr>
        <p:spPr>
          <a:xfrm>
            <a:off x="734291" y="1332000"/>
            <a:ext cx="9735474" cy="5139920"/>
          </a:xfrm>
        </p:spPr>
        <p:txBody>
          <a:bodyPr/>
          <a:lstStyle/>
          <a:p>
            <a:r>
              <a:rPr lang="en-GB" sz="2800" dirty="0">
                <a:hlinkClick r:id="rId3"/>
              </a:rPr>
              <a:t>https://github.com/atulmahind/song-wagner-perrig</a:t>
            </a:r>
          </a:p>
          <a:p>
            <a:pPr lvl="1"/>
            <a:r>
              <a:rPr lang="en-GB" sz="2400" dirty="0">
                <a:hlinkClick r:id="rId3"/>
              </a:rPr>
              <a:t>SWP’00</a:t>
            </a:r>
          </a:p>
          <a:p>
            <a:pPr lvl="2"/>
            <a:endParaRPr lang="en-GB" sz="2000" dirty="0">
              <a:hlinkClick r:id="rId3"/>
            </a:endParaRPr>
          </a:p>
          <a:p>
            <a:r>
              <a:rPr lang="en-GB" sz="2800" dirty="0">
                <a:hlinkClick r:id="rId3"/>
              </a:rPr>
              <a:t>https://pypi.org/project/pyope/</a:t>
            </a:r>
          </a:p>
          <a:p>
            <a:pPr lvl="1"/>
            <a:r>
              <a:rPr lang="en-GB" sz="2400" dirty="0"/>
              <a:t>notebooks</a:t>
            </a:r>
            <a:endParaRPr lang="en-GB" sz="2400" dirty="0">
              <a:hlinkClick r:id="rId3"/>
            </a:endParaRPr>
          </a:p>
          <a:p>
            <a:pPr lvl="2"/>
            <a:endParaRPr lang="en-GB" sz="2000" dirty="0">
              <a:hlinkClick r:id="rId3"/>
            </a:endParaRPr>
          </a:p>
          <a:p>
            <a:r>
              <a:rPr lang="en-GB" sz="2800" dirty="0">
                <a:hlinkClick r:id="rId3"/>
              </a:rPr>
              <a:t>https://github.com/jiangnan3/Searchable_Encryption</a:t>
            </a:r>
            <a:endParaRPr lang="en-GB" sz="2800" dirty="0"/>
          </a:p>
          <a:p>
            <a:pPr lvl="1"/>
            <a:r>
              <a:rPr lang="en-GB" sz="2400" dirty="0"/>
              <a:t>dev-searchable</a:t>
            </a:r>
          </a:p>
          <a:p>
            <a:pPr lvl="2"/>
            <a:endParaRPr lang="en-GB" sz="2000" dirty="0"/>
          </a:p>
          <a:p>
            <a:r>
              <a:rPr lang="en-GB" sz="2800" dirty="0">
                <a:hlinkClick r:id="rId3"/>
              </a:rPr>
              <a:t>https://github.com/encryptedsystems/Clusion</a:t>
            </a:r>
          </a:p>
          <a:p>
            <a:pPr lvl="1"/>
            <a:r>
              <a:rPr lang="en-GB" sz="2400" dirty="0"/>
              <a:t>dev-java</a:t>
            </a:r>
          </a:p>
          <a:p>
            <a:pPr lvl="2"/>
            <a:endParaRPr lang="en-GB" sz="2000" dirty="0"/>
          </a:p>
          <a:p>
            <a:endParaRPr lang="en-GB" sz="2800" dirty="0"/>
          </a:p>
          <a:p>
            <a:endParaRPr lang="en-GB" sz="2800" dirty="0"/>
          </a:p>
          <a:p>
            <a:endParaRPr lang="en-GB" sz="2800" dirty="0"/>
          </a:p>
          <a:p>
            <a:endParaRPr lang="en-GB" sz="2800" dirty="0"/>
          </a:p>
          <a:p>
            <a:endParaRPr lang="en-GB" sz="2800" dirty="0"/>
          </a:p>
          <a:p>
            <a:endParaRPr lang="en-GB" sz="2800" dirty="0"/>
          </a:p>
          <a:p>
            <a:endParaRPr lang="en-PT" sz="2800" dirty="0"/>
          </a:p>
        </p:txBody>
      </p:sp>
    </p:spTree>
    <p:extLst>
      <p:ext uri="{BB962C8B-B14F-4D97-AF65-F5344CB8AC3E}">
        <p14:creationId xmlns:p14="http://schemas.microsoft.com/office/powerpoint/2010/main" val="49981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0A51-E2AF-39E1-E808-82CEA3A10AD5}"/>
              </a:ext>
            </a:extLst>
          </p:cNvPr>
          <p:cNvSpPr>
            <a:spLocks noGrp="1"/>
          </p:cNvSpPr>
          <p:nvPr>
            <p:ph type="ctrTitle"/>
          </p:nvPr>
        </p:nvSpPr>
        <p:spPr>
          <a:xfrm>
            <a:off x="1524000" y="2058630"/>
            <a:ext cx="9144000" cy="2387600"/>
          </a:xfrm>
        </p:spPr>
        <p:txBody>
          <a:bodyPr/>
          <a:lstStyle/>
          <a:p>
            <a:r>
              <a:rPr lang="pt-PT" b="1" dirty="0" err="1"/>
              <a:t>Security</a:t>
            </a:r>
            <a:r>
              <a:rPr lang="pt-PT" b="1" dirty="0"/>
              <a:t> </a:t>
            </a:r>
            <a:r>
              <a:rPr lang="pt-PT" b="1" dirty="0" err="1"/>
              <a:t>and</a:t>
            </a:r>
            <a:r>
              <a:rPr lang="pt-PT" b="1" dirty="0"/>
              <a:t> </a:t>
            </a:r>
            <a:r>
              <a:rPr lang="pt-PT" b="1" dirty="0" err="1"/>
              <a:t>Privacy</a:t>
            </a:r>
            <a:br>
              <a:rPr lang="pt-PT" b="1" dirty="0"/>
            </a:br>
            <a:endParaRPr lang="pt-PT" b="1" dirty="0"/>
          </a:p>
        </p:txBody>
      </p:sp>
      <p:sp>
        <p:nvSpPr>
          <p:cNvPr id="3" name="Subtitle 2">
            <a:extLst>
              <a:ext uri="{FF2B5EF4-FFF2-40B4-BE49-F238E27FC236}">
                <a16:creationId xmlns:a16="http://schemas.microsoft.com/office/drawing/2014/main" id="{3E25E5FC-90EA-2016-90AD-C47097ECA013}"/>
              </a:ext>
            </a:extLst>
          </p:cNvPr>
          <p:cNvSpPr>
            <a:spLocks noGrp="1"/>
          </p:cNvSpPr>
          <p:nvPr>
            <p:ph type="subTitle" idx="1"/>
          </p:nvPr>
        </p:nvSpPr>
        <p:spPr>
          <a:xfrm>
            <a:off x="1524000" y="4344992"/>
            <a:ext cx="9144000" cy="1655762"/>
          </a:xfrm>
        </p:spPr>
        <p:txBody>
          <a:bodyPr/>
          <a:lstStyle/>
          <a:p>
            <a:r>
              <a:rPr lang="en-US" sz="2400" dirty="0"/>
              <a:t>Attacks to ML</a:t>
            </a:r>
          </a:p>
        </p:txBody>
      </p:sp>
      <p:pic>
        <p:nvPicPr>
          <p:cNvPr id="5" name="Picture 4" descr="Text&#10;&#10;Description automatically generated with medium confidence">
            <a:extLst>
              <a:ext uri="{FF2B5EF4-FFF2-40B4-BE49-F238E27FC236}">
                <a16:creationId xmlns:a16="http://schemas.microsoft.com/office/drawing/2014/main" id="{10AABD34-FB20-5C1D-F5AB-8F3F5AC7F832}"/>
              </a:ext>
            </a:extLst>
          </p:cNvPr>
          <p:cNvPicPr>
            <a:picLocks noChangeAspect="1"/>
          </p:cNvPicPr>
          <p:nvPr/>
        </p:nvPicPr>
        <p:blipFill>
          <a:blip r:embed="rId3"/>
          <a:stretch>
            <a:fillRect/>
          </a:stretch>
        </p:blipFill>
        <p:spPr>
          <a:xfrm>
            <a:off x="0" y="402869"/>
            <a:ext cx="12192000" cy="1655761"/>
          </a:xfrm>
          <a:prstGeom prst="rect">
            <a:avLst/>
          </a:prstGeom>
        </p:spPr>
      </p:pic>
    </p:spTree>
    <p:extLst>
      <p:ext uri="{BB962C8B-B14F-4D97-AF65-F5344CB8AC3E}">
        <p14:creationId xmlns:p14="http://schemas.microsoft.com/office/powerpoint/2010/main" val="2335202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CA0834D-1D9C-6A42-BBE9-A181C46A3F90}"/>
              </a:ext>
            </a:extLst>
          </p:cNvPr>
          <p:cNvGrpSpPr/>
          <p:nvPr/>
        </p:nvGrpSpPr>
        <p:grpSpPr>
          <a:xfrm>
            <a:off x="2102950" y="1848428"/>
            <a:ext cx="2375971" cy="2510579"/>
            <a:chOff x="578949" y="1848427"/>
            <a:chExt cx="2375971" cy="2510579"/>
          </a:xfrm>
        </p:grpSpPr>
        <p:pic>
          <p:nvPicPr>
            <p:cNvPr id="5" name="Picture 4">
              <a:extLst>
                <a:ext uri="{FF2B5EF4-FFF2-40B4-BE49-F238E27FC236}">
                  <a16:creationId xmlns:a16="http://schemas.microsoft.com/office/drawing/2014/main" id="{326BBDB5-2CEF-5A47-8893-E23C11CD8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848427"/>
              <a:ext cx="1983509" cy="1983509"/>
            </a:xfrm>
            <a:prstGeom prst="rect">
              <a:avLst/>
            </a:prstGeom>
          </p:spPr>
        </p:pic>
        <p:sp>
          <p:nvSpPr>
            <p:cNvPr id="6" name="TextBox 5">
              <a:extLst>
                <a:ext uri="{FF2B5EF4-FFF2-40B4-BE49-F238E27FC236}">
                  <a16:creationId xmlns:a16="http://schemas.microsoft.com/office/drawing/2014/main" id="{8B1AB69A-8731-9344-9D28-21E79B892AD3}"/>
                </a:ext>
              </a:extLst>
            </p:cNvPr>
            <p:cNvSpPr txBox="1"/>
            <p:nvPr/>
          </p:nvSpPr>
          <p:spPr>
            <a:xfrm>
              <a:off x="578949" y="3989674"/>
              <a:ext cx="2375971" cy="369332"/>
            </a:xfrm>
            <a:prstGeom prst="rect">
              <a:avLst/>
            </a:prstGeom>
            <a:noFill/>
          </p:spPr>
          <p:txBody>
            <a:bodyPr wrap="none" rtlCol="0">
              <a:spAutoFit/>
            </a:bodyPr>
            <a:lstStyle/>
            <a:p>
              <a:pPr>
                <a:defRPr/>
              </a:pPr>
              <a:r>
                <a:rPr lang="en-US">
                  <a:solidFill>
                    <a:prstClr val="black"/>
                  </a:solidFill>
                  <a:latin typeface="Century Gothic"/>
                </a:rPr>
                <a:t>Classified as panda</a:t>
              </a:r>
            </a:p>
          </p:txBody>
        </p:sp>
      </p:grpSp>
      <p:grpSp>
        <p:nvGrpSpPr>
          <p:cNvPr id="7" name="Group 6">
            <a:extLst>
              <a:ext uri="{FF2B5EF4-FFF2-40B4-BE49-F238E27FC236}">
                <a16:creationId xmlns:a16="http://schemas.microsoft.com/office/drawing/2014/main" id="{85CA3783-D00A-B844-AEFD-9B2722A39A53}"/>
              </a:ext>
            </a:extLst>
          </p:cNvPr>
          <p:cNvGrpSpPr/>
          <p:nvPr/>
        </p:nvGrpSpPr>
        <p:grpSpPr>
          <a:xfrm>
            <a:off x="4664876" y="1848426"/>
            <a:ext cx="2702984" cy="2510580"/>
            <a:chOff x="3140876" y="1848426"/>
            <a:chExt cx="2702984" cy="2510580"/>
          </a:xfrm>
        </p:grpSpPr>
        <p:pic>
          <p:nvPicPr>
            <p:cNvPr id="8" name="Picture 7">
              <a:extLst>
                <a:ext uri="{FF2B5EF4-FFF2-40B4-BE49-F238E27FC236}">
                  <a16:creationId xmlns:a16="http://schemas.microsoft.com/office/drawing/2014/main" id="{38DE95F5-EF17-4F49-9EF8-971EC89487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081" y="1848426"/>
              <a:ext cx="1983509" cy="1983509"/>
            </a:xfrm>
            <a:prstGeom prst="rect">
              <a:avLst/>
            </a:prstGeom>
          </p:spPr>
        </p:pic>
        <p:sp>
          <p:nvSpPr>
            <p:cNvPr id="9" name="TextBox 8">
              <a:extLst>
                <a:ext uri="{FF2B5EF4-FFF2-40B4-BE49-F238E27FC236}">
                  <a16:creationId xmlns:a16="http://schemas.microsoft.com/office/drawing/2014/main" id="{D57ED4D1-4878-9241-89D7-B2BD2E1A6E54}"/>
                </a:ext>
              </a:extLst>
            </p:cNvPr>
            <p:cNvSpPr txBox="1"/>
            <p:nvPr/>
          </p:nvSpPr>
          <p:spPr>
            <a:xfrm>
              <a:off x="3140876" y="3989674"/>
              <a:ext cx="2702984" cy="369332"/>
            </a:xfrm>
            <a:prstGeom prst="rect">
              <a:avLst/>
            </a:prstGeom>
            <a:noFill/>
          </p:spPr>
          <p:txBody>
            <a:bodyPr wrap="none" rtlCol="0">
              <a:spAutoFit/>
            </a:bodyPr>
            <a:lstStyle/>
            <a:p>
              <a:pPr>
                <a:defRPr/>
              </a:pPr>
              <a:r>
                <a:rPr lang="en-US">
                  <a:solidFill>
                    <a:prstClr val="black"/>
                  </a:solidFill>
                  <a:latin typeface="Century Gothic"/>
                </a:rPr>
                <a:t>Small adversarial noise</a:t>
              </a:r>
            </a:p>
          </p:txBody>
        </p:sp>
      </p:grpSp>
      <p:grpSp>
        <p:nvGrpSpPr>
          <p:cNvPr id="10" name="Group 9">
            <a:extLst>
              <a:ext uri="{FF2B5EF4-FFF2-40B4-BE49-F238E27FC236}">
                <a16:creationId xmlns:a16="http://schemas.microsoft.com/office/drawing/2014/main" id="{3DFF7930-944D-3049-92E4-B5E3C9703A36}"/>
              </a:ext>
            </a:extLst>
          </p:cNvPr>
          <p:cNvGrpSpPr/>
          <p:nvPr/>
        </p:nvGrpSpPr>
        <p:grpSpPr>
          <a:xfrm>
            <a:off x="7599219" y="1848428"/>
            <a:ext cx="2412840" cy="2510579"/>
            <a:chOff x="6075219" y="1848427"/>
            <a:chExt cx="2412840" cy="2510579"/>
          </a:xfrm>
        </p:grpSpPr>
        <p:pic>
          <p:nvPicPr>
            <p:cNvPr id="11" name="Picture 10">
              <a:extLst>
                <a:ext uri="{FF2B5EF4-FFF2-40B4-BE49-F238E27FC236}">
                  <a16:creationId xmlns:a16="http://schemas.microsoft.com/office/drawing/2014/main" id="{799F2743-CA03-9744-909C-9E7B7D463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5219" y="1848427"/>
              <a:ext cx="1983508" cy="1983508"/>
            </a:xfrm>
            <a:prstGeom prst="rect">
              <a:avLst/>
            </a:prstGeom>
          </p:spPr>
        </p:pic>
        <p:sp>
          <p:nvSpPr>
            <p:cNvPr id="12" name="TextBox 11">
              <a:extLst>
                <a:ext uri="{FF2B5EF4-FFF2-40B4-BE49-F238E27FC236}">
                  <a16:creationId xmlns:a16="http://schemas.microsoft.com/office/drawing/2014/main" id="{CC6BCEE0-BD7A-0146-A4EF-93F0C6064E3F}"/>
                </a:ext>
              </a:extLst>
            </p:cNvPr>
            <p:cNvSpPr txBox="1"/>
            <p:nvPr/>
          </p:nvSpPr>
          <p:spPr>
            <a:xfrm>
              <a:off x="6075219" y="3989674"/>
              <a:ext cx="2412840" cy="369332"/>
            </a:xfrm>
            <a:prstGeom prst="rect">
              <a:avLst/>
            </a:prstGeom>
            <a:noFill/>
          </p:spPr>
          <p:txBody>
            <a:bodyPr wrap="none" rtlCol="0">
              <a:spAutoFit/>
            </a:bodyPr>
            <a:lstStyle/>
            <a:p>
              <a:pPr>
                <a:defRPr/>
              </a:pPr>
              <a:r>
                <a:rPr lang="en-US" dirty="0">
                  <a:solidFill>
                    <a:prstClr val="black"/>
                  </a:solidFill>
                  <a:latin typeface="Century Gothic"/>
                </a:rPr>
                <a:t>Classified as gibbon</a:t>
              </a:r>
            </a:p>
          </p:txBody>
        </p:sp>
      </p:grpSp>
      <p:sp>
        <p:nvSpPr>
          <p:cNvPr id="13" name="Plus 12">
            <a:extLst>
              <a:ext uri="{FF2B5EF4-FFF2-40B4-BE49-F238E27FC236}">
                <a16:creationId xmlns:a16="http://schemas.microsoft.com/office/drawing/2014/main" id="{C97344D3-99AF-9C44-B5F9-438620E2A9A4}"/>
              </a:ext>
            </a:extLst>
          </p:cNvPr>
          <p:cNvSpPr/>
          <p:nvPr/>
        </p:nvSpPr>
        <p:spPr>
          <a:xfrm>
            <a:off x="4153412" y="2549236"/>
            <a:ext cx="643210" cy="6096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sp>
        <p:nvSpPr>
          <p:cNvPr id="14" name="Equal 13">
            <a:extLst>
              <a:ext uri="{FF2B5EF4-FFF2-40B4-BE49-F238E27FC236}">
                <a16:creationId xmlns:a16="http://schemas.microsoft.com/office/drawing/2014/main" id="{DB0A9E42-63C6-4D4C-8716-6A1DAFFD00DB}"/>
              </a:ext>
            </a:extLst>
          </p:cNvPr>
          <p:cNvSpPr/>
          <p:nvPr/>
        </p:nvSpPr>
        <p:spPr>
          <a:xfrm>
            <a:off x="6902193" y="2632362"/>
            <a:ext cx="612425" cy="41563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solidFill>
              <a:latin typeface="Century Gothic"/>
            </a:endParaRPr>
          </a:p>
        </p:txBody>
      </p:sp>
      <p:sp>
        <p:nvSpPr>
          <p:cNvPr id="16" name="Title 1">
            <a:extLst>
              <a:ext uri="{FF2B5EF4-FFF2-40B4-BE49-F238E27FC236}">
                <a16:creationId xmlns:a16="http://schemas.microsoft.com/office/drawing/2014/main" id="{592C8E14-49E5-1748-B6EC-E14DA39EE37F}"/>
              </a:ext>
            </a:extLst>
          </p:cNvPr>
          <p:cNvSpPr>
            <a:spLocks noGrp="1"/>
          </p:cNvSpPr>
          <p:nvPr>
            <p:ph type="title"/>
          </p:nvPr>
        </p:nvSpPr>
        <p:spPr>
          <a:xfrm>
            <a:off x="1965664" y="5663767"/>
            <a:ext cx="8260672" cy="1039427"/>
          </a:xfrm>
        </p:spPr>
        <p:txBody>
          <a:bodyPr/>
          <a:lstStyle/>
          <a:p>
            <a:pPr algn="ctr"/>
            <a:r>
              <a:rPr lang="en-US" dirty="0"/>
              <a:t>Who cares about panda?</a:t>
            </a:r>
          </a:p>
        </p:txBody>
      </p:sp>
    </p:spTree>
    <p:extLst>
      <p:ext uri="{BB962C8B-B14F-4D97-AF65-F5344CB8AC3E}">
        <p14:creationId xmlns:p14="http://schemas.microsoft.com/office/powerpoint/2010/main" val="294113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E011-9303-B743-9701-B6352F078C8E}"/>
              </a:ext>
            </a:extLst>
          </p:cNvPr>
          <p:cNvSpPr>
            <a:spLocks noGrp="1"/>
          </p:cNvSpPr>
          <p:nvPr>
            <p:ph type="title"/>
          </p:nvPr>
        </p:nvSpPr>
        <p:spPr/>
        <p:txBody>
          <a:bodyPr/>
          <a:lstStyle/>
          <a:p>
            <a:pPr algn="ctr"/>
            <a:r>
              <a:rPr lang="en-US" dirty="0"/>
              <a:t>The </a:t>
            </a:r>
            <a:r>
              <a:rPr lang="en-US" b="1" dirty="0"/>
              <a:t>Stop Sign </a:t>
            </a:r>
            <a:r>
              <a:rPr lang="en-US" dirty="0"/>
              <a:t>attack</a:t>
            </a:r>
          </a:p>
        </p:txBody>
      </p:sp>
      <p:pic>
        <p:nvPicPr>
          <p:cNvPr id="4" name="roadSign_side_by_side.mov">
            <a:hlinkClick r:id="" action="ppaction://media"/>
            <a:extLst>
              <a:ext uri="{FF2B5EF4-FFF2-40B4-BE49-F238E27FC236}">
                <a16:creationId xmlns:a16="http://schemas.microsoft.com/office/drawing/2014/main" id="{8B39B818-BF24-8743-9DD8-3565315C3F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73275" y="1690690"/>
            <a:ext cx="8045450" cy="4525963"/>
          </a:xfrm>
        </p:spPr>
      </p:pic>
    </p:spTree>
    <p:extLst>
      <p:ext uri="{BB962C8B-B14F-4D97-AF65-F5344CB8AC3E}">
        <p14:creationId xmlns:p14="http://schemas.microsoft.com/office/powerpoint/2010/main" val="125130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E939-A5AF-474C-A3DD-D51D79724B03}"/>
              </a:ext>
            </a:extLst>
          </p:cNvPr>
          <p:cNvSpPr>
            <a:spLocks noGrp="1"/>
          </p:cNvSpPr>
          <p:nvPr>
            <p:ph type="title"/>
          </p:nvPr>
        </p:nvSpPr>
        <p:spPr/>
        <p:txBody>
          <a:bodyPr>
            <a:normAutofit/>
          </a:bodyPr>
          <a:lstStyle/>
          <a:p>
            <a:r>
              <a:rPr lang="en-US" dirty="0"/>
              <a:t>Attacking End-to-End Autonomous Car</a:t>
            </a:r>
            <a:endParaRPr lang="en-US" b="1" i="1" dirty="0"/>
          </a:p>
        </p:txBody>
      </p:sp>
      <p:pic>
        <p:nvPicPr>
          <p:cNvPr id="4" name="no_adv">
            <a:hlinkClick r:id="" action="ppaction://media"/>
            <a:extLst>
              <a:ext uri="{FF2B5EF4-FFF2-40B4-BE49-F238E27FC236}">
                <a16:creationId xmlns:a16="http://schemas.microsoft.com/office/drawing/2014/main" id="{39C148E5-2633-7940-BD69-97CE1AB3D3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9835" y="2358469"/>
            <a:ext cx="7212330" cy="4056936"/>
          </a:xfrm>
          <a:prstGeom prst="rect">
            <a:avLst/>
          </a:prstGeom>
        </p:spPr>
      </p:pic>
      <p:sp>
        <p:nvSpPr>
          <p:cNvPr id="5" name="TextBox 4">
            <a:extLst>
              <a:ext uri="{FF2B5EF4-FFF2-40B4-BE49-F238E27FC236}">
                <a16:creationId xmlns:a16="http://schemas.microsoft.com/office/drawing/2014/main" id="{FE245F5C-2B2F-6348-8120-A6D33A63003B}"/>
              </a:ext>
            </a:extLst>
          </p:cNvPr>
          <p:cNvSpPr txBox="1"/>
          <p:nvPr/>
        </p:nvSpPr>
        <p:spPr>
          <a:xfrm>
            <a:off x="7970521" y="2846070"/>
            <a:ext cx="1543051" cy="1754326"/>
          </a:xfrm>
          <a:prstGeom prst="rect">
            <a:avLst/>
          </a:prstGeom>
          <a:noFill/>
        </p:spPr>
        <p:txBody>
          <a:bodyPr wrap="square" rtlCol="0">
            <a:spAutoFit/>
          </a:bodyPr>
          <a:lstStyle/>
          <a:p>
            <a:pPr>
              <a:defRPr/>
            </a:pPr>
            <a:r>
              <a:rPr lang="en-US" b="1" i="1" dirty="0">
                <a:solidFill>
                  <a:prstClr val="white"/>
                </a:solidFill>
                <a:latin typeface="Century Gothic"/>
              </a:rPr>
              <a:t>No Attack</a:t>
            </a:r>
          </a:p>
          <a:p>
            <a:pPr>
              <a:defRPr/>
            </a:pPr>
            <a:endParaRPr lang="en-US" b="1" i="1" dirty="0">
              <a:solidFill>
                <a:prstClr val="white"/>
              </a:solidFill>
              <a:latin typeface="Century Gothic"/>
            </a:endParaRPr>
          </a:p>
          <a:p>
            <a:pPr>
              <a:defRPr/>
            </a:pPr>
            <a:r>
              <a:rPr lang="en-US" b="1" i="1" dirty="0">
                <a:solidFill>
                  <a:prstClr val="white"/>
                </a:solidFill>
                <a:latin typeface="Century Gothic"/>
              </a:rPr>
              <a:t>CNN for end-to-end autonomous driving</a:t>
            </a:r>
          </a:p>
        </p:txBody>
      </p:sp>
    </p:spTree>
    <p:extLst>
      <p:ext uri="{BB962C8B-B14F-4D97-AF65-F5344CB8AC3E}">
        <p14:creationId xmlns:p14="http://schemas.microsoft.com/office/powerpoint/2010/main" val="136919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54CD-2056-6C49-B87B-45D72FC6354B}"/>
              </a:ext>
            </a:extLst>
          </p:cNvPr>
          <p:cNvSpPr>
            <a:spLocks noGrp="1"/>
          </p:cNvSpPr>
          <p:nvPr>
            <p:ph type="title"/>
          </p:nvPr>
        </p:nvSpPr>
        <p:spPr/>
        <p:txBody>
          <a:bodyPr>
            <a:normAutofit/>
          </a:bodyPr>
          <a:lstStyle/>
          <a:p>
            <a:r>
              <a:rPr lang="en-US" dirty="0"/>
              <a:t>Attacking End-to-End Autonomous Car</a:t>
            </a:r>
          </a:p>
        </p:txBody>
      </p:sp>
      <p:pic>
        <p:nvPicPr>
          <p:cNvPr id="5" name="Picture 4">
            <a:extLst>
              <a:ext uri="{FF2B5EF4-FFF2-40B4-BE49-F238E27FC236}">
                <a16:creationId xmlns:a16="http://schemas.microsoft.com/office/drawing/2014/main" id="{8638F4FA-E555-6B46-9737-4B83B900AB83}"/>
              </a:ext>
            </a:extLst>
          </p:cNvPr>
          <p:cNvPicPr>
            <a:picLocks noChangeAspect="1"/>
          </p:cNvPicPr>
          <p:nvPr/>
        </p:nvPicPr>
        <p:blipFill>
          <a:blip r:embed="rId2"/>
          <a:stretch>
            <a:fillRect/>
          </a:stretch>
        </p:blipFill>
        <p:spPr>
          <a:xfrm>
            <a:off x="4855211" y="3672155"/>
            <a:ext cx="2292350" cy="2292350"/>
          </a:xfrm>
          <a:prstGeom prst="rect">
            <a:avLst/>
          </a:prstGeom>
        </p:spPr>
      </p:pic>
      <p:sp>
        <p:nvSpPr>
          <p:cNvPr id="6" name="TextBox 5">
            <a:extLst>
              <a:ext uri="{FF2B5EF4-FFF2-40B4-BE49-F238E27FC236}">
                <a16:creationId xmlns:a16="http://schemas.microsoft.com/office/drawing/2014/main" id="{851CCA67-ED54-634A-8CAD-D0A324A76FDC}"/>
              </a:ext>
            </a:extLst>
          </p:cNvPr>
          <p:cNvSpPr txBox="1"/>
          <p:nvPr/>
        </p:nvSpPr>
        <p:spPr>
          <a:xfrm>
            <a:off x="4347211" y="3348990"/>
            <a:ext cx="3308350" cy="923330"/>
          </a:xfrm>
          <a:prstGeom prst="rect">
            <a:avLst/>
          </a:prstGeom>
          <a:noFill/>
        </p:spPr>
        <p:txBody>
          <a:bodyPr wrap="square" rtlCol="0">
            <a:spAutoFit/>
          </a:bodyPr>
          <a:lstStyle/>
          <a:p>
            <a:pPr algn="ctr">
              <a:defRPr/>
            </a:pPr>
            <a:r>
              <a:rPr lang="en-US" dirty="0">
                <a:solidFill>
                  <a:prstClr val="black"/>
                </a:solidFill>
                <a:latin typeface="Century Gothic"/>
              </a:rPr>
              <a:t>Attack:  add (paint) this object to the road (and rotate)</a:t>
            </a:r>
          </a:p>
        </p:txBody>
      </p:sp>
    </p:spTree>
    <p:extLst>
      <p:ext uri="{BB962C8B-B14F-4D97-AF65-F5344CB8AC3E}">
        <p14:creationId xmlns:p14="http://schemas.microsoft.com/office/powerpoint/2010/main" val="1196592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E939-A5AF-474C-A3DD-D51D79724B03}"/>
              </a:ext>
            </a:extLst>
          </p:cNvPr>
          <p:cNvSpPr>
            <a:spLocks noGrp="1"/>
          </p:cNvSpPr>
          <p:nvPr>
            <p:ph type="title"/>
          </p:nvPr>
        </p:nvSpPr>
        <p:spPr/>
        <p:txBody>
          <a:bodyPr>
            <a:normAutofit/>
          </a:bodyPr>
          <a:lstStyle/>
          <a:p>
            <a:r>
              <a:rPr lang="en-US" dirty="0"/>
              <a:t>Attacking End-to-End Autonomous Car</a:t>
            </a:r>
            <a:endParaRPr lang="en-US" b="1" i="1" dirty="0"/>
          </a:p>
        </p:txBody>
      </p:sp>
      <p:sp>
        <p:nvSpPr>
          <p:cNvPr id="5" name="TextBox 4">
            <a:extLst>
              <a:ext uri="{FF2B5EF4-FFF2-40B4-BE49-F238E27FC236}">
                <a16:creationId xmlns:a16="http://schemas.microsoft.com/office/drawing/2014/main" id="{FE245F5C-2B2F-6348-8120-A6D33A63003B}"/>
              </a:ext>
            </a:extLst>
          </p:cNvPr>
          <p:cNvSpPr txBox="1"/>
          <p:nvPr/>
        </p:nvSpPr>
        <p:spPr>
          <a:xfrm>
            <a:off x="8199120" y="2846070"/>
            <a:ext cx="1311578" cy="369332"/>
          </a:xfrm>
          <a:prstGeom prst="rect">
            <a:avLst/>
          </a:prstGeom>
          <a:noFill/>
        </p:spPr>
        <p:txBody>
          <a:bodyPr wrap="none" rtlCol="0">
            <a:spAutoFit/>
          </a:bodyPr>
          <a:lstStyle/>
          <a:p>
            <a:pPr>
              <a:defRPr/>
            </a:pPr>
            <a:r>
              <a:rPr lang="en-US" b="1" i="1" dirty="0">
                <a:solidFill>
                  <a:prstClr val="white"/>
                </a:solidFill>
                <a:latin typeface="Century Gothic"/>
              </a:rPr>
              <a:t>No Attack</a:t>
            </a:r>
          </a:p>
        </p:txBody>
      </p:sp>
      <p:pic>
        <p:nvPicPr>
          <p:cNvPr id="3" name="adv_clear_noon">
            <a:hlinkClick r:id="" action="ppaction://media"/>
            <a:extLst>
              <a:ext uri="{FF2B5EF4-FFF2-40B4-BE49-F238E27FC236}">
                <a16:creationId xmlns:a16="http://schemas.microsoft.com/office/drawing/2014/main" id="{AE5D9D76-40E0-D845-97F1-6794F2CBE0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76476" y="2442849"/>
            <a:ext cx="7239049" cy="4071966"/>
          </a:xfrm>
          <a:prstGeom prst="rect">
            <a:avLst/>
          </a:prstGeom>
        </p:spPr>
      </p:pic>
      <p:sp>
        <p:nvSpPr>
          <p:cNvPr id="6" name="TextBox 5">
            <a:extLst>
              <a:ext uri="{FF2B5EF4-FFF2-40B4-BE49-F238E27FC236}">
                <a16:creationId xmlns:a16="http://schemas.microsoft.com/office/drawing/2014/main" id="{2773EC6C-8729-1444-BBA0-79296C4DED21}"/>
              </a:ext>
            </a:extLst>
          </p:cNvPr>
          <p:cNvSpPr txBox="1"/>
          <p:nvPr/>
        </p:nvSpPr>
        <p:spPr>
          <a:xfrm>
            <a:off x="7881726" y="3030736"/>
            <a:ext cx="1651414" cy="369332"/>
          </a:xfrm>
          <a:prstGeom prst="rect">
            <a:avLst/>
          </a:prstGeom>
          <a:noFill/>
        </p:spPr>
        <p:txBody>
          <a:bodyPr wrap="none" rtlCol="0">
            <a:spAutoFit/>
          </a:bodyPr>
          <a:lstStyle/>
          <a:p>
            <a:pPr>
              <a:defRPr/>
            </a:pPr>
            <a:r>
              <a:rPr lang="en-US" b="1" i="1" dirty="0">
                <a:solidFill>
                  <a:prstClr val="white"/>
                </a:solidFill>
                <a:latin typeface="Century Gothic"/>
              </a:rPr>
              <a:t>Under Attack</a:t>
            </a:r>
          </a:p>
        </p:txBody>
      </p:sp>
    </p:spTree>
    <p:extLst>
      <p:ext uri="{BB962C8B-B14F-4D97-AF65-F5344CB8AC3E}">
        <p14:creationId xmlns:p14="http://schemas.microsoft.com/office/powerpoint/2010/main" val="323244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 name="Adversarial Examples"/>
          <p:cNvSpPr>
            <a:spLocks noGrp="1"/>
          </p:cNvSpPr>
          <p:nvPr>
            <p:ph type="title"/>
          </p:nvPr>
        </p:nvSpPr>
        <p:spPr>
          <a:prstGeom prst="rect">
            <a:avLst/>
          </a:prstGeom>
        </p:spPr>
        <p:txBody>
          <a:bodyPr/>
          <a:lstStyle/>
          <a:p>
            <a:r>
              <a:rPr dirty="0"/>
              <a:t>Adversarial Examples</a:t>
            </a:r>
          </a:p>
        </p:txBody>
      </p:sp>
      <p:pic>
        <p:nvPicPr>
          <p:cNvPr id="169" name="image13.png" descr="image13.png"/>
          <p:cNvPicPr>
            <a:picLocks noChangeAspect="1"/>
          </p:cNvPicPr>
          <p:nvPr/>
        </p:nvPicPr>
        <p:blipFill>
          <a:blip r:embed="rId2"/>
          <a:stretch>
            <a:fillRect/>
          </a:stretch>
        </p:blipFill>
        <p:spPr>
          <a:xfrm>
            <a:off x="1563313" y="1806182"/>
            <a:ext cx="9065374" cy="3481313"/>
          </a:xfrm>
          <a:prstGeom prst="rect">
            <a:avLst/>
          </a:prstGeom>
          <a:ln w="12700">
            <a:miter lim="400000"/>
          </a:ln>
        </p:spPr>
      </p:pic>
      <p:sp>
        <p:nvSpPr>
          <p:cNvPr id="170" name="Rectangle"/>
          <p:cNvSpPr/>
          <p:nvPr/>
        </p:nvSpPr>
        <p:spPr>
          <a:xfrm>
            <a:off x="1577578" y="4125133"/>
            <a:ext cx="9036844" cy="1297003"/>
          </a:xfrm>
          <a:prstGeom prst="rect">
            <a:avLst/>
          </a:prstGeom>
          <a:solidFill>
            <a:srgbClr val="FFFFFF"/>
          </a:solidFill>
          <a:ln w="12700">
            <a:miter lim="400000"/>
          </a:ln>
        </p:spPr>
        <p:txBody>
          <a:bodyPr lIns="35719" tIns="35719" rIns="35719" bIns="35719" anchor="ctr"/>
          <a:lstStyle/>
          <a:p>
            <a:pPr algn="ctr" defTabSz="410751" hangingPunct="0">
              <a:defRPr sz="2400">
                <a:solidFill>
                  <a:srgbClr val="FFFFFF"/>
                </a:solidFill>
                <a:latin typeface="+mn-lt"/>
                <a:ea typeface="+mn-ea"/>
                <a:cs typeface="+mn-cs"/>
                <a:sym typeface="Helvetica Light"/>
              </a:defRPr>
            </a:pPr>
            <a:endParaRPr sz="1687" kern="0">
              <a:solidFill>
                <a:srgbClr val="FFFFFF"/>
              </a:solidFill>
              <a:latin typeface="Helvetica Light"/>
              <a:sym typeface="Helvetica Light"/>
            </a:endParaRPr>
          </a:p>
        </p:txBody>
      </p:sp>
      <p:sp>
        <p:nvSpPr>
          <p:cNvPr id="171" name="Timeline:…"/>
          <p:cNvSpPr txBox="1"/>
          <p:nvPr/>
        </p:nvSpPr>
        <p:spPr>
          <a:xfrm>
            <a:off x="1660703" y="4180138"/>
            <a:ext cx="8870597" cy="2408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410751" hangingPunct="0"/>
            <a:r>
              <a:rPr sz="2531" kern="0">
                <a:solidFill>
                  <a:srgbClr val="000000"/>
                </a:solidFill>
                <a:latin typeface="Helvetica"/>
                <a:sym typeface="Helvetica"/>
              </a:rPr>
              <a:t>Timeline:</a:t>
            </a:r>
          </a:p>
          <a:p>
            <a:pPr defTabSz="410751" hangingPunct="0"/>
            <a:r>
              <a:rPr sz="2531" kern="0">
                <a:solidFill>
                  <a:srgbClr val="000000"/>
                </a:solidFill>
                <a:latin typeface="Helvetica"/>
                <a:sym typeface="Helvetica"/>
              </a:rPr>
              <a:t>“Adversarial Classification” Dalvi et al 2004: fool spam filter</a:t>
            </a:r>
          </a:p>
          <a:p>
            <a:pPr defTabSz="410751" hangingPunct="0"/>
            <a:r>
              <a:rPr sz="2531" kern="0">
                <a:solidFill>
                  <a:srgbClr val="000000"/>
                </a:solidFill>
                <a:latin typeface="Helvetica"/>
                <a:sym typeface="Helvetica"/>
              </a:rPr>
              <a:t>“Evasion Attacks Against Machine Learning at Test Time” Biggio 2013: fool neural nets</a:t>
            </a:r>
          </a:p>
          <a:p>
            <a:pPr defTabSz="410751" hangingPunct="0"/>
            <a:r>
              <a:rPr sz="2531" kern="0">
                <a:solidFill>
                  <a:srgbClr val="000000"/>
                </a:solidFill>
                <a:latin typeface="Helvetica"/>
                <a:sym typeface="Helvetica"/>
              </a:rPr>
              <a:t>Szegedy et al 2013: fool ImageNet classifiers imperceptibly</a:t>
            </a:r>
          </a:p>
          <a:p>
            <a:pPr defTabSz="410751" hangingPunct="0"/>
            <a:r>
              <a:rPr sz="2531" kern="0">
                <a:solidFill>
                  <a:srgbClr val="000000"/>
                </a:solidFill>
                <a:latin typeface="Helvetica"/>
                <a:sym typeface="Helvetica"/>
              </a:rPr>
              <a:t>Goodfellow et al 2014: cheap, closed form attack</a:t>
            </a:r>
          </a:p>
        </p:txBody>
      </p:sp>
    </p:spTree>
    <p:extLst>
      <p:ext uri="{BB962C8B-B14F-4D97-AF65-F5344CB8AC3E}">
        <p14:creationId xmlns:p14="http://schemas.microsoft.com/office/powerpoint/2010/main" val="24205504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 name="Turning Objects into “Airplanes”"/>
          <p:cNvSpPr>
            <a:spLocks noGrp="1"/>
          </p:cNvSpPr>
          <p:nvPr>
            <p:ph type="title"/>
          </p:nvPr>
        </p:nvSpPr>
        <p:spPr>
          <a:xfrm>
            <a:off x="2193728" y="312540"/>
            <a:ext cx="7804547" cy="1239341"/>
          </a:xfrm>
          <a:prstGeom prst="rect">
            <a:avLst/>
          </a:prstGeom>
        </p:spPr>
        <p:txBody>
          <a:bodyPr>
            <a:noAutofit/>
          </a:bodyPr>
          <a:lstStyle>
            <a:lvl1pPr defTabSz="449833">
              <a:defRPr sz="6160"/>
            </a:lvl1pPr>
          </a:lstStyle>
          <a:p>
            <a:r>
              <a:rPr sz="4000" dirty="0"/>
              <a:t>Turning Objects into “Airplanes”</a:t>
            </a:r>
          </a:p>
        </p:txBody>
      </p:sp>
      <p:pic>
        <p:nvPicPr>
          <p:cNvPr id="174" name="image08.png" descr="image08.png"/>
          <p:cNvPicPr>
            <a:picLocks noChangeAspect="1"/>
          </p:cNvPicPr>
          <p:nvPr/>
        </p:nvPicPr>
        <p:blipFill>
          <a:blip r:embed="rId2"/>
          <a:stretch>
            <a:fillRect/>
          </a:stretch>
        </p:blipFill>
        <p:spPr>
          <a:xfrm>
            <a:off x="2319446" y="1732500"/>
            <a:ext cx="2780340" cy="1893494"/>
          </a:xfrm>
          <a:prstGeom prst="rect">
            <a:avLst/>
          </a:prstGeom>
          <a:ln w="12700">
            <a:miter lim="400000"/>
          </a:ln>
        </p:spPr>
      </p:pic>
      <p:pic>
        <p:nvPicPr>
          <p:cNvPr id="175" name="image09.png" descr="image09.png"/>
          <p:cNvPicPr>
            <a:picLocks noChangeAspect="1"/>
          </p:cNvPicPr>
          <p:nvPr/>
        </p:nvPicPr>
        <p:blipFill>
          <a:blip r:embed="rId3"/>
          <a:stretch>
            <a:fillRect/>
          </a:stretch>
        </p:blipFill>
        <p:spPr>
          <a:xfrm>
            <a:off x="6145241" y="1732496"/>
            <a:ext cx="3513003" cy="2392475"/>
          </a:xfrm>
          <a:prstGeom prst="rect">
            <a:avLst/>
          </a:prstGeom>
          <a:ln w="12700">
            <a:miter lim="400000"/>
          </a:ln>
        </p:spPr>
      </p:pic>
      <p:pic>
        <p:nvPicPr>
          <p:cNvPr id="176" name="image07.png" descr="image07.png"/>
          <p:cNvPicPr>
            <a:picLocks noChangeAspect="1"/>
          </p:cNvPicPr>
          <p:nvPr/>
        </p:nvPicPr>
        <p:blipFill>
          <a:blip r:embed="rId4"/>
          <a:stretch>
            <a:fillRect/>
          </a:stretch>
        </p:blipFill>
        <p:spPr>
          <a:xfrm>
            <a:off x="1895390" y="3806614"/>
            <a:ext cx="3370560" cy="2295466"/>
          </a:xfrm>
          <a:prstGeom prst="rect">
            <a:avLst/>
          </a:prstGeom>
          <a:ln w="12700">
            <a:miter lim="400000"/>
          </a:ln>
        </p:spPr>
      </p:pic>
      <p:pic>
        <p:nvPicPr>
          <p:cNvPr id="177" name="image02.png" descr="image02.png"/>
          <p:cNvPicPr>
            <a:picLocks noChangeAspect="1"/>
          </p:cNvPicPr>
          <p:nvPr/>
        </p:nvPicPr>
        <p:blipFill>
          <a:blip r:embed="rId5"/>
          <a:stretch>
            <a:fillRect/>
          </a:stretch>
        </p:blipFill>
        <p:spPr>
          <a:xfrm>
            <a:off x="5556580" y="4199537"/>
            <a:ext cx="4445648" cy="2295467"/>
          </a:xfrm>
          <a:prstGeom prst="rect">
            <a:avLst/>
          </a:prstGeom>
          <a:ln w="12700">
            <a:miter lim="400000"/>
          </a:ln>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689BBB86-23D0-C6E1-29D4-9BF80E2C620C}"/>
                  </a:ext>
                </a:extLst>
              </p14:cNvPr>
              <p14:cNvContentPartPr/>
              <p14:nvPr/>
            </p14:nvContentPartPr>
            <p14:xfrm>
              <a:off x="3207360" y="2703960"/>
              <a:ext cx="6652440" cy="3391560"/>
            </p14:xfrm>
          </p:contentPart>
        </mc:Choice>
        <mc:Fallback xmlns="">
          <p:pic>
            <p:nvPicPr>
              <p:cNvPr id="2" name="Ink 1">
                <a:extLst>
                  <a:ext uri="{FF2B5EF4-FFF2-40B4-BE49-F238E27FC236}">
                    <a16:creationId xmlns:a16="http://schemas.microsoft.com/office/drawing/2014/main" id="{689BBB86-23D0-C6E1-29D4-9BF80E2C620C}"/>
                  </a:ext>
                </a:extLst>
              </p:cNvPr>
              <p:cNvPicPr/>
              <p:nvPr/>
            </p:nvPicPr>
            <p:blipFill>
              <a:blip r:embed="rId7"/>
              <a:stretch>
                <a:fillRect/>
              </a:stretch>
            </p:blipFill>
            <p:spPr>
              <a:xfrm>
                <a:off x="3198000" y="2694600"/>
                <a:ext cx="6671160" cy="3410280"/>
              </a:xfrm>
              <a:prstGeom prst="rect">
                <a:avLst/>
              </a:prstGeom>
            </p:spPr>
          </p:pic>
        </mc:Fallback>
      </mc:AlternateContent>
    </p:spTree>
    <p:extLst>
      <p:ext uri="{BB962C8B-B14F-4D97-AF65-F5344CB8AC3E}">
        <p14:creationId xmlns:p14="http://schemas.microsoft.com/office/powerpoint/2010/main" val="288255251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machine in a room&#10;&#10;Description automatically generated">
            <a:extLst>
              <a:ext uri="{FF2B5EF4-FFF2-40B4-BE49-F238E27FC236}">
                <a16:creationId xmlns:a16="http://schemas.microsoft.com/office/drawing/2014/main" id="{77C5AF39-941A-5C4A-984F-6E1D7CE5558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52510" y="4068838"/>
            <a:ext cx="3591428" cy="2439179"/>
          </a:xfrm>
          <a:prstGeom prst="rect">
            <a:avLst/>
          </a:prstGeom>
        </p:spPr>
      </p:pic>
      <p:sp>
        <p:nvSpPr>
          <p:cNvPr id="2" name="Title 1">
            <a:extLst>
              <a:ext uri="{FF2B5EF4-FFF2-40B4-BE49-F238E27FC236}">
                <a16:creationId xmlns:a16="http://schemas.microsoft.com/office/drawing/2014/main" id="{BD487B81-9EF1-6243-AC7B-E732B147C6CD}"/>
              </a:ext>
            </a:extLst>
          </p:cNvPr>
          <p:cNvSpPr>
            <a:spLocks noGrp="1"/>
          </p:cNvSpPr>
          <p:nvPr>
            <p:ph type="title"/>
          </p:nvPr>
        </p:nvSpPr>
        <p:spPr/>
        <p:txBody>
          <a:bodyPr/>
          <a:lstStyle/>
          <a:p>
            <a:pPr algn="ctr"/>
            <a:r>
              <a:rPr lang="en-PT" b="0" dirty="0"/>
              <a:t>Search on Data on Remote Machine</a:t>
            </a:r>
          </a:p>
        </p:txBody>
      </p:sp>
      <p:sp>
        <p:nvSpPr>
          <p:cNvPr id="5" name="Cloud 4">
            <a:extLst>
              <a:ext uri="{FF2B5EF4-FFF2-40B4-BE49-F238E27FC236}">
                <a16:creationId xmlns:a16="http://schemas.microsoft.com/office/drawing/2014/main" id="{BC1FF1B8-D842-8548-B307-E7E4EDA6B2E0}"/>
              </a:ext>
            </a:extLst>
          </p:cNvPr>
          <p:cNvSpPr/>
          <p:nvPr/>
        </p:nvSpPr>
        <p:spPr>
          <a:xfrm>
            <a:off x="6191250" y="1108483"/>
            <a:ext cx="5219700" cy="4417518"/>
          </a:xfrm>
          <a:prstGeom prst="cloud">
            <a:avLst/>
          </a:prstGeom>
          <a:solidFill>
            <a:schemeClr val="bg1"/>
          </a:solidFill>
          <a:ln w="76200">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Can 5">
            <a:extLst>
              <a:ext uri="{FF2B5EF4-FFF2-40B4-BE49-F238E27FC236}">
                <a16:creationId xmlns:a16="http://schemas.microsoft.com/office/drawing/2014/main" id="{5261C9E7-ED44-8E42-9CB7-F72E6C721FA6}"/>
              </a:ext>
            </a:extLst>
          </p:cNvPr>
          <p:cNvSpPr/>
          <p:nvPr/>
        </p:nvSpPr>
        <p:spPr>
          <a:xfrm>
            <a:off x="7028086" y="1732397"/>
            <a:ext cx="1562100" cy="962025"/>
          </a:xfrm>
          <a:prstGeom prst="can">
            <a:avLst/>
          </a:prstGeom>
          <a:solidFill>
            <a:schemeClr val="bg1"/>
          </a:solidFill>
          <a:ln w="76200">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Can 10">
            <a:extLst>
              <a:ext uri="{FF2B5EF4-FFF2-40B4-BE49-F238E27FC236}">
                <a16:creationId xmlns:a16="http://schemas.microsoft.com/office/drawing/2014/main" id="{F6583AD0-1FED-6D4F-B596-5CCEE2D1C327}"/>
              </a:ext>
            </a:extLst>
          </p:cNvPr>
          <p:cNvSpPr/>
          <p:nvPr/>
        </p:nvSpPr>
        <p:spPr>
          <a:xfrm>
            <a:off x="9165184" y="2740942"/>
            <a:ext cx="1562100" cy="962025"/>
          </a:xfrm>
          <a:prstGeom prst="can">
            <a:avLst/>
          </a:prstGeom>
          <a:solidFill>
            <a:schemeClr val="bg1"/>
          </a:solidFill>
          <a:ln w="76200">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EC7E6C51-2C99-0D48-BE06-175083C2461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708371" y="2147167"/>
            <a:ext cx="857250" cy="857250"/>
          </a:xfrm>
          <a:prstGeom prst="rect">
            <a:avLst/>
          </a:prstGeom>
        </p:spPr>
      </p:pic>
      <p:sp>
        <p:nvSpPr>
          <p:cNvPr id="3" name="Content Placeholder 2">
            <a:extLst>
              <a:ext uri="{FF2B5EF4-FFF2-40B4-BE49-F238E27FC236}">
                <a16:creationId xmlns:a16="http://schemas.microsoft.com/office/drawing/2014/main" id="{21DE9D8B-F0DF-D54D-BA02-FBD35C001731}"/>
              </a:ext>
            </a:extLst>
          </p:cNvPr>
          <p:cNvSpPr>
            <a:spLocks noGrp="1"/>
          </p:cNvSpPr>
          <p:nvPr>
            <p:ph idx="1"/>
          </p:nvPr>
        </p:nvSpPr>
        <p:spPr>
          <a:xfrm>
            <a:off x="477918" y="1219436"/>
            <a:ext cx="5783156" cy="5139920"/>
          </a:xfrm>
        </p:spPr>
        <p:txBody>
          <a:bodyPr/>
          <a:lstStyle/>
          <a:p>
            <a:r>
              <a:rPr lang="en-PT" sz="2400" b="1" dirty="0">
                <a:solidFill>
                  <a:srgbClr val="73B8DB"/>
                </a:solidFill>
              </a:rPr>
              <a:t>Problem: </a:t>
            </a:r>
            <a:r>
              <a:rPr lang="en-PT" sz="2400" dirty="0"/>
              <a:t>use </a:t>
            </a:r>
            <a:r>
              <a:rPr lang="en-PT" sz="2400" dirty="0">
                <a:solidFill>
                  <a:srgbClr val="FF0000"/>
                </a:solidFill>
              </a:rPr>
              <a:t>external</a:t>
            </a:r>
            <a:r>
              <a:rPr lang="en-PT" sz="2400" dirty="0"/>
              <a:t> computing power to </a:t>
            </a:r>
            <a:r>
              <a:rPr lang="en-PT" sz="2400" b="1" i="1" dirty="0"/>
              <a:t>search</a:t>
            </a:r>
            <a:r>
              <a:rPr lang="en-PT" sz="2400" dirty="0"/>
              <a:t> </a:t>
            </a:r>
            <a:r>
              <a:rPr lang="en-PT" sz="2400" dirty="0">
                <a:solidFill>
                  <a:srgbClr val="FF0000"/>
                </a:solidFill>
              </a:rPr>
              <a:t>my data</a:t>
            </a:r>
          </a:p>
          <a:p>
            <a:pPr lvl="1"/>
            <a:r>
              <a:rPr lang="en-GB" sz="2000" dirty="0"/>
              <a:t>E</a:t>
            </a:r>
            <a:r>
              <a:rPr lang="en-PT" sz="2000" dirty="0"/>
              <a:t>.g., data on cloud</a:t>
            </a:r>
          </a:p>
          <a:p>
            <a:pPr lvl="1"/>
            <a:r>
              <a:rPr lang="en-PT" sz="2000" dirty="0"/>
              <a:t>What to search, Who can search</a:t>
            </a:r>
            <a:endParaRPr lang="en-PT" sz="2400" b="1" dirty="0">
              <a:solidFill>
                <a:srgbClr val="C00000"/>
              </a:solidFill>
            </a:endParaRPr>
          </a:p>
          <a:p>
            <a:r>
              <a:rPr lang="en-PT" sz="2400" b="1" dirty="0">
                <a:solidFill>
                  <a:srgbClr val="C00000"/>
                </a:solidFill>
              </a:rPr>
              <a:t>Goal: </a:t>
            </a:r>
            <a:r>
              <a:rPr lang="en-PT" sz="2400" dirty="0"/>
              <a:t>Maintain confidentiality!</a:t>
            </a:r>
          </a:p>
          <a:p>
            <a:pPr lvl="1"/>
            <a:r>
              <a:rPr lang="en-PT" sz="2000" dirty="0"/>
              <a:t>Even if the data holderv (e.g., cloud provider) is not trustable</a:t>
            </a:r>
          </a:p>
          <a:p>
            <a:pPr lvl="2"/>
            <a:endParaRPr lang="en-PT" sz="1600" dirty="0"/>
          </a:p>
          <a:p>
            <a:pPr marL="114300" indent="0">
              <a:buNone/>
            </a:pPr>
            <a:r>
              <a:rPr lang="en-PT" sz="2400" b="1" dirty="0"/>
              <a:t>Scneario</a:t>
            </a:r>
            <a:r>
              <a:rPr lang="en-PT" sz="2400" dirty="0"/>
              <a:t> </a:t>
            </a:r>
          </a:p>
          <a:p>
            <a:pPr>
              <a:buFont typeface="Wingdings" pitchFamily="2" charset="2"/>
              <a:buChar char="ü"/>
            </a:pPr>
            <a:r>
              <a:rPr lang="en-PT" sz="2400" dirty="0"/>
              <a:t>Upload my data, fully encrypted </a:t>
            </a:r>
          </a:p>
          <a:p>
            <a:pPr marL="742950" lvl="1" indent="-342900">
              <a:buFont typeface="Wingdings" pitchFamily="2" charset="2"/>
              <a:buChar char="ü"/>
            </a:pPr>
            <a:r>
              <a:rPr lang="en-GB" sz="2000" dirty="0"/>
              <a:t>(m</a:t>
            </a:r>
            <a:r>
              <a:rPr lang="en-PT" sz="2000" dirty="0"/>
              <a:t>aybe I had it already stored remotely) </a:t>
            </a:r>
          </a:p>
          <a:p>
            <a:pPr>
              <a:buFont typeface="Wingdings" pitchFamily="2" charset="2"/>
              <a:buChar char="ü"/>
            </a:pPr>
            <a:r>
              <a:rPr lang="en-PT" sz="2400" dirty="0"/>
              <a:t>Need to run a </a:t>
            </a:r>
            <a:r>
              <a:rPr lang="en-PT" sz="2400" b="1" dirty="0">
                <a:latin typeface="Fira Code" panose="020B0809050000020004" pitchFamily="49" charset="0"/>
                <a:ea typeface="Fira Code" panose="020B0809050000020004" pitchFamily="49" charset="0"/>
              </a:rPr>
              <a:t>search</a:t>
            </a:r>
          </a:p>
          <a:p>
            <a:pPr marL="742950" lvl="1" indent="-342900">
              <a:buFont typeface="Wingdings" pitchFamily="2" charset="2"/>
              <a:buChar char="ü"/>
            </a:pPr>
            <a:r>
              <a:rPr lang="en-GB" sz="2000" dirty="0"/>
              <a:t>must include </a:t>
            </a:r>
            <a:r>
              <a:rPr lang="en-GB" sz="2000" dirty="0">
                <a:solidFill>
                  <a:srgbClr val="C00000"/>
                </a:solidFill>
              </a:rPr>
              <a:t>Decrypt, </a:t>
            </a:r>
            <a:r>
              <a:rPr lang="en-GB" sz="2000" b="1" dirty="0">
                <a:solidFill>
                  <a:srgbClr val="C00000"/>
                </a:solidFill>
                <a:latin typeface="Fira Code" panose="020B0809050000020004" pitchFamily="49" charset="0"/>
                <a:ea typeface="Fira Code" panose="020B0809050000020004" pitchFamily="49" charset="0"/>
              </a:rPr>
              <a:t>search</a:t>
            </a:r>
            <a:r>
              <a:rPr lang="en-GB" sz="2000" dirty="0">
                <a:solidFill>
                  <a:srgbClr val="C00000"/>
                </a:solidFill>
              </a:rPr>
              <a:t>, Encrypt</a:t>
            </a:r>
            <a:endParaRPr lang="en-PT" sz="1600" dirty="0"/>
          </a:p>
          <a:p>
            <a:pPr>
              <a:buFont typeface="Wingdings" pitchFamily="2" charset="2"/>
              <a:buChar char="ü"/>
            </a:pPr>
            <a:r>
              <a:rPr lang="en-PT" sz="2400" dirty="0"/>
              <a:t>Receive the result of </a:t>
            </a:r>
            <a:r>
              <a:rPr lang="en-PT" sz="2400" b="1" dirty="0">
                <a:latin typeface="Fira Code" panose="020B0809050000020004" pitchFamily="49" charset="0"/>
                <a:ea typeface="Fira Code" panose="020B0809050000020004" pitchFamily="49" charset="0"/>
              </a:rPr>
              <a:t>search</a:t>
            </a:r>
          </a:p>
          <a:p>
            <a:endParaRPr lang="en-PT" sz="2400" dirty="0"/>
          </a:p>
        </p:txBody>
      </p:sp>
      <p:pic>
        <p:nvPicPr>
          <p:cNvPr id="23" name="Picture 22" descr="A picture containing shape&#10;&#10;Description automatically generated">
            <a:extLst>
              <a:ext uri="{FF2B5EF4-FFF2-40B4-BE49-F238E27FC236}">
                <a16:creationId xmlns:a16="http://schemas.microsoft.com/office/drawing/2014/main" id="{EAF86FBB-FE2B-4A4E-9387-723D800DCAB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424078" y="3049808"/>
            <a:ext cx="919595" cy="919595"/>
          </a:xfrm>
          <a:prstGeom prst="rect">
            <a:avLst/>
          </a:prstGeom>
        </p:spPr>
      </p:pic>
      <p:grpSp>
        <p:nvGrpSpPr>
          <p:cNvPr id="14" name="Group 13">
            <a:extLst>
              <a:ext uri="{FF2B5EF4-FFF2-40B4-BE49-F238E27FC236}">
                <a16:creationId xmlns:a16="http://schemas.microsoft.com/office/drawing/2014/main" id="{C88EABE7-0210-A74F-8770-D2C24A096893}"/>
              </a:ext>
            </a:extLst>
          </p:cNvPr>
          <p:cNvGrpSpPr/>
          <p:nvPr/>
        </p:nvGrpSpPr>
        <p:grpSpPr>
          <a:xfrm rot="2700000">
            <a:off x="8112047" y="2433858"/>
            <a:ext cx="1256727" cy="2854414"/>
            <a:chOff x="3961562" y="423095"/>
            <a:chExt cx="2699823" cy="6132131"/>
          </a:xfrm>
        </p:grpSpPr>
        <p:sp>
          <p:nvSpPr>
            <p:cNvPr id="12" name="Can 11">
              <a:extLst>
                <a:ext uri="{FF2B5EF4-FFF2-40B4-BE49-F238E27FC236}">
                  <a16:creationId xmlns:a16="http://schemas.microsoft.com/office/drawing/2014/main" id="{7E6891C5-279A-EA4B-9FCD-6AA9452B6570}"/>
                </a:ext>
              </a:extLst>
            </p:cNvPr>
            <p:cNvSpPr/>
            <p:nvPr/>
          </p:nvSpPr>
          <p:spPr>
            <a:xfrm>
              <a:off x="5105433" y="3146370"/>
              <a:ext cx="412080" cy="3408856"/>
            </a:xfrm>
            <a:prstGeom prst="can">
              <a:avLst/>
            </a:prstGeom>
            <a:solidFill>
              <a:schemeClr val="bg1"/>
            </a:solidFill>
            <a:ln w="28575">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Doughnut 8">
              <a:extLst>
                <a:ext uri="{FF2B5EF4-FFF2-40B4-BE49-F238E27FC236}">
                  <a16:creationId xmlns:a16="http://schemas.microsoft.com/office/drawing/2014/main" id="{1D67A65E-33D7-F94E-B932-0B24FA99104E}"/>
                </a:ext>
              </a:extLst>
            </p:cNvPr>
            <p:cNvSpPr/>
            <p:nvPr/>
          </p:nvSpPr>
          <p:spPr>
            <a:xfrm>
              <a:off x="3961562" y="423095"/>
              <a:ext cx="2699823" cy="2699823"/>
            </a:xfrm>
            <a:prstGeom prst="donut">
              <a:avLst>
                <a:gd name="adj" fmla="val 9493"/>
              </a:avLst>
            </a:prstGeom>
            <a:solidFill>
              <a:schemeClr val="bg1"/>
            </a:solidFill>
            <a:ln w="28575">
              <a:solidFill>
                <a:srgbClr val="C00000"/>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4" name="Rectangle 3">
            <a:extLst>
              <a:ext uri="{FF2B5EF4-FFF2-40B4-BE49-F238E27FC236}">
                <a16:creationId xmlns:a16="http://schemas.microsoft.com/office/drawing/2014/main" id="{EB2D4FBB-97EF-6A05-C01B-F92EC31DBD13}"/>
              </a:ext>
            </a:extLst>
          </p:cNvPr>
          <p:cNvSpPr/>
          <p:nvPr/>
        </p:nvSpPr>
        <p:spPr>
          <a:xfrm>
            <a:off x="6239113" y="3369582"/>
            <a:ext cx="5019521" cy="3257748"/>
          </a:xfrm>
          <a:prstGeom prst="rect">
            <a:avLst/>
          </a:prstGeom>
          <a:solidFill>
            <a:srgbClr val="73B8DB"/>
          </a:solidFill>
          <a:ln w="76200">
            <a:noFill/>
          </a:ln>
        </p:spPr>
        <p:txBody>
          <a:bodyPr wrap="none" lIns="180000" tIns="0" rIns="0" bIns="0" rtlCol="0" anchor="ctr">
            <a:noAutofit/>
          </a:bodyPr>
          <a:lstStyle/>
          <a:p>
            <a:r>
              <a:rPr lang="pt-PT" sz="2000" b="1" dirty="0">
                <a:latin typeface="Calibri" panose="020F0502020204030204" pitchFamily="34" charset="0"/>
                <a:ea typeface="Verdana" panose="020B0604030504040204" pitchFamily="34" charset="0"/>
                <a:cs typeface="Calibri" panose="020F0502020204030204" pitchFamily="34" charset="0"/>
              </a:rPr>
              <a:t>Solution2:</a:t>
            </a:r>
          </a:p>
          <a:p>
            <a:r>
              <a:rPr lang="en-PT" sz="2000" b="1">
                <a:latin typeface="Calibri" panose="020F0502020204030204" pitchFamily="34" charset="0"/>
                <a:ea typeface="Verdana" panose="020B0604030504040204" pitchFamily="34" charset="0"/>
                <a:cs typeface="Calibri" panose="020F0502020204030204" pitchFamily="34" charset="0"/>
              </a:rPr>
              <a:t>Server </a:t>
            </a:r>
            <a:r>
              <a:rPr lang="en-PT" sz="2000" b="1" dirty="0">
                <a:latin typeface="Calibri" panose="020F0502020204030204" pitchFamily="34" charset="0"/>
                <a:ea typeface="Verdana" panose="020B0604030504040204" pitchFamily="34" charset="0"/>
                <a:cs typeface="Calibri" panose="020F0502020204030204" pitchFamily="34" charset="0"/>
              </a:rPr>
              <a:t>does the search:</a:t>
            </a:r>
          </a:p>
          <a:p>
            <a:endParaRPr lang="en-US" sz="2000" b="1" dirty="0">
              <a:latin typeface="Calibri" panose="020F0502020204030204" pitchFamily="34" charset="0"/>
              <a:ea typeface="Verdana" panose="020B0604030504040204" pitchFamily="34" charset="0"/>
              <a:cs typeface="Calibri" panose="020F0502020204030204" pitchFamily="34" charset="0"/>
            </a:endParaRPr>
          </a:p>
          <a:p>
            <a:r>
              <a:rPr lang="en-NZ" sz="2000" b="1" dirty="0">
                <a:latin typeface="Calibri" panose="020F0502020204030204" pitchFamily="34" charset="0"/>
                <a:ea typeface="Verdana" panose="020B0604030504040204" pitchFamily="34" charset="0"/>
                <a:cs typeface="Calibri" panose="020F0502020204030204" pitchFamily="34" charset="0"/>
              </a:rPr>
              <a:t>- </a:t>
            </a:r>
            <a:r>
              <a:rPr lang="en-US" sz="2000" b="1" dirty="0">
                <a:latin typeface="Calibri" panose="020F0502020204030204" pitchFamily="34" charset="0"/>
                <a:ea typeface="Verdana" panose="020B0604030504040204" pitchFamily="34" charset="0"/>
                <a:cs typeface="Calibri" panose="020F0502020204030204" pitchFamily="34" charset="0"/>
              </a:rPr>
              <a:t>Server decrypt the data</a:t>
            </a:r>
          </a:p>
          <a:p>
            <a:r>
              <a:rPr lang="en-US" sz="2000" b="1" dirty="0">
                <a:latin typeface="Calibri" panose="020F0502020204030204" pitchFamily="34" charset="0"/>
                <a:ea typeface="Verdana" panose="020B0604030504040204" pitchFamily="34" charset="0"/>
                <a:cs typeface="Calibri" panose="020F0502020204030204" pitchFamily="34" charset="0"/>
              </a:rPr>
              <a:t>- Server runs the query</a:t>
            </a:r>
          </a:p>
          <a:p>
            <a:r>
              <a:rPr lang="en-US" sz="2000" b="1" dirty="0">
                <a:latin typeface="Calibri" panose="020F0502020204030204" pitchFamily="34" charset="0"/>
                <a:ea typeface="Verdana" panose="020B0604030504040204" pitchFamily="34" charset="0"/>
                <a:cs typeface="Calibri" panose="020F0502020204030204" pitchFamily="34" charset="0"/>
              </a:rPr>
              <a:t>- Server sends only the results back to user</a:t>
            </a:r>
          </a:p>
          <a:p>
            <a:endParaRPr lang="en-US" sz="2000" b="1" dirty="0">
              <a:latin typeface="Calibri" panose="020F0502020204030204" pitchFamily="34" charset="0"/>
              <a:ea typeface="Verdana" panose="020B0604030504040204" pitchFamily="34" charset="0"/>
              <a:cs typeface="Calibri" panose="020F0502020204030204" pitchFamily="34" charset="0"/>
            </a:endParaRPr>
          </a:p>
          <a:p>
            <a:r>
              <a:rPr lang="en-PT" sz="2000" b="1" dirty="0">
                <a:solidFill>
                  <a:srgbClr val="C00000"/>
                </a:solidFill>
                <a:latin typeface="Calibri" panose="020F0502020204030204" pitchFamily="34" charset="0"/>
                <a:ea typeface="Verdana" panose="020B0604030504040204" pitchFamily="34" charset="0"/>
                <a:cs typeface="Calibri" panose="020F0502020204030204" pitchFamily="34" charset="0"/>
              </a:rPr>
              <a:t>Limitations</a:t>
            </a:r>
          </a:p>
          <a:p>
            <a:r>
              <a:rPr lang="en-PT" sz="2000" b="1" dirty="0">
                <a:solidFill>
                  <a:srgbClr val="C00000"/>
                </a:solidFill>
                <a:latin typeface="Calibri" panose="020F0502020204030204" pitchFamily="34" charset="0"/>
                <a:ea typeface="Verdana" panose="020B0604030504040204" pitchFamily="34" charset="0"/>
                <a:cs typeface="Calibri" panose="020F0502020204030204" pitchFamily="34" charset="0"/>
              </a:rPr>
              <a:t>- </a:t>
            </a:r>
            <a:r>
              <a:rPr lang="en-US" sz="2000" b="1" dirty="0">
                <a:solidFill>
                  <a:srgbClr val="C00000"/>
                </a:solidFill>
                <a:latin typeface="Calibri" panose="020F0502020204030204" pitchFamily="34" charset="0"/>
                <a:ea typeface="Verdana" panose="020B0604030504040204" pitchFamily="34" charset="0"/>
                <a:cs typeface="Calibri" panose="020F0502020204030204" pitchFamily="34" charset="0"/>
              </a:rPr>
              <a:t>server to learn the plaintext data</a:t>
            </a:r>
          </a:p>
          <a:p>
            <a:endParaRPr lang="en-PT" sz="2000" b="1" dirty="0">
              <a:solidFill>
                <a:srgbClr val="FF0000"/>
              </a:solidFill>
              <a:latin typeface="Calibri" panose="020F050202020403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3058092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9" name="Attacking a Linear Model"/>
          <p:cNvSpPr>
            <a:spLocks noGrp="1"/>
          </p:cNvSpPr>
          <p:nvPr>
            <p:ph type="title"/>
          </p:nvPr>
        </p:nvSpPr>
        <p:spPr>
          <a:prstGeom prst="rect">
            <a:avLst/>
          </a:prstGeom>
        </p:spPr>
        <p:txBody>
          <a:bodyPr>
            <a:noAutofit/>
          </a:bodyPr>
          <a:lstStyle>
            <a:lvl1pPr defTabSz="572516">
              <a:defRPr sz="7840"/>
            </a:lvl1pPr>
          </a:lstStyle>
          <a:p>
            <a:pPr algn="ctr"/>
            <a:r>
              <a:rPr sz="5400" dirty="0"/>
              <a:t>Attacking a Linear Model</a:t>
            </a:r>
          </a:p>
        </p:txBody>
      </p:sp>
      <p:pic>
        <p:nvPicPr>
          <p:cNvPr id="180" name="image00.png" descr="image00.png"/>
          <p:cNvPicPr>
            <a:picLocks noChangeAspect="1"/>
          </p:cNvPicPr>
          <p:nvPr/>
        </p:nvPicPr>
        <p:blipFill>
          <a:blip r:embed="rId2"/>
          <a:stretch>
            <a:fillRect/>
          </a:stretch>
        </p:blipFill>
        <p:spPr>
          <a:xfrm>
            <a:off x="2446535" y="1572477"/>
            <a:ext cx="6328391" cy="4945345"/>
          </a:xfrm>
          <a:prstGeom prst="rect">
            <a:avLst/>
          </a:prstGeom>
          <a:ln w="12700">
            <a:miter lim="400000"/>
          </a:ln>
        </p:spPr>
      </p:pic>
    </p:spTree>
    <p:extLst>
      <p:ext uri="{BB962C8B-B14F-4D97-AF65-F5344CB8AC3E}">
        <p14:creationId xmlns:p14="http://schemas.microsoft.com/office/powerpoint/2010/main" val="372298965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8F8A-31CA-8D45-A6C3-C632988B634C}"/>
              </a:ext>
            </a:extLst>
          </p:cNvPr>
          <p:cNvSpPr>
            <a:spLocks noGrp="1"/>
          </p:cNvSpPr>
          <p:nvPr>
            <p:ph type="title"/>
          </p:nvPr>
        </p:nvSpPr>
        <p:spPr/>
        <p:txBody>
          <a:bodyPr/>
          <a:lstStyle/>
          <a:p>
            <a:r>
              <a:rPr lang="en-US" dirty="0"/>
              <a:t>Bad actors</a:t>
            </a:r>
          </a:p>
        </p:txBody>
      </p:sp>
      <p:sp>
        <p:nvSpPr>
          <p:cNvPr id="3" name="Content Placeholder 2">
            <a:extLst>
              <a:ext uri="{FF2B5EF4-FFF2-40B4-BE49-F238E27FC236}">
                <a16:creationId xmlns:a16="http://schemas.microsoft.com/office/drawing/2014/main" id="{EA089A6B-97BA-2845-99DF-316F9FF6340D}"/>
              </a:ext>
            </a:extLst>
          </p:cNvPr>
          <p:cNvSpPr>
            <a:spLocks noGrp="1"/>
          </p:cNvSpPr>
          <p:nvPr>
            <p:ph idx="1"/>
          </p:nvPr>
        </p:nvSpPr>
        <p:spPr/>
        <p:txBody>
          <a:bodyPr/>
          <a:lstStyle/>
          <a:p>
            <a:r>
              <a:rPr lang="en-US" dirty="0"/>
              <a:t>Key issue in AML: bad actors (who do bad things) have </a:t>
            </a:r>
            <a:r>
              <a:rPr lang="en-US" i="1" dirty="0">
                <a:solidFill>
                  <a:srgbClr val="FF0000"/>
                </a:solidFill>
              </a:rPr>
              <a:t>objectives</a:t>
            </a:r>
          </a:p>
          <a:p>
            <a:pPr lvl="1"/>
            <a:r>
              <a:rPr lang="en-US" b="1" dirty="0">
                <a:solidFill>
                  <a:srgbClr val="FF0000"/>
                </a:solidFill>
              </a:rPr>
              <a:t>not getting detected</a:t>
            </a:r>
          </a:p>
          <a:p>
            <a:pPr lvl="1"/>
            <a:r>
              <a:rPr lang="en-US" b="1" dirty="0">
                <a:solidFill>
                  <a:srgbClr val="FF0000"/>
                </a:solidFill>
              </a:rPr>
              <a:t>perform malicious function</a:t>
            </a:r>
          </a:p>
          <a:p>
            <a:r>
              <a:rPr lang="en-US" b="1" dirty="0">
                <a:solidFill>
                  <a:srgbClr val="FF0000"/>
                </a:solidFill>
              </a:rPr>
              <a:t>These “bad actors” will attempt to change the observed instances, their behavior, </a:t>
            </a:r>
            <a:r>
              <a:rPr lang="en-US" b="1" dirty="0" err="1">
                <a:solidFill>
                  <a:srgbClr val="FF0000"/>
                </a:solidFill>
              </a:rPr>
              <a:t>etc</a:t>
            </a:r>
            <a:r>
              <a:rPr lang="en-US" b="1" dirty="0">
                <a:solidFill>
                  <a:srgbClr val="FF0000"/>
                </a:solidFill>
              </a:rPr>
              <a:t>, to accomplish their goals</a:t>
            </a:r>
          </a:p>
        </p:txBody>
      </p:sp>
      <p:sp>
        <p:nvSpPr>
          <p:cNvPr id="4" name="Rectangle 3">
            <a:extLst>
              <a:ext uri="{FF2B5EF4-FFF2-40B4-BE49-F238E27FC236}">
                <a16:creationId xmlns:a16="http://schemas.microsoft.com/office/drawing/2014/main" id="{7A4FF920-08B9-7942-967F-DE5E5FA64A48}"/>
              </a:ext>
            </a:extLst>
          </p:cNvPr>
          <p:cNvSpPr/>
          <p:nvPr/>
        </p:nvSpPr>
        <p:spPr>
          <a:xfrm>
            <a:off x="1613278" y="6343669"/>
            <a:ext cx="1010213" cy="369332"/>
          </a:xfrm>
          <a:prstGeom prst="rect">
            <a:avLst/>
          </a:prstGeom>
        </p:spPr>
        <p:txBody>
          <a:bodyPr wrap="none">
            <a:spAutoFit/>
          </a:bodyPr>
          <a:lstStyle/>
          <a:p>
            <a:r>
              <a:rPr lang="en-US" b="1" dirty="0">
                <a:solidFill>
                  <a:srgbClr val="C00000"/>
                </a:solidFill>
              </a:rPr>
              <a:t>[Li2018] </a:t>
            </a:r>
            <a:endParaRPr lang="en-PT" b="1" dirty="0">
              <a:solidFill>
                <a:srgbClr val="C00000"/>
              </a:solidFill>
            </a:endParaRPr>
          </a:p>
        </p:txBody>
      </p:sp>
    </p:spTree>
    <p:extLst>
      <p:ext uri="{BB962C8B-B14F-4D97-AF65-F5344CB8AC3E}">
        <p14:creationId xmlns:p14="http://schemas.microsoft.com/office/powerpoint/2010/main" val="4092986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492C-4280-594B-8A32-17DD18377DEF}"/>
              </a:ext>
            </a:extLst>
          </p:cNvPr>
          <p:cNvSpPr>
            <a:spLocks noGrp="1"/>
          </p:cNvSpPr>
          <p:nvPr>
            <p:ph type="title"/>
          </p:nvPr>
        </p:nvSpPr>
        <p:spPr/>
        <p:txBody>
          <a:bodyPr/>
          <a:lstStyle/>
          <a:p>
            <a:pPr algn="ctr"/>
            <a:r>
              <a:rPr lang="en-US" dirty="0"/>
              <a:t>Categorization of Attacks</a:t>
            </a:r>
          </a:p>
        </p:txBody>
      </p:sp>
      <p:sp>
        <p:nvSpPr>
          <p:cNvPr id="3" name="Content Placeholder 2">
            <a:extLst>
              <a:ext uri="{FF2B5EF4-FFF2-40B4-BE49-F238E27FC236}">
                <a16:creationId xmlns:a16="http://schemas.microsoft.com/office/drawing/2014/main" id="{B8BB948A-8E2F-2F42-93E6-76BA351BB862}"/>
              </a:ext>
            </a:extLst>
          </p:cNvPr>
          <p:cNvSpPr>
            <a:spLocks noGrp="1"/>
          </p:cNvSpPr>
          <p:nvPr>
            <p:ph idx="1"/>
          </p:nvPr>
        </p:nvSpPr>
        <p:spPr/>
        <p:txBody>
          <a:bodyPr/>
          <a:lstStyle/>
          <a:p>
            <a:r>
              <a:rPr lang="en-US" dirty="0"/>
              <a:t>The 3 dimensions of attacks on ML:</a:t>
            </a:r>
          </a:p>
        </p:txBody>
      </p:sp>
      <p:graphicFrame>
        <p:nvGraphicFramePr>
          <p:cNvPr id="5" name="Table 4">
            <a:extLst>
              <a:ext uri="{FF2B5EF4-FFF2-40B4-BE49-F238E27FC236}">
                <a16:creationId xmlns:a16="http://schemas.microsoft.com/office/drawing/2014/main" id="{703FD854-C88B-F344-BEC8-569448B93DDC}"/>
              </a:ext>
            </a:extLst>
          </p:cNvPr>
          <p:cNvGraphicFramePr>
            <a:graphicFrameLocks noGrp="1"/>
          </p:cNvGraphicFramePr>
          <p:nvPr/>
        </p:nvGraphicFramePr>
        <p:xfrm>
          <a:off x="2956560" y="3180080"/>
          <a:ext cx="6096000" cy="1112520"/>
        </p:xfrm>
        <a:graphic>
          <a:graphicData uri="http://schemas.openxmlformats.org/drawingml/2006/table">
            <a:tbl>
              <a:tblPr firstRow="1" bandRow="1">
                <a:tableStyleId>{5C22544A-7EE6-4342-B048-85BDC9FD1C3A}</a:tableStyleId>
              </a:tblPr>
              <a:tblGrid>
                <a:gridCol w="2465070">
                  <a:extLst>
                    <a:ext uri="{9D8B030D-6E8A-4147-A177-3AD203B41FA5}">
                      <a16:colId xmlns:a16="http://schemas.microsoft.com/office/drawing/2014/main" val="1364017000"/>
                    </a:ext>
                  </a:extLst>
                </a:gridCol>
                <a:gridCol w="3630930">
                  <a:extLst>
                    <a:ext uri="{9D8B030D-6E8A-4147-A177-3AD203B41FA5}">
                      <a16:colId xmlns:a16="http://schemas.microsoft.com/office/drawing/2014/main" val="1466334032"/>
                    </a:ext>
                  </a:extLst>
                </a:gridCol>
              </a:tblGrid>
              <a:tr h="370840">
                <a:tc>
                  <a:txBody>
                    <a:bodyPr/>
                    <a:lstStyle/>
                    <a:p>
                      <a:r>
                        <a:rPr lang="en-US" b="1" dirty="0">
                          <a:solidFill>
                            <a:schemeClr val="tx1"/>
                          </a:solidFill>
                        </a:rPr>
                        <a:t>1. Attack timing</a:t>
                      </a:r>
                    </a:p>
                  </a:txBody>
                  <a:tcPr>
                    <a:noFill/>
                  </a:tcPr>
                </a:tc>
                <a:tc>
                  <a:txBody>
                    <a:bodyPr/>
                    <a:lstStyle/>
                    <a:p>
                      <a:r>
                        <a:rPr lang="en-US" b="0" dirty="0">
                          <a:solidFill>
                            <a:schemeClr val="tx1"/>
                          </a:solidFill>
                        </a:rPr>
                        <a:t>Decision-time vs. training time</a:t>
                      </a:r>
                    </a:p>
                  </a:txBody>
                  <a:tcPr>
                    <a:noFill/>
                  </a:tcPr>
                </a:tc>
                <a:extLst>
                  <a:ext uri="{0D108BD9-81ED-4DB2-BD59-A6C34878D82A}">
                    <a16:rowId xmlns:a16="http://schemas.microsoft.com/office/drawing/2014/main" val="2643699395"/>
                  </a:ext>
                </a:extLst>
              </a:tr>
              <a:tr h="370840">
                <a:tc>
                  <a:txBody>
                    <a:bodyPr/>
                    <a:lstStyle/>
                    <a:p>
                      <a:r>
                        <a:rPr lang="en-US" b="1" dirty="0">
                          <a:solidFill>
                            <a:schemeClr val="tx1"/>
                          </a:solidFill>
                        </a:rPr>
                        <a:t>2. Attacker information</a:t>
                      </a:r>
                    </a:p>
                  </a:txBody>
                  <a:tcPr>
                    <a:noFill/>
                  </a:tcPr>
                </a:tc>
                <a:tc>
                  <a:txBody>
                    <a:bodyPr/>
                    <a:lstStyle/>
                    <a:p>
                      <a:r>
                        <a:rPr lang="en-US" dirty="0">
                          <a:solidFill>
                            <a:schemeClr val="tx1"/>
                          </a:solidFill>
                        </a:rPr>
                        <a:t>White-box vs. black-box</a:t>
                      </a:r>
                    </a:p>
                  </a:txBody>
                  <a:tcPr>
                    <a:noFill/>
                  </a:tcPr>
                </a:tc>
                <a:extLst>
                  <a:ext uri="{0D108BD9-81ED-4DB2-BD59-A6C34878D82A}">
                    <a16:rowId xmlns:a16="http://schemas.microsoft.com/office/drawing/2014/main" val="2634249454"/>
                  </a:ext>
                </a:extLst>
              </a:tr>
              <a:tr h="370840">
                <a:tc>
                  <a:txBody>
                    <a:bodyPr/>
                    <a:lstStyle/>
                    <a:p>
                      <a:r>
                        <a:rPr lang="en-US" b="1" dirty="0">
                          <a:solidFill>
                            <a:schemeClr val="tx1"/>
                          </a:solidFill>
                        </a:rPr>
                        <a:t>3. Attacker goals</a:t>
                      </a:r>
                    </a:p>
                  </a:txBody>
                  <a:tcPr>
                    <a:noFill/>
                  </a:tcPr>
                </a:tc>
                <a:tc>
                  <a:txBody>
                    <a:bodyPr/>
                    <a:lstStyle/>
                    <a:p>
                      <a:r>
                        <a:rPr lang="en-US" dirty="0">
                          <a:solidFill>
                            <a:schemeClr val="tx1"/>
                          </a:solidFill>
                        </a:rPr>
                        <a:t>Targeted vs. reliability</a:t>
                      </a:r>
                    </a:p>
                  </a:txBody>
                  <a:tcPr>
                    <a:noFill/>
                  </a:tcPr>
                </a:tc>
                <a:extLst>
                  <a:ext uri="{0D108BD9-81ED-4DB2-BD59-A6C34878D82A}">
                    <a16:rowId xmlns:a16="http://schemas.microsoft.com/office/drawing/2014/main" val="3453463092"/>
                  </a:ext>
                </a:extLst>
              </a:tr>
            </a:tbl>
          </a:graphicData>
        </a:graphic>
      </p:graphicFrame>
    </p:spTree>
    <p:extLst>
      <p:ext uri="{BB962C8B-B14F-4D97-AF65-F5344CB8AC3E}">
        <p14:creationId xmlns:p14="http://schemas.microsoft.com/office/powerpoint/2010/main" val="87218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C81C-EFAD-A142-932A-57D12AD1BB65}"/>
              </a:ext>
            </a:extLst>
          </p:cNvPr>
          <p:cNvSpPr>
            <a:spLocks noGrp="1"/>
          </p:cNvSpPr>
          <p:nvPr>
            <p:ph type="title"/>
          </p:nvPr>
        </p:nvSpPr>
        <p:spPr/>
        <p:txBody>
          <a:bodyPr/>
          <a:lstStyle/>
          <a:p>
            <a:pPr algn="ctr"/>
            <a:r>
              <a:rPr lang="en-US" dirty="0"/>
              <a:t>Reliability Attacks</a:t>
            </a:r>
          </a:p>
        </p:txBody>
      </p:sp>
      <p:sp>
        <p:nvSpPr>
          <p:cNvPr id="3" name="Content Placeholder 2">
            <a:extLst>
              <a:ext uri="{FF2B5EF4-FFF2-40B4-BE49-F238E27FC236}">
                <a16:creationId xmlns:a16="http://schemas.microsoft.com/office/drawing/2014/main" id="{D9ABB32D-91B7-F640-B5B3-7728A2440B0C}"/>
              </a:ext>
            </a:extLst>
          </p:cNvPr>
          <p:cNvSpPr>
            <a:spLocks noGrp="1"/>
          </p:cNvSpPr>
          <p:nvPr>
            <p:ph idx="1"/>
          </p:nvPr>
        </p:nvSpPr>
        <p:spPr/>
        <p:txBody>
          <a:bodyPr/>
          <a:lstStyle/>
          <a:p>
            <a:r>
              <a:rPr lang="en-US" dirty="0"/>
              <a:t>Maximize prediction error (largely in supervised learning)</a:t>
            </a:r>
          </a:p>
          <a:p>
            <a:pPr lvl="1"/>
            <a:r>
              <a:rPr lang="en-US" dirty="0"/>
              <a:t>Make learning unreliable</a:t>
            </a:r>
          </a:p>
        </p:txBody>
      </p:sp>
      <p:graphicFrame>
        <p:nvGraphicFramePr>
          <p:cNvPr id="4" name="Table 3">
            <a:extLst>
              <a:ext uri="{FF2B5EF4-FFF2-40B4-BE49-F238E27FC236}">
                <a16:creationId xmlns:a16="http://schemas.microsoft.com/office/drawing/2014/main" id="{5A15859F-213E-1E40-9A74-7A9D5ABE5D1E}"/>
              </a:ext>
            </a:extLst>
          </p:cNvPr>
          <p:cNvGraphicFramePr>
            <a:graphicFrameLocks noGrp="1"/>
          </p:cNvGraphicFramePr>
          <p:nvPr/>
        </p:nvGraphicFramePr>
        <p:xfrm>
          <a:off x="2621050" y="3790556"/>
          <a:ext cx="6486940" cy="1112520"/>
        </p:xfrm>
        <a:graphic>
          <a:graphicData uri="http://schemas.openxmlformats.org/drawingml/2006/table">
            <a:tbl>
              <a:tblPr firstRow="1" bandRow="1">
                <a:tableStyleId>{5C22544A-7EE6-4342-B048-85BDC9FD1C3A}</a:tableStyleId>
              </a:tblPr>
              <a:tblGrid>
                <a:gridCol w="2849217">
                  <a:extLst>
                    <a:ext uri="{9D8B030D-6E8A-4147-A177-3AD203B41FA5}">
                      <a16:colId xmlns:a16="http://schemas.microsoft.com/office/drawing/2014/main" val="1364017000"/>
                    </a:ext>
                  </a:extLst>
                </a:gridCol>
                <a:gridCol w="3637723">
                  <a:extLst>
                    <a:ext uri="{9D8B030D-6E8A-4147-A177-3AD203B41FA5}">
                      <a16:colId xmlns:a16="http://schemas.microsoft.com/office/drawing/2014/main" val="1466334032"/>
                    </a:ext>
                  </a:extLst>
                </a:gridCol>
              </a:tblGrid>
              <a:tr h="370840">
                <a:tc>
                  <a:txBody>
                    <a:bodyPr/>
                    <a:lstStyle/>
                    <a:p>
                      <a:r>
                        <a:rPr lang="en-US" b="1" dirty="0">
                          <a:solidFill>
                            <a:schemeClr val="tx1"/>
                          </a:solidFill>
                        </a:rPr>
                        <a:t>1. Attack timing</a:t>
                      </a:r>
                    </a:p>
                  </a:txBody>
                  <a:tcPr>
                    <a:noFill/>
                  </a:tcPr>
                </a:tc>
                <a:tc>
                  <a:txBody>
                    <a:bodyPr/>
                    <a:lstStyle/>
                    <a:p>
                      <a:r>
                        <a:rPr lang="en-US" b="0" dirty="0">
                          <a:solidFill>
                            <a:schemeClr val="tx1"/>
                          </a:solidFill>
                        </a:rPr>
                        <a:t>Decision-time vs. training time</a:t>
                      </a:r>
                    </a:p>
                  </a:txBody>
                  <a:tcPr>
                    <a:noFill/>
                  </a:tcPr>
                </a:tc>
                <a:extLst>
                  <a:ext uri="{0D108BD9-81ED-4DB2-BD59-A6C34878D82A}">
                    <a16:rowId xmlns:a16="http://schemas.microsoft.com/office/drawing/2014/main" val="2643699395"/>
                  </a:ext>
                </a:extLst>
              </a:tr>
              <a:tr h="370840">
                <a:tc>
                  <a:txBody>
                    <a:bodyPr/>
                    <a:lstStyle/>
                    <a:p>
                      <a:r>
                        <a:rPr lang="en-US" b="1" dirty="0">
                          <a:solidFill>
                            <a:schemeClr val="tx1"/>
                          </a:solidFill>
                        </a:rPr>
                        <a:t>2. Attacker information</a:t>
                      </a:r>
                    </a:p>
                  </a:txBody>
                  <a:tcPr>
                    <a:noFill/>
                  </a:tcPr>
                </a:tc>
                <a:tc>
                  <a:txBody>
                    <a:bodyPr/>
                    <a:lstStyle/>
                    <a:p>
                      <a:r>
                        <a:rPr lang="en-US" dirty="0">
                          <a:solidFill>
                            <a:schemeClr val="tx1"/>
                          </a:solidFill>
                        </a:rPr>
                        <a:t>White-box vs. black-box</a:t>
                      </a:r>
                    </a:p>
                  </a:txBody>
                  <a:tcPr>
                    <a:noFill/>
                  </a:tcPr>
                </a:tc>
                <a:extLst>
                  <a:ext uri="{0D108BD9-81ED-4DB2-BD59-A6C34878D82A}">
                    <a16:rowId xmlns:a16="http://schemas.microsoft.com/office/drawing/2014/main" val="2634249454"/>
                  </a:ext>
                </a:extLst>
              </a:tr>
              <a:tr h="370840">
                <a:tc>
                  <a:txBody>
                    <a:bodyPr/>
                    <a:lstStyle/>
                    <a:p>
                      <a:r>
                        <a:rPr lang="en-US" b="1" dirty="0">
                          <a:solidFill>
                            <a:schemeClr val="tx1"/>
                          </a:solidFill>
                        </a:rPr>
                        <a:t>3. Attacker goals</a:t>
                      </a:r>
                    </a:p>
                  </a:txBody>
                  <a:tcPr>
                    <a:solidFill>
                      <a:schemeClr val="bg1">
                        <a:lumMod val="65000"/>
                      </a:schemeClr>
                    </a:solidFill>
                  </a:tcPr>
                </a:tc>
                <a:tc>
                  <a:txBody>
                    <a:bodyPr/>
                    <a:lstStyle/>
                    <a:p>
                      <a:r>
                        <a:rPr lang="en-US" dirty="0">
                          <a:solidFill>
                            <a:schemeClr val="tx1"/>
                          </a:solidFill>
                        </a:rPr>
                        <a:t>Targeted vs. reliability</a:t>
                      </a:r>
                    </a:p>
                  </a:txBody>
                  <a:tcPr>
                    <a:solidFill>
                      <a:schemeClr val="bg1">
                        <a:lumMod val="65000"/>
                      </a:schemeClr>
                    </a:solidFill>
                  </a:tcPr>
                </a:tc>
                <a:extLst>
                  <a:ext uri="{0D108BD9-81ED-4DB2-BD59-A6C34878D82A}">
                    <a16:rowId xmlns:a16="http://schemas.microsoft.com/office/drawing/2014/main" val="3453463092"/>
                  </a:ext>
                </a:extLst>
              </a:tr>
            </a:tbl>
          </a:graphicData>
        </a:graphic>
      </p:graphicFrame>
    </p:spTree>
    <p:extLst>
      <p:ext uri="{BB962C8B-B14F-4D97-AF65-F5344CB8AC3E}">
        <p14:creationId xmlns:p14="http://schemas.microsoft.com/office/powerpoint/2010/main" val="3960733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E88B-1161-544D-8ADB-148D41546154}"/>
              </a:ext>
            </a:extLst>
          </p:cNvPr>
          <p:cNvSpPr>
            <a:spLocks noGrp="1"/>
          </p:cNvSpPr>
          <p:nvPr>
            <p:ph type="title"/>
          </p:nvPr>
        </p:nvSpPr>
        <p:spPr/>
        <p:txBody>
          <a:bodyPr/>
          <a:lstStyle/>
          <a:p>
            <a:pPr algn="ctr"/>
            <a:r>
              <a:rPr lang="en-US" dirty="0"/>
              <a:t>Targeted Attacks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D9D251-7E50-C746-8F25-E5C43210A62E}"/>
                  </a:ext>
                </a:extLst>
              </p:cNvPr>
              <p:cNvSpPr>
                <a:spLocks noGrp="1"/>
              </p:cNvSpPr>
              <p:nvPr>
                <p:ph idx="1"/>
              </p:nvPr>
            </p:nvSpPr>
            <p:spPr/>
            <p:txBody>
              <a:bodyPr/>
              <a:lstStyle/>
              <a:p>
                <a:r>
                  <a:rPr lang="en-US" dirty="0"/>
                  <a:t> The attacker has a target instance </a:t>
                </a:r>
                <a:r>
                  <a:rPr lang="en-US" i="1" dirty="0"/>
                  <a:t>x</a:t>
                </a:r>
                <a:r>
                  <a:rPr lang="en-US" dirty="0"/>
                  <a:t> with a true label </a:t>
                </a:r>
                <a:r>
                  <a:rPr lang="en-US" i="1" dirty="0"/>
                  <a:t>y</a:t>
                </a:r>
                <a:r>
                  <a:rPr lang="en-US" dirty="0"/>
                  <a:t>, and he/she wishes to cause the classifier to erroneously label it as </a:t>
                </a:r>
                <a:r>
                  <a:rPr lang="en-US" i="1" dirty="0"/>
                  <a:t>z</a:t>
                </a:r>
                <a:endParaRPr lang="en-US" dirty="0"/>
              </a:p>
              <a:p>
                <a:pPr lvl="1"/>
                <a:r>
                  <a:rPr lang="en-US" dirty="0"/>
                  <a:t>E.g., Attacker wishes to have a stop sign be erroneously labeled as a speed limit sign</a:t>
                </a:r>
              </a:p>
              <a:p>
                <a:endParaRPr lang="en-US" dirty="0"/>
              </a:p>
              <a:p>
                <a:r>
                  <a:rPr lang="en-US" dirty="0"/>
                  <a:t>More generally: let </a:t>
                </a:r>
                <a:r>
                  <a:rPr lang="en-US" i="1" dirty="0"/>
                  <a:t>S</a:t>
                </a:r>
                <a:r>
                  <a:rPr lang="en-US" dirty="0"/>
                  <a:t> be a subset of the sample space; the attacker wishes to re-label </a:t>
                </a:r>
                <a:r>
                  <a:rPr lang="en-US" i="1" dirty="0"/>
                  <a:t>(</a:t>
                </a:r>
                <a:r>
                  <a:rPr lang="en-US" i="1" dirty="0" err="1"/>
                  <a:t>x,y</a:t>
                </a:r>
                <a:r>
                  <a:rPr lang="en-US" i="1" dirty="0"/>
                  <a:t>) </a:t>
                </a:r>
                <a14:m>
                  <m:oMath xmlns:m="http://schemas.openxmlformats.org/officeDocument/2006/math">
                    <m:r>
                      <a:rPr lang="en-US" i="1" dirty="0" smtClean="0">
                        <a:latin typeface="Cambria Math" panose="02040503050406030204" pitchFamily="18" charset="0"/>
                      </a:rPr>
                      <m:t>∈</m:t>
                    </m:r>
                  </m:oMath>
                </a14:m>
                <a:r>
                  <a:rPr lang="en-US" i="1" dirty="0"/>
                  <a:t> S </a:t>
                </a:r>
                <a:r>
                  <a:rPr lang="en-US" dirty="0"/>
                  <a:t>according to its target label function </a:t>
                </a:r>
                <a:r>
                  <a:rPr lang="en-US" i="1" dirty="0"/>
                  <a:t>L(x)</a:t>
                </a:r>
              </a:p>
            </p:txBody>
          </p:sp>
        </mc:Choice>
        <mc:Fallback xmlns="">
          <p:sp>
            <p:nvSpPr>
              <p:cNvPr id="3" name="Content Placeholder 2">
                <a:extLst>
                  <a:ext uri="{FF2B5EF4-FFF2-40B4-BE49-F238E27FC236}">
                    <a16:creationId xmlns:a16="http://schemas.microsoft.com/office/drawing/2014/main" id="{6DD9D251-7E50-C746-8F25-E5C43210A62E}"/>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B1F6A2E7-DCD6-C445-BF35-DF4BB89CAC74}"/>
              </a:ext>
            </a:extLst>
          </p:cNvPr>
          <p:cNvGraphicFramePr>
            <a:graphicFrameLocks noGrp="1"/>
          </p:cNvGraphicFramePr>
          <p:nvPr/>
        </p:nvGraphicFramePr>
        <p:xfrm>
          <a:off x="2852530" y="5064443"/>
          <a:ext cx="6486940" cy="1112520"/>
        </p:xfrm>
        <a:graphic>
          <a:graphicData uri="http://schemas.openxmlformats.org/drawingml/2006/table">
            <a:tbl>
              <a:tblPr firstRow="1" bandRow="1">
                <a:tableStyleId>{5C22544A-7EE6-4342-B048-85BDC9FD1C3A}</a:tableStyleId>
              </a:tblPr>
              <a:tblGrid>
                <a:gridCol w="2849217">
                  <a:extLst>
                    <a:ext uri="{9D8B030D-6E8A-4147-A177-3AD203B41FA5}">
                      <a16:colId xmlns:a16="http://schemas.microsoft.com/office/drawing/2014/main" val="1364017000"/>
                    </a:ext>
                  </a:extLst>
                </a:gridCol>
                <a:gridCol w="3637723">
                  <a:extLst>
                    <a:ext uri="{9D8B030D-6E8A-4147-A177-3AD203B41FA5}">
                      <a16:colId xmlns:a16="http://schemas.microsoft.com/office/drawing/2014/main" val="1466334032"/>
                    </a:ext>
                  </a:extLst>
                </a:gridCol>
              </a:tblGrid>
              <a:tr h="370840">
                <a:tc>
                  <a:txBody>
                    <a:bodyPr/>
                    <a:lstStyle/>
                    <a:p>
                      <a:r>
                        <a:rPr lang="en-US" b="1" dirty="0">
                          <a:solidFill>
                            <a:schemeClr val="tx1"/>
                          </a:solidFill>
                        </a:rPr>
                        <a:t>1. Attack timing</a:t>
                      </a:r>
                    </a:p>
                  </a:txBody>
                  <a:tcPr>
                    <a:noFill/>
                  </a:tcPr>
                </a:tc>
                <a:tc>
                  <a:txBody>
                    <a:bodyPr/>
                    <a:lstStyle/>
                    <a:p>
                      <a:r>
                        <a:rPr lang="en-US" b="0" dirty="0">
                          <a:solidFill>
                            <a:schemeClr val="tx1"/>
                          </a:solidFill>
                        </a:rPr>
                        <a:t>Decision-time vs. training time</a:t>
                      </a:r>
                    </a:p>
                  </a:txBody>
                  <a:tcPr>
                    <a:noFill/>
                  </a:tcPr>
                </a:tc>
                <a:extLst>
                  <a:ext uri="{0D108BD9-81ED-4DB2-BD59-A6C34878D82A}">
                    <a16:rowId xmlns:a16="http://schemas.microsoft.com/office/drawing/2014/main" val="2643699395"/>
                  </a:ext>
                </a:extLst>
              </a:tr>
              <a:tr h="370840">
                <a:tc>
                  <a:txBody>
                    <a:bodyPr/>
                    <a:lstStyle/>
                    <a:p>
                      <a:r>
                        <a:rPr lang="en-US" b="1" dirty="0">
                          <a:solidFill>
                            <a:schemeClr val="tx1"/>
                          </a:solidFill>
                        </a:rPr>
                        <a:t>2. Attacker information</a:t>
                      </a:r>
                    </a:p>
                  </a:txBody>
                  <a:tcPr>
                    <a:noFill/>
                  </a:tcPr>
                </a:tc>
                <a:tc>
                  <a:txBody>
                    <a:bodyPr/>
                    <a:lstStyle/>
                    <a:p>
                      <a:r>
                        <a:rPr lang="en-US" dirty="0">
                          <a:solidFill>
                            <a:schemeClr val="tx1"/>
                          </a:solidFill>
                        </a:rPr>
                        <a:t>White-box vs. black-box</a:t>
                      </a:r>
                    </a:p>
                  </a:txBody>
                  <a:tcPr>
                    <a:noFill/>
                  </a:tcPr>
                </a:tc>
                <a:extLst>
                  <a:ext uri="{0D108BD9-81ED-4DB2-BD59-A6C34878D82A}">
                    <a16:rowId xmlns:a16="http://schemas.microsoft.com/office/drawing/2014/main" val="2634249454"/>
                  </a:ext>
                </a:extLst>
              </a:tr>
              <a:tr h="370840">
                <a:tc>
                  <a:txBody>
                    <a:bodyPr/>
                    <a:lstStyle/>
                    <a:p>
                      <a:r>
                        <a:rPr lang="en-US" b="1" dirty="0">
                          <a:solidFill>
                            <a:schemeClr val="tx1"/>
                          </a:solidFill>
                        </a:rPr>
                        <a:t>3. Attacker goals</a:t>
                      </a:r>
                    </a:p>
                  </a:txBody>
                  <a:tcPr>
                    <a:solidFill>
                      <a:schemeClr val="bg1">
                        <a:lumMod val="65000"/>
                      </a:schemeClr>
                    </a:solidFill>
                  </a:tcPr>
                </a:tc>
                <a:tc>
                  <a:txBody>
                    <a:bodyPr/>
                    <a:lstStyle/>
                    <a:p>
                      <a:r>
                        <a:rPr lang="en-US" dirty="0">
                          <a:solidFill>
                            <a:schemeClr val="tx1"/>
                          </a:solidFill>
                        </a:rPr>
                        <a:t>Targeted vs. reliability</a:t>
                      </a:r>
                    </a:p>
                  </a:txBody>
                  <a:tcPr>
                    <a:solidFill>
                      <a:schemeClr val="bg1">
                        <a:lumMod val="65000"/>
                      </a:schemeClr>
                    </a:solidFill>
                  </a:tcPr>
                </a:tc>
                <a:extLst>
                  <a:ext uri="{0D108BD9-81ED-4DB2-BD59-A6C34878D82A}">
                    <a16:rowId xmlns:a16="http://schemas.microsoft.com/office/drawing/2014/main" val="3453463092"/>
                  </a:ext>
                </a:extLst>
              </a:tr>
            </a:tbl>
          </a:graphicData>
        </a:graphic>
      </p:graphicFrame>
    </p:spTree>
    <p:extLst>
      <p:ext uri="{BB962C8B-B14F-4D97-AF65-F5344CB8AC3E}">
        <p14:creationId xmlns:p14="http://schemas.microsoft.com/office/powerpoint/2010/main" val="2548494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D13A-4C3A-FD4E-9D5B-939BBEBDC144}"/>
              </a:ext>
            </a:extLst>
          </p:cNvPr>
          <p:cNvSpPr>
            <a:spLocks noGrp="1"/>
          </p:cNvSpPr>
          <p:nvPr>
            <p:ph type="title"/>
          </p:nvPr>
        </p:nvSpPr>
        <p:spPr/>
        <p:txBody>
          <a:bodyPr/>
          <a:lstStyle/>
          <a:p>
            <a:pPr algn="ctr"/>
            <a:r>
              <a:rPr lang="en-US" dirty="0"/>
              <a:t>White-Box Attacks</a:t>
            </a:r>
          </a:p>
        </p:txBody>
      </p:sp>
      <p:sp>
        <p:nvSpPr>
          <p:cNvPr id="3" name="Content Placeholder 2">
            <a:extLst>
              <a:ext uri="{FF2B5EF4-FFF2-40B4-BE49-F238E27FC236}">
                <a16:creationId xmlns:a16="http://schemas.microsoft.com/office/drawing/2014/main" id="{5A7F5302-DDDB-DC49-8B0C-CE951FD59CD6}"/>
              </a:ext>
            </a:extLst>
          </p:cNvPr>
          <p:cNvSpPr>
            <a:spLocks noGrp="1"/>
          </p:cNvSpPr>
          <p:nvPr>
            <p:ph idx="1"/>
          </p:nvPr>
        </p:nvSpPr>
        <p:spPr/>
        <p:txBody>
          <a:bodyPr/>
          <a:lstStyle/>
          <a:p>
            <a:r>
              <a:rPr lang="en-US" dirty="0"/>
              <a:t>Attacker knows everything they need to know about the system</a:t>
            </a:r>
          </a:p>
          <a:p>
            <a:pPr lvl="1"/>
            <a:r>
              <a:rPr lang="en-US" dirty="0"/>
              <a:t>Example: in Decision-time attacks, the attacker knows the model </a:t>
            </a:r>
            <a:r>
              <a:rPr lang="en-US" i="1" dirty="0"/>
              <a:t>f</a:t>
            </a:r>
            <a:r>
              <a:rPr lang="en-US" dirty="0"/>
              <a:t> (including the features)</a:t>
            </a:r>
          </a:p>
          <a:p>
            <a:pPr lvl="2"/>
            <a:r>
              <a:rPr lang="en-US" dirty="0"/>
              <a:t>Equivalently, the attacker knows </a:t>
            </a:r>
            <a:r>
              <a:rPr lang="en-US" b="1" dirty="0"/>
              <a:t>features</a:t>
            </a:r>
            <a:r>
              <a:rPr lang="en-US" dirty="0"/>
              <a:t>, </a:t>
            </a:r>
            <a:r>
              <a:rPr lang="en-US" b="1" dirty="0"/>
              <a:t>algorithm</a:t>
            </a:r>
            <a:r>
              <a:rPr lang="en-US" dirty="0"/>
              <a:t> (including hyperparameters), and has the </a:t>
            </a:r>
            <a:r>
              <a:rPr lang="en-US" b="1" dirty="0"/>
              <a:t>same dataset</a:t>
            </a:r>
          </a:p>
          <a:p>
            <a:pPr lvl="2"/>
            <a:r>
              <a:rPr lang="en-US" dirty="0"/>
              <a:t>Can then </a:t>
            </a:r>
            <a:r>
              <a:rPr lang="en-US" b="1" dirty="0"/>
              <a:t>learn the model </a:t>
            </a:r>
            <a:r>
              <a:rPr lang="en-US" b="1" i="1" dirty="0"/>
              <a:t>f</a:t>
            </a:r>
          </a:p>
        </p:txBody>
      </p:sp>
      <p:graphicFrame>
        <p:nvGraphicFramePr>
          <p:cNvPr id="4" name="Table 3">
            <a:extLst>
              <a:ext uri="{FF2B5EF4-FFF2-40B4-BE49-F238E27FC236}">
                <a16:creationId xmlns:a16="http://schemas.microsoft.com/office/drawing/2014/main" id="{AC64F1F9-F93F-1549-8019-00EFD04C5EB3}"/>
              </a:ext>
            </a:extLst>
          </p:cNvPr>
          <p:cNvGraphicFramePr>
            <a:graphicFrameLocks noGrp="1"/>
          </p:cNvGraphicFramePr>
          <p:nvPr/>
        </p:nvGraphicFramePr>
        <p:xfrm>
          <a:off x="3235128" y="4434424"/>
          <a:ext cx="6486940" cy="1112520"/>
        </p:xfrm>
        <a:graphic>
          <a:graphicData uri="http://schemas.openxmlformats.org/drawingml/2006/table">
            <a:tbl>
              <a:tblPr firstRow="1" bandRow="1">
                <a:tableStyleId>{5C22544A-7EE6-4342-B048-85BDC9FD1C3A}</a:tableStyleId>
              </a:tblPr>
              <a:tblGrid>
                <a:gridCol w="2849217">
                  <a:extLst>
                    <a:ext uri="{9D8B030D-6E8A-4147-A177-3AD203B41FA5}">
                      <a16:colId xmlns:a16="http://schemas.microsoft.com/office/drawing/2014/main" val="1364017000"/>
                    </a:ext>
                  </a:extLst>
                </a:gridCol>
                <a:gridCol w="3637723">
                  <a:extLst>
                    <a:ext uri="{9D8B030D-6E8A-4147-A177-3AD203B41FA5}">
                      <a16:colId xmlns:a16="http://schemas.microsoft.com/office/drawing/2014/main" val="1466334032"/>
                    </a:ext>
                  </a:extLst>
                </a:gridCol>
              </a:tblGrid>
              <a:tr h="370840">
                <a:tc>
                  <a:txBody>
                    <a:bodyPr/>
                    <a:lstStyle/>
                    <a:p>
                      <a:r>
                        <a:rPr lang="en-US" b="1" dirty="0">
                          <a:solidFill>
                            <a:schemeClr val="tx1"/>
                          </a:solidFill>
                        </a:rPr>
                        <a:t>1. Attack timing</a:t>
                      </a:r>
                    </a:p>
                  </a:txBody>
                  <a:tcPr>
                    <a:noFill/>
                  </a:tcPr>
                </a:tc>
                <a:tc>
                  <a:txBody>
                    <a:bodyPr/>
                    <a:lstStyle/>
                    <a:p>
                      <a:r>
                        <a:rPr lang="en-US" b="0" dirty="0">
                          <a:solidFill>
                            <a:schemeClr val="tx1"/>
                          </a:solidFill>
                        </a:rPr>
                        <a:t>Decision-time vs. training time</a:t>
                      </a:r>
                    </a:p>
                  </a:txBody>
                  <a:tcPr>
                    <a:noFill/>
                  </a:tcPr>
                </a:tc>
                <a:extLst>
                  <a:ext uri="{0D108BD9-81ED-4DB2-BD59-A6C34878D82A}">
                    <a16:rowId xmlns:a16="http://schemas.microsoft.com/office/drawing/2014/main" val="2643699395"/>
                  </a:ext>
                </a:extLst>
              </a:tr>
              <a:tr h="370840">
                <a:tc>
                  <a:txBody>
                    <a:bodyPr/>
                    <a:lstStyle/>
                    <a:p>
                      <a:r>
                        <a:rPr lang="en-US" b="1" dirty="0">
                          <a:solidFill>
                            <a:schemeClr val="tx1"/>
                          </a:solidFill>
                        </a:rPr>
                        <a:t>2. Attacker information</a:t>
                      </a:r>
                    </a:p>
                  </a:txBody>
                  <a:tcPr>
                    <a:solidFill>
                      <a:schemeClr val="bg1">
                        <a:lumMod val="65000"/>
                      </a:schemeClr>
                    </a:solidFill>
                  </a:tcPr>
                </a:tc>
                <a:tc>
                  <a:txBody>
                    <a:bodyPr/>
                    <a:lstStyle/>
                    <a:p>
                      <a:r>
                        <a:rPr lang="en-US" dirty="0">
                          <a:solidFill>
                            <a:schemeClr val="tx1"/>
                          </a:solidFill>
                        </a:rPr>
                        <a:t>White-box vs. black-box</a:t>
                      </a:r>
                    </a:p>
                  </a:txBody>
                  <a:tcPr>
                    <a:solidFill>
                      <a:schemeClr val="bg1">
                        <a:lumMod val="65000"/>
                      </a:schemeClr>
                    </a:solidFill>
                  </a:tcPr>
                </a:tc>
                <a:extLst>
                  <a:ext uri="{0D108BD9-81ED-4DB2-BD59-A6C34878D82A}">
                    <a16:rowId xmlns:a16="http://schemas.microsoft.com/office/drawing/2014/main" val="2634249454"/>
                  </a:ext>
                </a:extLst>
              </a:tr>
              <a:tr h="370840">
                <a:tc>
                  <a:txBody>
                    <a:bodyPr/>
                    <a:lstStyle/>
                    <a:p>
                      <a:r>
                        <a:rPr lang="en-US" b="1" dirty="0">
                          <a:solidFill>
                            <a:schemeClr val="tx1"/>
                          </a:solidFill>
                        </a:rPr>
                        <a:t>3. Attacker goals</a:t>
                      </a:r>
                    </a:p>
                  </a:txBody>
                  <a:tcPr>
                    <a:noFill/>
                  </a:tcPr>
                </a:tc>
                <a:tc>
                  <a:txBody>
                    <a:bodyPr/>
                    <a:lstStyle/>
                    <a:p>
                      <a:r>
                        <a:rPr lang="en-US" dirty="0">
                          <a:solidFill>
                            <a:schemeClr val="tx1"/>
                          </a:solidFill>
                        </a:rPr>
                        <a:t>Targeted vs. reliability</a:t>
                      </a:r>
                    </a:p>
                  </a:txBody>
                  <a:tcPr>
                    <a:noFill/>
                  </a:tcPr>
                </a:tc>
                <a:extLst>
                  <a:ext uri="{0D108BD9-81ED-4DB2-BD59-A6C34878D82A}">
                    <a16:rowId xmlns:a16="http://schemas.microsoft.com/office/drawing/2014/main" val="3453463092"/>
                  </a:ext>
                </a:extLst>
              </a:tr>
            </a:tbl>
          </a:graphicData>
        </a:graphic>
      </p:graphicFrame>
    </p:spTree>
    <p:extLst>
      <p:ext uri="{BB962C8B-B14F-4D97-AF65-F5344CB8AC3E}">
        <p14:creationId xmlns:p14="http://schemas.microsoft.com/office/powerpoint/2010/main" val="2650536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12D7-B2D5-D848-8CA9-076BA87E6111}"/>
              </a:ext>
            </a:extLst>
          </p:cNvPr>
          <p:cNvSpPr>
            <a:spLocks noGrp="1"/>
          </p:cNvSpPr>
          <p:nvPr>
            <p:ph type="title"/>
          </p:nvPr>
        </p:nvSpPr>
        <p:spPr/>
        <p:txBody>
          <a:bodyPr/>
          <a:lstStyle/>
          <a:p>
            <a:pPr algn="ctr"/>
            <a:r>
              <a:rPr lang="en-US" dirty="0"/>
              <a:t>Black-Box Attacks</a:t>
            </a:r>
          </a:p>
        </p:txBody>
      </p:sp>
      <p:sp>
        <p:nvSpPr>
          <p:cNvPr id="3" name="Content Placeholder 2">
            <a:extLst>
              <a:ext uri="{FF2B5EF4-FFF2-40B4-BE49-F238E27FC236}">
                <a16:creationId xmlns:a16="http://schemas.microsoft.com/office/drawing/2014/main" id="{A84AA710-7F3E-9844-AEA8-0AB3975D8C6E}"/>
              </a:ext>
            </a:extLst>
          </p:cNvPr>
          <p:cNvSpPr>
            <a:spLocks noGrp="1"/>
          </p:cNvSpPr>
          <p:nvPr>
            <p:ph idx="1"/>
          </p:nvPr>
        </p:nvSpPr>
        <p:spPr/>
        <p:txBody>
          <a:bodyPr/>
          <a:lstStyle/>
          <a:p>
            <a:r>
              <a:rPr lang="en-US" dirty="0"/>
              <a:t>Any limitation on information to the attacker</a:t>
            </a:r>
          </a:p>
          <a:p>
            <a:pPr lvl="1"/>
            <a:r>
              <a:rPr lang="en-US" dirty="0"/>
              <a:t>Doesn’t know the model, or the algorithm, or the features, exactly; typically has some information about these</a:t>
            </a:r>
          </a:p>
        </p:txBody>
      </p:sp>
      <p:graphicFrame>
        <p:nvGraphicFramePr>
          <p:cNvPr id="4" name="Table 3">
            <a:extLst>
              <a:ext uri="{FF2B5EF4-FFF2-40B4-BE49-F238E27FC236}">
                <a16:creationId xmlns:a16="http://schemas.microsoft.com/office/drawing/2014/main" id="{7B79EA45-1D56-D646-8954-7413ADA91F03}"/>
              </a:ext>
            </a:extLst>
          </p:cNvPr>
          <p:cNvGraphicFramePr>
            <a:graphicFrameLocks noGrp="1"/>
          </p:cNvGraphicFramePr>
          <p:nvPr/>
        </p:nvGraphicFramePr>
        <p:xfrm>
          <a:off x="2852530" y="4452707"/>
          <a:ext cx="6486940" cy="1112520"/>
        </p:xfrm>
        <a:graphic>
          <a:graphicData uri="http://schemas.openxmlformats.org/drawingml/2006/table">
            <a:tbl>
              <a:tblPr firstRow="1" bandRow="1">
                <a:tableStyleId>{5C22544A-7EE6-4342-B048-85BDC9FD1C3A}</a:tableStyleId>
              </a:tblPr>
              <a:tblGrid>
                <a:gridCol w="2849217">
                  <a:extLst>
                    <a:ext uri="{9D8B030D-6E8A-4147-A177-3AD203B41FA5}">
                      <a16:colId xmlns:a16="http://schemas.microsoft.com/office/drawing/2014/main" val="1364017000"/>
                    </a:ext>
                  </a:extLst>
                </a:gridCol>
                <a:gridCol w="3637723">
                  <a:extLst>
                    <a:ext uri="{9D8B030D-6E8A-4147-A177-3AD203B41FA5}">
                      <a16:colId xmlns:a16="http://schemas.microsoft.com/office/drawing/2014/main" val="1466334032"/>
                    </a:ext>
                  </a:extLst>
                </a:gridCol>
              </a:tblGrid>
              <a:tr h="370840">
                <a:tc>
                  <a:txBody>
                    <a:bodyPr/>
                    <a:lstStyle/>
                    <a:p>
                      <a:r>
                        <a:rPr lang="en-US" b="1" dirty="0">
                          <a:solidFill>
                            <a:schemeClr val="tx1"/>
                          </a:solidFill>
                        </a:rPr>
                        <a:t>1. Attack timing</a:t>
                      </a:r>
                    </a:p>
                  </a:txBody>
                  <a:tcPr>
                    <a:noFill/>
                  </a:tcPr>
                </a:tc>
                <a:tc>
                  <a:txBody>
                    <a:bodyPr/>
                    <a:lstStyle/>
                    <a:p>
                      <a:r>
                        <a:rPr lang="en-US" b="0" dirty="0">
                          <a:solidFill>
                            <a:schemeClr val="tx1"/>
                          </a:solidFill>
                        </a:rPr>
                        <a:t>Decision-time vs. training time</a:t>
                      </a:r>
                    </a:p>
                  </a:txBody>
                  <a:tcPr>
                    <a:noFill/>
                  </a:tcPr>
                </a:tc>
                <a:extLst>
                  <a:ext uri="{0D108BD9-81ED-4DB2-BD59-A6C34878D82A}">
                    <a16:rowId xmlns:a16="http://schemas.microsoft.com/office/drawing/2014/main" val="2643699395"/>
                  </a:ext>
                </a:extLst>
              </a:tr>
              <a:tr h="370840">
                <a:tc>
                  <a:txBody>
                    <a:bodyPr/>
                    <a:lstStyle/>
                    <a:p>
                      <a:r>
                        <a:rPr lang="en-US" b="1" dirty="0">
                          <a:solidFill>
                            <a:schemeClr val="tx1"/>
                          </a:solidFill>
                        </a:rPr>
                        <a:t>2. Attacker information</a:t>
                      </a:r>
                    </a:p>
                  </a:txBody>
                  <a:tcPr>
                    <a:solidFill>
                      <a:schemeClr val="bg1">
                        <a:lumMod val="65000"/>
                      </a:schemeClr>
                    </a:solidFill>
                  </a:tcPr>
                </a:tc>
                <a:tc>
                  <a:txBody>
                    <a:bodyPr/>
                    <a:lstStyle/>
                    <a:p>
                      <a:r>
                        <a:rPr lang="en-US" dirty="0">
                          <a:solidFill>
                            <a:schemeClr val="tx1"/>
                          </a:solidFill>
                        </a:rPr>
                        <a:t>White-box vs. black-box</a:t>
                      </a:r>
                    </a:p>
                  </a:txBody>
                  <a:tcPr>
                    <a:solidFill>
                      <a:schemeClr val="bg1">
                        <a:lumMod val="65000"/>
                      </a:schemeClr>
                    </a:solidFill>
                  </a:tcPr>
                </a:tc>
                <a:extLst>
                  <a:ext uri="{0D108BD9-81ED-4DB2-BD59-A6C34878D82A}">
                    <a16:rowId xmlns:a16="http://schemas.microsoft.com/office/drawing/2014/main" val="2634249454"/>
                  </a:ext>
                </a:extLst>
              </a:tr>
              <a:tr h="370840">
                <a:tc>
                  <a:txBody>
                    <a:bodyPr/>
                    <a:lstStyle/>
                    <a:p>
                      <a:r>
                        <a:rPr lang="en-US" b="1" dirty="0">
                          <a:solidFill>
                            <a:schemeClr val="tx1"/>
                          </a:solidFill>
                        </a:rPr>
                        <a:t>3. Attacker goals</a:t>
                      </a:r>
                    </a:p>
                  </a:txBody>
                  <a:tcPr>
                    <a:noFill/>
                  </a:tcPr>
                </a:tc>
                <a:tc>
                  <a:txBody>
                    <a:bodyPr/>
                    <a:lstStyle/>
                    <a:p>
                      <a:r>
                        <a:rPr lang="en-US" dirty="0">
                          <a:solidFill>
                            <a:schemeClr val="tx1"/>
                          </a:solidFill>
                        </a:rPr>
                        <a:t>Targeted vs. reliability</a:t>
                      </a:r>
                    </a:p>
                  </a:txBody>
                  <a:tcPr>
                    <a:noFill/>
                  </a:tcPr>
                </a:tc>
                <a:extLst>
                  <a:ext uri="{0D108BD9-81ED-4DB2-BD59-A6C34878D82A}">
                    <a16:rowId xmlns:a16="http://schemas.microsoft.com/office/drawing/2014/main" val="3453463092"/>
                  </a:ext>
                </a:extLst>
              </a:tr>
            </a:tbl>
          </a:graphicData>
        </a:graphic>
      </p:graphicFrame>
    </p:spTree>
    <p:extLst>
      <p:ext uri="{BB962C8B-B14F-4D97-AF65-F5344CB8AC3E}">
        <p14:creationId xmlns:p14="http://schemas.microsoft.com/office/powerpoint/2010/main" val="12699568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AA9AC-F824-ED45-9158-4D49730BF33A}"/>
              </a:ext>
            </a:extLst>
          </p:cNvPr>
          <p:cNvSpPr>
            <a:spLocks noGrp="1"/>
          </p:cNvSpPr>
          <p:nvPr>
            <p:ph type="title"/>
          </p:nvPr>
        </p:nvSpPr>
        <p:spPr/>
        <p:txBody>
          <a:bodyPr/>
          <a:lstStyle/>
          <a:p>
            <a:pPr algn="ctr"/>
            <a:r>
              <a:rPr lang="en-US" dirty="0"/>
              <a:t>Decision-Time Attacks</a:t>
            </a:r>
          </a:p>
        </p:txBody>
      </p:sp>
      <p:sp>
        <p:nvSpPr>
          <p:cNvPr id="5" name="TextBox 4">
            <a:extLst>
              <a:ext uri="{FF2B5EF4-FFF2-40B4-BE49-F238E27FC236}">
                <a16:creationId xmlns:a16="http://schemas.microsoft.com/office/drawing/2014/main" id="{08AAE5EE-8EAF-7244-9448-EAD2E7F502B6}"/>
              </a:ext>
            </a:extLst>
          </p:cNvPr>
          <p:cNvSpPr txBox="1"/>
          <p:nvPr/>
        </p:nvSpPr>
        <p:spPr>
          <a:xfrm>
            <a:off x="2454431" y="1580720"/>
            <a:ext cx="7518405" cy="461665"/>
          </a:xfrm>
          <a:prstGeom prst="rect">
            <a:avLst/>
          </a:prstGeom>
          <a:noFill/>
        </p:spPr>
        <p:txBody>
          <a:bodyPr wrap="none" rtlCol="0">
            <a:spAutoFit/>
          </a:bodyPr>
          <a:lstStyle/>
          <a:p>
            <a:pPr>
              <a:defRPr/>
            </a:pPr>
            <a:r>
              <a:rPr lang="en-US" sz="2400" b="1" dirty="0">
                <a:solidFill>
                  <a:prstClr val="black"/>
                </a:solidFill>
                <a:latin typeface="Century Gothic"/>
              </a:rPr>
              <a:t>Attacker attacks the model, **not the algorithm**</a:t>
            </a:r>
          </a:p>
        </p:txBody>
      </p:sp>
      <p:grpSp>
        <p:nvGrpSpPr>
          <p:cNvPr id="45" name="Group 44">
            <a:extLst>
              <a:ext uri="{FF2B5EF4-FFF2-40B4-BE49-F238E27FC236}">
                <a16:creationId xmlns:a16="http://schemas.microsoft.com/office/drawing/2014/main" id="{98F15D76-52AE-A24D-BF3E-BEAD3C9498FF}"/>
              </a:ext>
            </a:extLst>
          </p:cNvPr>
          <p:cNvGrpSpPr/>
          <p:nvPr/>
        </p:nvGrpSpPr>
        <p:grpSpPr>
          <a:xfrm>
            <a:off x="4663302" y="2395412"/>
            <a:ext cx="3342655" cy="3009537"/>
            <a:chOff x="158276" y="2409110"/>
            <a:chExt cx="3291840" cy="2388870"/>
          </a:xfrm>
        </p:grpSpPr>
        <p:pic>
          <p:nvPicPr>
            <p:cNvPr id="7" name="Picture 6">
              <a:extLst>
                <a:ext uri="{FF2B5EF4-FFF2-40B4-BE49-F238E27FC236}">
                  <a16:creationId xmlns:a16="http://schemas.microsoft.com/office/drawing/2014/main" id="{09EDF8BC-A501-BB4A-8D7C-81E9BF6C2598}"/>
                </a:ext>
              </a:extLst>
            </p:cNvPr>
            <p:cNvPicPr>
              <a:picLocks noChangeAspect="1"/>
            </p:cNvPicPr>
            <p:nvPr/>
          </p:nvPicPr>
          <p:blipFill>
            <a:blip r:embed="rId3"/>
            <a:stretch>
              <a:fillRect/>
            </a:stretch>
          </p:blipFill>
          <p:spPr>
            <a:xfrm>
              <a:off x="238286" y="3538231"/>
              <a:ext cx="2948078" cy="996004"/>
            </a:xfrm>
            <a:prstGeom prst="rect">
              <a:avLst/>
            </a:prstGeom>
          </p:spPr>
        </p:pic>
        <p:sp>
          <p:nvSpPr>
            <p:cNvPr id="8" name="Rectangle 7">
              <a:extLst>
                <a:ext uri="{FF2B5EF4-FFF2-40B4-BE49-F238E27FC236}">
                  <a16:creationId xmlns:a16="http://schemas.microsoft.com/office/drawing/2014/main" id="{A62F0DD8-6310-7545-BD0E-3AD9FA4968CB}"/>
                </a:ext>
              </a:extLst>
            </p:cNvPr>
            <p:cNvSpPr/>
            <p:nvPr/>
          </p:nvSpPr>
          <p:spPr>
            <a:xfrm>
              <a:off x="158276" y="2409110"/>
              <a:ext cx="3291840" cy="2388870"/>
            </a:xfrm>
            <a:prstGeom prst="rect">
              <a:avLst/>
            </a:prstGeom>
            <a:solidFill>
              <a:schemeClr val="accent1">
                <a:lumMod val="75000"/>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sp>
          <p:nvSpPr>
            <p:cNvPr id="4" name="Delay 3">
              <a:extLst>
                <a:ext uri="{FF2B5EF4-FFF2-40B4-BE49-F238E27FC236}">
                  <a16:creationId xmlns:a16="http://schemas.microsoft.com/office/drawing/2014/main" id="{ED6604D8-74F8-2040-AABF-E8F3EE0BD83F}"/>
                </a:ext>
              </a:extLst>
            </p:cNvPr>
            <p:cNvSpPr/>
            <p:nvPr/>
          </p:nvSpPr>
          <p:spPr>
            <a:xfrm>
              <a:off x="1547407" y="2599572"/>
              <a:ext cx="1002325" cy="674914"/>
            </a:xfrm>
            <a:prstGeom prst="flowChartDelay">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b="1" i="1" dirty="0">
                  <a:solidFill>
                    <a:prstClr val="black"/>
                  </a:solidFill>
                  <a:latin typeface="Century Gothic"/>
                </a:rPr>
                <a:t>Model f</a:t>
              </a:r>
            </a:p>
          </p:txBody>
        </p:sp>
      </p:grpSp>
      <p:grpSp>
        <p:nvGrpSpPr>
          <p:cNvPr id="3" name="Group 2">
            <a:extLst>
              <a:ext uri="{FF2B5EF4-FFF2-40B4-BE49-F238E27FC236}">
                <a16:creationId xmlns:a16="http://schemas.microsoft.com/office/drawing/2014/main" id="{2D3D5969-176B-9F41-9825-A7393C988EEF}"/>
              </a:ext>
            </a:extLst>
          </p:cNvPr>
          <p:cNvGrpSpPr/>
          <p:nvPr/>
        </p:nvGrpSpPr>
        <p:grpSpPr>
          <a:xfrm>
            <a:off x="599385" y="4214667"/>
            <a:ext cx="1666330" cy="1774653"/>
            <a:chOff x="4572000" y="2840760"/>
            <a:chExt cx="1527263" cy="1509241"/>
          </a:xfrm>
        </p:grpSpPr>
        <p:sp>
          <p:nvSpPr>
            <p:cNvPr id="9" name="Snip Same Side Corner Rectangle 8">
              <a:extLst>
                <a:ext uri="{FF2B5EF4-FFF2-40B4-BE49-F238E27FC236}">
                  <a16:creationId xmlns:a16="http://schemas.microsoft.com/office/drawing/2014/main" id="{8F92C402-B294-D943-8669-450E7E39A59E}"/>
                </a:ext>
              </a:extLst>
            </p:cNvPr>
            <p:cNvSpPr/>
            <p:nvPr/>
          </p:nvSpPr>
          <p:spPr>
            <a:xfrm rot="5400000">
              <a:off x="4581011" y="2831749"/>
              <a:ext cx="1509241" cy="1527263"/>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Century Gothic"/>
              </a:endParaRPr>
            </a:p>
          </p:txBody>
        </p:sp>
        <p:sp>
          <p:nvSpPr>
            <p:cNvPr id="19" name="TextBox 18">
              <a:extLst>
                <a:ext uri="{FF2B5EF4-FFF2-40B4-BE49-F238E27FC236}">
                  <a16:creationId xmlns:a16="http://schemas.microsoft.com/office/drawing/2014/main" id="{7FB55762-455B-334C-B382-84604174F815}"/>
                </a:ext>
              </a:extLst>
            </p:cNvPr>
            <p:cNvSpPr txBox="1"/>
            <p:nvPr/>
          </p:nvSpPr>
          <p:spPr>
            <a:xfrm>
              <a:off x="4870026" y="2929651"/>
              <a:ext cx="718771" cy="269678"/>
            </a:xfrm>
            <a:prstGeom prst="rect">
              <a:avLst/>
            </a:prstGeom>
            <a:noFill/>
          </p:spPr>
          <p:txBody>
            <a:bodyPr wrap="none" rtlCol="0">
              <a:spAutoFit/>
            </a:bodyPr>
            <a:lstStyle/>
            <a:p>
              <a:pPr algn="ctr">
                <a:defRPr/>
              </a:pPr>
              <a:r>
                <a:rPr lang="en-US" b="1" dirty="0">
                  <a:solidFill>
                    <a:prstClr val="white"/>
                  </a:solidFill>
                  <a:latin typeface="Century Gothic"/>
                </a:rPr>
                <a:t>attack</a:t>
              </a:r>
            </a:p>
          </p:txBody>
        </p:sp>
      </p:grpSp>
      <p:grpSp>
        <p:nvGrpSpPr>
          <p:cNvPr id="46" name="Group 45">
            <a:extLst>
              <a:ext uri="{FF2B5EF4-FFF2-40B4-BE49-F238E27FC236}">
                <a16:creationId xmlns:a16="http://schemas.microsoft.com/office/drawing/2014/main" id="{9B203AE7-8DFD-274C-872B-124C04B0011C}"/>
              </a:ext>
            </a:extLst>
          </p:cNvPr>
          <p:cNvGrpSpPr/>
          <p:nvPr/>
        </p:nvGrpSpPr>
        <p:grpSpPr>
          <a:xfrm>
            <a:off x="582151" y="2122007"/>
            <a:ext cx="1625766" cy="1343916"/>
            <a:chOff x="2983999" y="5031178"/>
            <a:chExt cx="1625766" cy="1343916"/>
          </a:xfrm>
        </p:grpSpPr>
        <p:pic>
          <p:nvPicPr>
            <p:cNvPr id="11" name="Picture 10">
              <a:extLst>
                <a:ext uri="{FF2B5EF4-FFF2-40B4-BE49-F238E27FC236}">
                  <a16:creationId xmlns:a16="http://schemas.microsoft.com/office/drawing/2014/main" id="{07BEE8EF-6186-9441-802A-23193FDD5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356" y="5479107"/>
              <a:ext cx="895987" cy="895987"/>
            </a:xfrm>
            <a:prstGeom prst="rect">
              <a:avLst/>
            </a:prstGeom>
          </p:spPr>
        </p:pic>
        <p:sp>
          <p:nvSpPr>
            <p:cNvPr id="22" name="TextBox 21">
              <a:extLst>
                <a:ext uri="{FF2B5EF4-FFF2-40B4-BE49-F238E27FC236}">
                  <a16:creationId xmlns:a16="http://schemas.microsoft.com/office/drawing/2014/main" id="{B826A175-99A8-AF4E-B1F0-6D696413FB0E}"/>
                </a:ext>
              </a:extLst>
            </p:cNvPr>
            <p:cNvSpPr txBox="1"/>
            <p:nvPr/>
          </p:nvSpPr>
          <p:spPr>
            <a:xfrm>
              <a:off x="2983999" y="5031178"/>
              <a:ext cx="1625766" cy="369332"/>
            </a:xfrm>
            <a:prstGeom prst="rect">
              <a:avLst/>
            </a:prstGeom>
            <a:noFill/>
          </p:spPr>
          <p:txBody>
            <a:bodyPr wrap="none" rtlCol="0">
              <a:spAutoFit/>
            </a:bodyPr>
            <a:lstStyle/>
            <a:p>
              <a:pPr>
                <a:defRPr/>
              </a:pPr>
              <a:r>
                <a:rPr lang="en-US" dirty="0">
                  <a:solidFill>
                    <a:prstClr val="black"/>
                  </a:solidFill>
                  <a:latin typeface="Century Gothic"/>
                </a:rPr>
                <a:t>original input</a:t>
              </a:r>
            </a:p>
          </p:txBody>
        </p:sp>
      </p:grpSp>
      <p:pic>
        <p:nvPicPr>
          <p:cNvPr id="24" name="Picture 23">
            <a:extLst>
              <a:ext uri="{FF2B5EF4-FFF2-40B4-BE49-F238E27FC236}">
                <a16:creationId xmlns:a16="http://schemas.microsoft.com/office/drawing/2014/main" id="{ED7BAA09-D55E-7346-9720-A918EFBA64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159" y="5067806"/>
            <a:ext cx="748874" cy="748874"/>
          </a:xfrm>
          <a:prstGeom prst="rect">
            <a:avLst/>
          </a:prstGeom>
        </p:spPr>
      </p:pic>
      <p:sp>
        <p:nvSpPr>
          <p:cNvPr id="25" name="TextBox 24">
            <a:extLst>
              <a:ext uri="{FF2B5EF4-FFF2-40B4-BE49-F238E27FC236}">
                <a16:creationId xmlns:a16="http://schemas.microsoft.com/office/drawing/2014/main" id="{B30F91A8-039A-EB4C-BDD7-F80E9B9C0894}"/>
              </a:ext>
            </a:extLst>
          </p:cNvPr>
          <p:cNvSpPr txBox="1"/>
          <p:nvPr/>
        </p:nvSpPr>
        <p:spPr>
          <a:xfrm>
            <a:off x="453258" y="6051502"/>
            <a:ext cx="2085827" cy="369332"/>
          </a:xfrm>
          <a:prstGeom prst="rect">
            <a:avLst/>
          </a:prstGeom>
          <a:noFill/>
        </p:spPr>
        <p:txBody>
          <a:bodyPr wrap="none" rtlCol="0">
            <a:spAutoFit/>
          </a:bodyPr>
          <a:lstStyle/>
          <a:p>
            <a:pPr>
              <a:defRPr/>
            </a:pPr>
            <a:r>
              <a:rPr lang="en-US" b="1" i="1" dirty="0">
                <a:solidFill>
                  <a:prstClr val="black"/>
                </a:solidFill>
                <a:latin typeface="Century Gothic"/>
              </a:rPr>
              <a:t>adversarial noise</a:t>
            </a:r>
          </a:p>
        </p:txBody>
      </p:sp>
      <p:sp>
        <p:nvSpPr>
          <p:cNvPr id="26" name="Right Arrow 25">
            <a:extLst>
              <a:ext uri="{FF2B5EF4-FFF2-40B4-BE49-F238E27FC236}">
                <a16:creationId xmlns:a16="http://schemas.microsoft.com/office/drawing/2014/main" id="{EA6988F9-1FA1-0748-9DA5-F7517E576BC8}"/>
              </a:ext>
            </a:extLst>
          </p:cNvPr>
          <p:cNvSpPr/>
          <p:nvPr/>
        </p:nvSpPr>
        <p:spPr>
          <a:xfrm>
            <a:off x="8534135" y="2685250"/>
            <a:ext cx="459498" cy="29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pic>
        <p:nvPicPr>
          <p:cNvPr id="29" name="Picture 28">
            <a:extLst>
              <a:ext uri="{FF2B5EF4-FFF2-40B4-BE49-F238E27FC236}">
                <a16:creationId xmlns:a16="http://schemas.microsoft.com/office/drawing/2014/main" id="{36F3C088-C7E8-F54A-9352-03B8A2BD2C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2335" y="4394292"/>
            <a:ext cx="895987" cy="895987"/>
          </a:xfrm>
          <a:prstGeom prst="rect">
            <a:avLst/>
          </a:prstGeom>
        </p:spPr>
      </p:pic>
      <p:sp>
        <p:nvSpPr>
          <p:cNvPr id="30" name="TextBox 29">
            <a:extLst>
              <a:ext uri="{FF2B5EF4-FFF2-40B4-BE49-F238E27FC236}">
                <a16:creationId xmlns:a16="http://schemas.microsoft.com/office/drawing/2014/main" id="{803F6872-F41A-F946-ABEA-57B35F9F0259}"/>
              </a:ext>
            </a:extLst>
          </p:cNvPr>
          <p:cNvSpPr txBox="1"/>
          <p:nvPr/>
        </p:nvSpPr>
        <p:spPr>
          <a:xfrm>
            <a:off x="9524842" y="4818095"/>
            <a:ext cx="1931939" cy="307777"/>
          </a:xfrm>
          <a:prstGeom prst="rect">
            <a:avLst/>
          </a:prstGeom>
          <a:noFill/>
        </p:spPr>
        <p:txBody>
          <a:bodyPr wrap="none" rtlCol="0">
            <a:spAutoFit/>
          </a:bodyPr>
          <a:lstStyle/>
          <a:p>
            <a:pPr>
              <a:defRPr/>
            </a:pPr>
            <a:r>
              <a:rPr lang="en-US" sz="1400" b="1" i="1" dirty="0">
                <a:solidFill>
                  <a:prstClr val="black"/>
                </a:solidFill>
                <a:latin typeface="Century Gothic"/>
              </a:rPr>
              <a:t>Classified as gibbon</a:t>
            </a:r>
          </a:p>
        </p:txBody>
      </p:sp>
      <p:sp>
        <p:nvSpPr>
          <p:cNvPr id="37" name="Plus 36">
            <a:extLst>
              <a:ext uri="{FF2B5EF4-FFF2-40B4-BE49-F238E27FC236}">
                <a16:creationId xmlns:a16="http://schemas.microsoft.com/office/drawing/2014/main" id="{B35455A3-DAFD-3643-AD4E-FF5B39916AE5}"/>
              </a:ext>
            </a:extLst>
          </p:cNvPr>
          <p:cNvSpPr/>
          <p:nvPr/>
        </p:nvSpPr>
        <p:spPr>
          <a:xfrm>
            <a:off x="545698" y="5137569"/>
            <a:ext cx="643210" cy="609600"/>
          </a:xfrm>
          <a:prstGeom prst="mathPl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sp>
        <p:nvSpPr>
          <p:cNvPr id="44" name="Right Arrow 43">
            <a:extLst>
              <a:ext uri="{FF2B5EF4-FFF2-40B4-BE49-F238E27FC236}">
                <a16:creationId xmlns:a16="http://schemas.microsoft.com/office/drawing/2014/main" id="{D955591C-C715-2847-BAC1-33BADBC60DB0}"/>
              </a:ext>
            </a:extLst>
          </p:cNvPr>
          <p:cNvSpPr/>
          <p:nvPr/>
        </p:nvSpPr>
        <p:spPr>
          <a:xfrm>
            <a:off x="8534135" y="4800468"/>
            <a:ext cx="459498" cy="29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sp>
        <p:nvSpPr>
          <p:cNvPr id="15" name="TextBox 14">
            <a:extLst>
              <a:ext uri="{FF2B5EF4-FFF2-40B4-BE49-F238E27FC236}">
                <a16:creationId xmlns:a16="http://schemas.microsoft.com/office/drawing/2014/main" id="{F6C3275C-86A8-4667-4CB7-EC264E763017}"/>
              </a:ext>
            </a:extLst>
          </p:cNvPr>
          <p:cNvSpPr txBox="1"/>
          <p:nvPr/>
        </p:nvSpPr>
        <p:spPr>
          <a:xfrm>
            <a:off x="9524842" y="2595309"/>
            <a:ext cx="1891865" cy="307777"/>
          </a:xfrm>
          <a:prstGeom prst="rect">
            <a:avLst/>
          </a:prstGeom>
          <a:noFill/>
        </p:spPr>
        <p:txBody>
          <a:bodyPr wrap="none" rtlCol="0">
            <a:spAutoFit/>
          </a:bodyPr>
          <a:lstStyle/>
          <a:p>
            <a:pPr>
              <a:defRPr/>
            </a:pPr>
            <a:r>
              <a:rPr lang="en-US" sz="1400" b="1" i="1" dirty="0">
                <a:solidFill>
                  <a:prstClr val="black"/>
                </a:solidFill>
                <a:latin typeface="Century Gothic"/>
              </a:rPr>
              <a:t>Classified as panda</a:t>
            </a:r>
          </a:p>
        </p:txBody>
      </p:sp>
      <p:sp>
        <p:nvSpPr>
          <p:cNvPr id="16" name="Right Arrow 15">
            <a:extLst>
              <a:ext uri="{FF2B5EF4-FFF2-40B4-BE49-F238E27FC236}">
                <a16:creationId xmlns:a16="http://schemas.microsoft.com/office/drawing/2014/main" id="{95852352-AA8C-3623-D058-1AAFC6C79190}"/>
              </a:ext>
            </a:extLst>
          </p:cNvPr>
          <p:cNvSpPr/>
          <p:nvPr/>
        </p:nvSpPr>
        <p:spPr>
          <a:xfrm>
            <a:off x="3016650" y="2724465"/>
            <a:ext cx="459498" cy="29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sp>
        <p:nvSpPr>
          <p:cNvPr id="17" name="Right Arrow 16">
            <a:extLst>
              <a:ext uri="{FF2B5EF4-FFF2-40B4-BE49-F238E27FC236}">
                <a16:creationId xmlns:a16="http://schemas.microsoft.com/office/drawing/2014/main" id="{BD028BC4-E091-9BF8-F73B-669E184D907E}"/>
              </a:ext>
            </a:extLst>
          </p:cNvPr>
          <p:cNvSpPr/>
          <p:nvPr/>
        </p:nvSpPr>
        <p:spPr>
          <a:xfrm rot="5400000">
            <a:off x="1139777" y="3680776"/>
            <a:ext cx="459498" cy="29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sp>
        <p:nvSpPr>
          <p:cNvPr id="18" name="Right Arrow 17">
            <a:extLst>
              <a:ext uri="{FF2B5EF4-FFF2-40B4-BE49-F238E27FC236}">
                <a16:creationId xmlns:a16="http://schemas.microsoft.com/office/drawing/2014/main" id="{0CF261CC-70E0-FEE2-A9C7-A21596826A99}"/>
              </a:ext>
            </a:extLst>
          </p:cNvPr>
          <p:cNvSpPr/>
          <p:nvPr/>
        </p:nvSpPr>
        <p:spPr>
          <a:xfrm>
            <a:off x="3981820" y="4678087"/>
            <a:ext cx="459498" cy="29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sp>
        <p:nvSpPr>
          <p:cNvPr id="20" name="Right Arrow 19">
            <a:extLst>
              <a:ext uri="{FF2B5EF4-FFF2-40B4-BE49-F238E27FC236}">
                <a16:creationId xmlns:a16="http://schemas.microsoft.com/office/drawing/2014/main" id="{A84E1A59-3B15-12B1-B6AC-F3C53560C72E}"/>
              </a:ext>
            </a:extLst>
          </p:cNvPr>
          <p:cNvSpPr/>
          <p:nvPr/>
        </p:nvSpPr>
        <p:spPr>
          <a:xfrm>
            <a:off x="2394029" y="4695337"/>
            <a:ext cx="459498" cy="29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spTree>
    <p:extLst>
      <p:ext uri="{BB962C8B-B14F-4D97-AF65-F5344CB8AC3E}">
        <p14:creationId xmlns:p14="http://schemas.microsoft.com/office/powerpoint/2010/main" val="130189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30" grpId="0"/>
      <p:bldP spid="37" grpId="0" animBg="1"/>
      <p:bldP spid="44" grpId="0" animBg="1"/>
      <p:bldP spid="15" grpId="0"/>
      <p:bldP spid="16" grpId="0" animBg="1"/>
      <p:bldP spid="17" grpId="0" animBg="1"/>
      <p:bldP spid="18" grpId="0" animBg="1"/>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06587-36B5-B445-8C3C-987166DBE511}"/>
              </a:ext>
            </a:extLst>
          </p:cNvPr>
          <p:cNvSpPr>
            <a:spLocks noGrp="1"/>
          </p:cNvSpPr>
          <p:nvPr>
            <p:ph type="title"/>
          </p:nvPr>
        </p:nvSpPr>
        <p:spPr/>
        <p:txBody>
          <a:bodyPr/>
          <a:lstStyle/>
          <a:p>
            <a:pPr algn="ctr"/>
            <a:r>
              <a:rPr lang="en-US" dirty="0"/>
              <a:t>Training-time Attack (Poisoning attack)</a:t>
            </a:r>
          </a:p>
        </p:txBody>
      </p:sp>
      <p:sp>
        <p:nvSpPr>
          <p:cNvPr id="4" name="Multidocument 3">
            <a:extLst>
              <a:ext uri="{FF2B5EF4-FFF2-40B4-BE49-F238E27FC236}">
                <a16:creationId xmlns:a16="http://schemas.microsoft.com/office/drawing/2014/main" id="{37BB7A3D-FD5A-E94C-B730-8904FB249364}"/>
              </a:ext>
            </a:extLst>
          </p:cNvPr>
          <p:cNvSpPr/>
          <p:nvPr/>
        </p:nvSpPr>
        <p:spPr>
          <a:xfrm>
            <a:off x="1850029" y="1846840"/>
            <a:ext cx="1034143" cy="925286"/>
          </a:xfrm>
          <a:prstGeom prst="flowChartMultidocumen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i="1" dirty="0">
                <a:solidFill>
                  <a:prstClr val="black"/>
                </a:solidFill>
                <a:latin typeface="Century Gothic"/>
              </a:rPr>
              <a:t>Raw Data</a:t>
            </a:r>
          </a:p>
        </p:txBody>
      </p:sp>
      <p:sp>
        <p:nvSpPr>
          <p:cNvPr id="5" name="Plus 4">
            <a:extLst>
              <a:ext uri="{FF2B5EF4-FFF2-40B4-BE49-F238E27FC236}">
                <a16:creationId xmlns:a16="http://schemas.microsoft.com/office/drawing/2014/main" id="{A0BB5FA5-2673-D44D-BA04-938BEABDE43B}"/>
              </a:ext>
            </a:extLst>
          </p:cNvPr>
          <p:cNvSpPr/>
          <p:nvPr/>
        </p:nvSpPr>
        <p:spPr>
          <a:xfrm>
            <a:off x="2982683" y="2004683"/>
            <a:ext cx="643210" cy="6096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entury Gothic"/>
            </a:endParaRPr>
          </a:p>
        </p:txBody>
      </p:sp>
      <p:sp>
        <p:nvSpPr>
          <p:cNvPr id="6" name="Multidocument 5">
            <a:extLst>
              <a:ext uri="{FF2B5EF4-FFF2-40B4-BE49-F238E27FC236}">
                <a16:creationId xmlns:a16="http://schemas.microsoft.com/office/drawing/2014/main" id="{D14C4B1B-A750-5E4B-BAFF-1C3D4932C23A}"/>
              </a:ext>
            </a:extLst>
          </p:cNvPr>
          <p:cNvSpPr/>
          <p:nvPr/>
        </p:nvSpPr>
        <p:spPr>
          <a:xfrm>
            <a:off x="3724406" y="1846840"/>
            <a:ext cx="1285745" cy="925286"/>
          </a:xfrm>
          <a:prstGeom prst="flowChartMultidocumen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b="1" i="1" dirty="0">
                <a:solidFill>
                  <a:prstClr val="black"/>
                </a:solidFill>
                <a:latin typeface="Century Gothic"/>
              </a:rPr>
              <a:t>Malicious Manipulation</a:t>
            </a:r>
          </a:p>
        </p:txBody>
      </p:sp>
      <p:pic>
        <p:nvPicPr>
          <p:cNvPr id="7" name="Picture 6">
            <a:extLst>
              <a:ext uri="{FF2B5EF4-FFF2-40B4-BE49-F238E27FC236}">
                <a16:creationId xmlns:a16="http://schemas.microsoft.com/office/drawing/2014/main" id="{ED2DE161-A0AC-CF43-AF76-90A09CBA89DC}"/>
              </a:ext>
            </a:extLst>
          </p:cNvPr>
          <p:cNvPicPr>
            <a:picLocks noChangeAspect="1"/>
          </p:cNvPicPr>
          <p:nvPr/>
        </p:nvPicPr>
        <p:blipFill>
          <a:blip r:embed="rId3"/>
          <a:stretch>
            <a:fillRect/>
          </a:stretch>
        </p:blipFill>
        <p:spPr>
          <a:xfrm>
            <a:off x="3970294" y="2589620"/>
            <a:ext cx="824230" cy="824230"/>
          </a:xfrm>
          <a:prstGeom prst="rect">
            <a:avLst/>
          </a:prstGeom>
        </p:spPr>
      </p:pic>
      <p:sp>
        <p:nvSpPr>
          <p:cNvPr id="8" name="Equal 7">
            <a:extLst>
              <a:ext uri="{FF2B5EF4-FFF2-40B4-BE49-F238E27FC236}">
                <a16:creationId xmlns:a16="http://schemas.microsoft.com/office/drawing/2014/main" id="{9B131BDB-451A-6C43-A400-30509BBB2F81}"/>
              </a:ext>
            </a:extLst>
          </p:cNvPr>
          <p:cNvSpPr/>
          <p:nvPr/>
        </p:nvSpPr>
        <p:spPr>
          <a:xfrm>
            <a:off x="5263965" y="2101665"/>
            <a:ext cx="612425" cy="41563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black"/>
              </a:solidFill>
              <a:latin typeface="Century Gothic"/>
            </a:endParaRPr>
          </a:p>
        </p:txBody>
      </p:sp>
      <p:sp>
        <p:nvSpPr>
          <p:cNvPr id="9" name="Multidocument 8">
            <a:extLst>
              <a:ext uri="{FF2B5EF4-FFF2-40B4-BE49-F238E27FC236}">
                <a16:creationId xmlns:a16="http://schemas.microsoft.com/office/drawing/2014/main" id="{1C1489E0-967E-984E-A945-2BD49660029C}"/>
              </a:ext>
            </a:extLst>
          </p:cNvPr>
          <p:cNvSpPr/>
          <p:nvPr/>
        </p:nvSpPr>
        <p:spPr>
          <a:xfrm>
            <a:off x="6047841" y="1846840"/>
            <a:ext cx="1034143" cy="925286"/>
          </a:xfrm>
          <a:prstGeom prst="flowChartMultidocumen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i="1" dirty="0">
                <a:solidFill>
                  <a:prstClr val="black"/>
                </a:solidFill>
                <a:latin typeface="Century Gothic"/>
              </a:rPr>
              <a:t>Poisoned Raw Data</a:t>
            </a:r>
          </a:p>
        </p:txBody>
      </p:sp>
      <p:sp>
        <p:nvSpPr>
          <p:cNvPr id="10" name="Hexagon 9">
            <a:extLst>
              <a:ext uri="{FF2B5EF4-FFF2-40B4-BE49-F238E27FC236}">
                <a16:creationId xmlns:a16="http://schemas.microsoft.com/office/drawing/2014/main" id="{021DFB9C-C4C5-1648-B8B6-0968E3101B2E}"/>
              </a:ext>
            </a:extLst>
          </p:cNvPr>
          <p:cNvSpPr/>
          <p:nvPr/>
        </p:nvSpPr>
        <p:spPr>
          <a:xfrm>
            <a:off x="7795616" y="1892561"/>
            <a:ext cx="1132114" cy="794657"/>
          </a:xfrm>
          <a:prstGeom prst="hexagon">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i="1" dirty="0">
                <a:solidFill>
                  <a:prstClr val="black"/>
                </a:solidFill>
                <a:latin typeface="Century Gothic"/>
              </a:rPr>
              <a:t>Features</a:t>
            </a:r>
          </a:p>
        </p:txBody>
      </p:sp>
      <p:sp>
        <p:nvSpPr>
          <p:cNvPr id="11" name="Right Arrow 10">
            <a:extLst>
              <a:ext uri="{FF2B5EF4-FFF2-40B4-BE49-F238E27FC236}">
                <a16:creationId xmlns:a16="http://schemas.microsoft.com/office/drawing/2014/main" id="{66CDB69C-BDC5-F440-A1A1-05627109050E}"/>
              </a:ext>
            </a:extLst>
          </p:cNvPr>
          <p:cNvSpPr/>
          <p:nvPr/>
        </p:nvSpPr>
        <p:spPr>
          <a:xfrm>
            <a:off x="7240445" y="2012304"/>
            <a:ext cx="500743" cy="544286"/>
          </a:xfrm>
          <a:prstGeom prst="rightArrow">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prstClr val="white"/>
              </a:solidFill>
              <a:latin typeface="Century Gothic"/>
            </a:endParaRPr>
          </a:p>
        </p:txBody>
      </p:sp>
      <p:sp>
        <p:nvSpPr>
          <p:cNvPr id="12" name="Can 11">
            <a:extLst>
              <a:ext uri="{FF2B5EF4-FFF2-40B4-BE49-F238E27FC236}">
                <a16:creationId xmlns:a16="http://schemas.microsoft.com/office/drawing/2014/main" id="{3DAAC048-09A2-CD43-A9A9-F6D1113992B8}"/>
              </a:ext>
            </a:extLst>
          </p:cNvPr>
          <p:cNvSpPr/>
          <p:nvPr/>
        </p:nvSpPr>
        <p:spPr>
          <a:xfrm>
            <a:off x="7897566" y="3357777"/>
            <a:ext cx="968826" cy="925286"/>
          </a:xfrm>
          <a:prstGeom prst="can">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b="1" i="1" dirty="0">
                <a:solidFill>
                  <a:prstClr val="black"/>
                </a:solidFill>
                <a:latin typeface="Century Gothic"/>
              </a:rPr>
              <a:t>Processed Data</a:t>
            </a:r>
          </a:p>
        </p:txBody>
      </p:sp>
      <p:sp>
        <p:nvSpPr>
          <p:cNvPr id="13" name="Right Arrow 12">
            <a:extLst>
              <a:ext uri="{FF2B5EF4-FFF2-40B4-BE49-F238E27FC236}">
                <a16:creationId xmlns:a16="http://schemas.microsoft.com/office/drawing/2014/main" id="{E146CE72-FBA9-8A43-B998-41728A366BFC}"/>
              </a:ext>
            </a:extLst>
          </p:cNvPr>
          <p:cNvSpPr/>
          <p:nvPr/>
        </p:nvSpPr>
        <p:spPr>
          <a:xfrm rot="5400000">
            <a:off x="8083898" y="2750354"/>
            <a:ext cx="500743" cy="544286"/>
          </a:xfrm>
          <a:prstGeom prst="rightArrow">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b="1" dirty="0">
              <a:solidFill>
                <a:prstClr val="white"/>
              </a:solidFill>
              <a:latin typeface="Century Gothic"/>
            </a:endParaRPr>
          </a:p>
        </p:txBody>
      </p:sp>
      <p:sp>
        <p:nvSpPr>
          <p:cNvPr id="14" name="Hexagon 13">
            <a:extLst>
              <a:ext uri="{FF2B5EF4-FFF2-40B4-BE49-F238E27FC236}">
                <a16:creationId xmlns:a16="http://schemas.microsoft.com/office/drawing/2014/main" id="{FC473EA7-8350-AB4E-A4A2-4E7919642CA7}"/>
              </a:ext>
            </a:extLst>
          </p:cNvPr>
          <p:cNvSpPr/>
          <p:nvPr/>
        </p:nvSpPr>
        <p:spPr>
          <a:xfrm>
            <a:off x="7795617" y="4900751"/>
            <a:ext cx="1189265" cy="794657"/>
          </a:xfrm>
          <a:prstGeom prst="hexagon">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b="1" i="1" dirty="0">
                <a:solidFill>
                  <a:prstClr val="black"/>
                </a:solidFill>
                <a:latin typeface="Century Gothic"/>
              </a:rPr>
              <a:t>Learning Algorithm</a:t>
            </a:r>
          </a:p>
        </p:txBody>
      </p:sp>
      <p:sp>
        <p:nvSpPr>
          <p:cNvPr id="15" name="Delay 14">
            <a:extLst>
              <a:ext uri="{FF2B5EF4-FFF2-40B4-BE49-F238E27FC236}">
                <a16:creationId xmlns:a16="http://schemas.microsoft.com/office/drawing/2014/main" id="{AC147C9E-E531-584E-9407-877DDA8613C9}"/>
              </a:ext>
            </a:extLst>
          </p:cNvPr>
          <p:cNvSpPr/>
          <p:nvPr/>
        </p:nvSpPr>
        <p:spPr>
          <a:xfrm>
            <a:off x="9634266" y="5003620"/>
            <a:ext cx="718457" cy="674914"/>
          </a:xfrm>
          <a:prstGeom prst="flowChartDelay">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100" b="1" i="1" dirty="0">
                <a:solidFill>
                  <a:prstClr val="black"/>
                </a:solidFill>
                <a:latin typeface="Century Gothic"/>
              </a:rPr>
              <a:t>Model f</a:t>
            </a:r>
          </a:p>
        </p:txBody>
      </p:sp>
      <p:sp>
        <p:nvSpPr>
          <p:cNvPr id="16" name="Right Arrow 15">
            <a:extLst>
              <a:ext uri="{FF2B5EF4-FFF2-40B4-BE49-F238E27FC236}">
                <a16:creationId xmlns:a16="http://schemas.microsoft.com/office/drawing/2014/main" id="{0B6DEC9D-03DA-4B42-BC18-3F6EFE62B531}"/>
              </a:ext>
            </a:extLst>
          </p:cNvPr>
          <p:cNvSpPr/>
          <p:nvPr/>
        </p:nvSpPr>
        <p:spPr>
          <a:xfrm>
            <a:off x="9076372" y="5052603"/>
            <a:ext cx="500743" cy="544286"/>
          </a:xfrm>
          <a:prstGeom prst="rightArrow">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a:solidFill>
                <a:prstClr val="white"/>
              </a:solidFill>
              <a:latin typeface="Century Gothic"/>
            </a:endParaRPr>
          </a:p>
        </p:txBody>
      </p:sp>
      <p:sp>
        <p:nvSpPr>
          <p:cNvPr id="17" name="Right Arrow 16">
            <a:extLst>
              <a:ext uri="{FF2B5EF4-FFF2-40B4-BE49-F238E27FC236}">
                <a16:creationId xmlns:a16="http://schemas.microsoft.com/office/drawing/2014/main" id="{0D58A790-DF83-F949-9E9B-88EBDFE4A2D2}"/>
              </a:ext>
            </a:extLst>
          </p:cNvPr>
          <p:cNvSpPr/>
          <p:nvPr/>
        </p:nvSpPr>
        <p:spPr>
          <a:xfrm rot="5400000">
            <a:off x="8131608" y="4346200"/>
            <a:ext cx="500743" cy="544286"/>
          </a:xfrm>
          <a:prstGeom prst="rightArrow">
            <a:avLst/>
          </a:prstGeom>
          <a:solidFill>
            <a:schemeClr val="bg1">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200" b="1" dirty="0">
              <a:solidFill>
                <a:prstClr val="white"/>
              </a:solidFill>
              <a:latin typeface="Century Gothic"/>
            </a:endParaRPr>
          </a:p>
        </p:txBody>
      </p:sp>
      <p:pic>
        <p:nvPicPr>
          <p:cNvPr id="18" name="Picture 17">
            <a:extLst>
              <a:ext uri="{FF2B5EF4-FFF2-40B4-BE49-F238E27FC236}">
                <a16:creationId xmlns:a16="http://schemas.microsoft.com/office/drawing/2014/main" id="{4E752DA7-5E65-4944-B017-29044E40A900}"/>
              </a:ext>
            </a:extLst>
          </p:cNvPr>
          <p:cNvPicPr>
            <a:picLocks noChangeAspect="1"/>
          </p:cNvPicPr>
          <p:nvPr/>
        </p:nvPicPr>
        <p:blipFill>
          <a:blip r:embed="rId4"/>
          <a:stretch>
            <a:fillRect/>
          </a:stretch>
        </p:blipFill>
        <p:spPr>
          <a:xfrm>
            <a:off x="7795617" y="5840475"/>
            <a:ext cx="2761831" cy="933081"/>
          </a:xfrm>
          <a:prstGeom prst="rect">
            <a:avLst/>
          </a:prstGeom>
        </p:spPr>
      </p:pic>
    </p:spTree>
    <p:extLst>
      <p:ext uri="{BB962C8B-B14F-4D97-AF65-F5344CB8AC3E}">
        <p14:creationId xmlns:p14="http://schemas.microsoft.com/office/powerpoint/2010/main" val="328641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B1FC-C36D-F3E5-5F89-12D9A3629D8A}"/>
              </a:ext>
            </a:extLst>
          </p:cNvPr>
          <p:cNvSpPr>
            <a:spLocks noGrp="1"/>
          </p:cNvSpPr>
          <p:nvPr>
            <p:ph type="title"/>
          </p:nvPr>
        </p:nvSpPr>
        <p:spPr/>
        <p:txBody>
          <a:bodyPr/>
          <a:lstStyle/>
          <a:p>
            <a:pPr algn="ctr"/>
            <a:r>
              <a:rPr lang="en-GB" dirty="0"/>
              <a:t>Attacks on machine learning (ML) models that can breach privacy</a:t>
            </a:r>
            <a:endParaRPr lang="en-US" dirty="0"/>
          </a:p>
        </p:txBody>
      </p:sp>
      <p:sp>
        <p:nvSpPr>
          <p:cNvPr id="3" name="Content Placeholder 2">
            <a:extLst>
              <a:ext uri="{FF2B5EF4-FFF2-40B4-BE49-F238E27FC236}">
                <a16:creationId xmlns:a16="http://schemas.microsoft.com/office/drawing/2014/main" id="{F5FC49A4-5A1C-D9CE-F07E-C051EA068722}"/>
              </a:ext>
            </a:extLst>
          </p:cNvPr>
          <p:cNvSpPr>
            <a:spLocks noGrp="1"/>
          </p:cNvSpPr>
          <p:nvPr>
            <p:ph idx="1"/>
          </p:nvPr>
        </p:nvSpPr>
        <p:spPr/>
        <p:txBody>
          <a:bodyPr/>
          <a:lstStyle/>
          <a:p>
            <a:r>
              <a:rPr lang="en-GB" b="1" dirty="0">
                <a:solidFill>
                  <a:srgbClr val="C00000"/>
                </a:solidFill>
              </a:rPr>
              <a:t>Model inversion</a:t>
            </a:r>
            <a:r>
              <a:rPr lang="en-GB" dirty="0"/>
              <a:t>: an adversary tries to reconstruct sensitive training data by observing the output of a trained ML model</a:t>
            </a:r>
          </a:p>
          <a:p>
            <a:pPr lvl="1"/>
            <a:r>
              <a:rPr lang="en-GB" b="1" dirty="0"/>
              <a:t>By querying the model with carefully crafted input, the attacker can learn information about the training data that was used to create the model.</a:t>
            </a:r>
          </a:p>
          <a:p>
            <a:pPr lvl="1"/>
            <a:endParaRPr lang="en-GB" dirty="0"/>
          </a:p>
          <a:p>
            <a:r>
              <a:rPr lang="en-GB" b="1" dirty="0">
                <a:solidFill>
                  <a:srgbClr val="C00000"/>
                </a:solidFill>
              </a:rPr>
              <a:t>Membership inference</a:t>
            </a:r>
            <a:r>
              <a:rPr lang="en-GB" dirty="0"/>
              <a:t>: This attack aims to determine whether a specific data point was part of the training dataset used to train the ML model.</a:t>
            </a:r>
          </a:p>
          <a:p>
            <a:pPr lvl="1"/>
            <a:r>
              <a:rPr lang="en-GB" dirty="0"/>
              <a:t>By observing the output of the model for different inputs, an attacker can infer membership information</a:t>
            </a:r>
            <a:endParaRPr lang="en-US" dirty="0"/>
          </a:p>
        </p:txBody>
      </p:sp>
    </p:spTree>
    <p:extLst>
      <p:ext uri="{BB962C8B-B14F-4D97-AF65-F5344CB8AC3E}">
        <p14:creationId xmlns:p14="http://schemas.microsoft.com/office/powerpoint/2010/main" val="516752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18A0E-9E79-300D-3272-8408FF8660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36F9CD-6147-E6CB-5BBD-A8E97B9B25C0}"/>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B573A4AA-7852-5782-7A1F-777B7302B094}"/>
              </a:ext>
            </a:extLst>
          </p:cNvPr>
          <p:cNvSpPr txBox="1"/>
          <p:nvPr/>
        </p:nvSpPr>
        <p:spPr>
          <a:xfrm>
            <a:off x="1725010" y="3378740"/>
            <a:ext cx="8741979" cy="523220"/>
          </a:xfrm>
          <a:prstGeom prst="rect">
            <a:avLst/>
          </a:prstGeom>
          <a:solidFill>
            <a:schemeClr val="accent2"/>
          </a:solidFill>
        </p:spPr>
        <p:txBody>
          <a:bodyPr wrap="square">
            <a:spAutoFit/>
          </a:bodyPr>
          <a:lstStyle/>
          <a:p>
            <a:pPr algn="ctr"/>
            <a:r>
              <a:rPr lang="en-US" sz="2800" dirty="0"/>
              <a:t>Is it possible to search over encrypted data?</a:t>
            </a:r>
          </a:p>
        </p:txBody>
      </p:sp>
    </p:spTree>
    <p:extLst>
      <p:ext uri="{BB962C8B-B14F-4D97-AF65-F5344CB8AC3E}">
        <p14:creationId xmlns:p14="http://schemas.microsoft.com/office/powerpoint/2010/main" val="3526743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Classification learning</a:t>
            </a:r>
          </a:p>
        </p:txBody>
      </p:sp>
      <p:sp>
        <p:nvSpPr>
          <p:cNvPr id="4" name="TextBox 3"/>
          <p:cNvSpPr txBox="1"/>
          <p:nvPr/>
        </p:nvSpPr>
        <p:spPr>
          <a:xfrm>
            <a:off x="2685297" y="4999212"/>
            <a:ext cx="5997539" cy="1477328"/>
          </a:xfrm>
          <a:prstGeom prst="rect">
            <a:avLst/>
          </a:prstGeom>
          <a:noFill/>
        </p:spPr>
        <p:txBody>
          <a:bodyPr wrap="none" rtlCol="0">
            <a:spAutoFit/>
          </a:bodyPr>
          <a:lstStyle/>
          <a:p>
            <a:r>
              <a:rPr lang="en-US" dirty="0"/>
              <a:t>Data set: {(x</a:t>
            </a:r>
            <a:r>
              <a:rPr lang="en-US" baseline="-25000" dirty="0"/>
              <a:t>1</a:t>
            </a:r>
            <a:r>
              <a:rPr lang="en-US" dirty="0"/>
              <a:t>,y</a:t>
            </a:r>
            <a:r>
              <a:rPr lang="en-US" baseline="-25000" dirty="0"/>
              <a:t>1</a:t>
            </a:r>
            <a:r>
              <a:rPr lang="en-US" dirty="0"/>
              <a:t>),…,(</a:t>
            </a:r>
            <a:r>
              <a:rPr lang="en-US" dirty="0" err="1"/>
              <a:t>x</a:t>
            </a:r>
            <a:r>
              <a:rPr lang="en-US" baseline="-25000" dirty="0" err="1"/>
              <a:t>n</a:t>
            </a:r>
            <a:r>
              <a:rPr lang="en-US" dirty="0" err="1"/>
              <a:t>,y</a:t>
            </a:r>
            <a:r>
              <a:rPr lang="en-US" baseline="-25000" dirty="0" err="1"/>
              <a:t>n</a:t>
            </a:r>
            <a:r>
              <a:rPr lang="en-US" dirty="0"/>
              <a:t>)}, (</a:t>
            </a:r>
            <a:r>
              <a:rPr lang="en-US" dirty="0" err="1"/>
              <a:t>x,y</a:t>
            </a:r>
            <a:r>
              <a:rPr lang="en-US" dirty="0"/>
              <a:t>) ~ </a:t>
            </a:r>
            <a:r>
              <a:rPr lang="en-US" dirty="0">
                <a:latin typeface="Apple Chancery"/>
                <a:cs typeface="Apple Chancery"/>
              </a:rPr>
              <a:t>D</a:t>
            </a:r>
          </a:p>
          <a:p>
            <a:r>
              <a:rPr lang="en-US" dirty="0">
                <a:latin typeface="Calibri" charset="0"/>
                <a:ea typeface="Calibri" charset="0"/>
                <a:cs typeface="Calibri" charset="0"/>
              </a:rPr>
              <a:t>x: feature vectors</a:t>
            </a:r>
          </a:p>
          <a:p>
            <a:r>
              <a:rPr lang="en-US" dirty="0">
                <a:latin typeface="Calibri" charset="0"/>
                <a:ea typeface="Calibri" charset="0"/>
                <a:cs typeface="Calibri" charset="0"/>
              </a:rPr>
              <a:t>y: binary label in {-1, +1} representing which class x belongs to</a:t>
            </a:r>
          </a:p>
          <a:p>
            <a:r>
              <a:rPr lang="en-US" dirty="0">
                <a:solidFill>
                  <a:srgbClr val="FF0000"/>
                </a:solidFill>
                <a:latin typeface="Calibri" charset="0"/>
                <a:ea typeface="Calibri" charset="0"/>
                <a:cs typeface="Calibri" charset="0"/>
              </a:rPr>
              <a:t>Learning</a:t>
            </a:r>
            <a:r>
              <a:rPr lang="en-US" dirty="0">
                <a:latin typeface="Calibri" charset="0"/>
                <a:ea typeface="Calibri" charset="0"/>
                <a:cs typeface="Calibri" charset="0"/>
              </a:rPr>
              <a:t>: train classifier f(x) on data</a:t>
            </a:r>
          </a:p>
          <a:p>
            <a:r>
              <a:rPr lang="en-US" dirty="0">
                <a:solidFill>
                  <a:srgbClr val="FF0000"/>
                </a:solidFill>
                <a:latin typeface="Calibri" charset="0"/>
                <a:ea typeface="Calibri" charset="0"/>
                <a:cs typeface="Calibri" charset="0"/>
              </a:rPr>
              <a:t>Prediction</a:t>
            </a:r>
            <a:r>
              <a:rPr lang="en-US" dirty="0">
                <a:latin typeface="Calibri" charset="0"/>
                <a:ea typeface="Calibri" charset="0"/>
                <a:cs typeface="Calibri" charset="0"/>
              </a:rPr>
              <a:t>: use f(x) to predict label for arbitrary x</a:t>
            </a:r>
          </a:p>
        </p:txBody>
      </p:sp>
      <p:sp>
        <p:nvSpPr>
          <p:cNvPr id="5" name="Oval 4"/>
          <p:cNvSpPr/>
          <p:nvPr/>
        </p:nvSpPr>
        <p:spPr>
          <a:xfrm>
            <a:off x="5010150" y="306527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442460" y="347103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874895" y="336816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5330190" y="303669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227320" y="331673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658677" y="357390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539740" y="331673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47310" y="360438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579620" y="306527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874895" y="370725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954905" y="282905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99860" y="3629152"/>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932170" y="4034917"/>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364605" y="3932047"/>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819900" y="3600577"/>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717030" y="3880612"/>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148387" y="4137787"/>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029450" y="3880612"/>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637020" y="4168267"/>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069330" y="3629152"/>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364605" y="4271137"/>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444615" y="3392932"/>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3878580" y="4882642"/>
            <a:ext cx="3794760"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878580" y="2279164"/>
            <a:ext cx="0" cy="2603479"/>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4442460" y="2448052"/>
            <a:ext cx="2457450" cy="234315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442461" y="2242312"/>
            <a:ext cx="821059" cy="369332"/>
          </a:xfrm>
          <a:prstGeom prst="rect">
            <a:avLst/>
          </a:prstGeom>
          <a:noFill/>
        </p:spPr>
        <p:txBody>
          <a:bodyPr wrap="none" rtlCol="0">
            <a:spAutoFit/>
          </a:bodyPr>
          <a:lstStyle/>
          <a:p>
            <a:r>
              <a:rPr lang="en-US" dirty="0"/>
              <a:t>Class 1</a:t>
            </a:r>
          </a:p>
        </p:txBody>
      </p:sp>
      <p:sp>
        <p:nvSpPr>
          <p:cNvPr id="31" name="TextBox 30"/>
          <p:cNvSpPr txBox="1"/>
          <p:nvPr/>
        </p:nvSpPr>
        <p:spPr>
          <a:xfrm>
            <a:off x="6938961" y="3153140"/>
            <a:ext cx="821059" cy="369332"/>
          </a:xfrm>
          <a:prstGeom prst="rect">
            <a:avLst/>
          </a:prstGeom>
          <a:noFill/>
        </p:spPr>
        <p:txBody>
          <a:bodyPr wrap="none" rtlCol="0">
            <a:spAutoFit/>
          </a:bodyPr>
          <a:lstStyle/>
          <a:p>
            <a:r>
              <a:rPr lang="en-US" dirty="0"/>
              <a:t>Class 2</a:t>
            </a:r>
          </a:p>
        </p:txBody>
      </p:sp>
      <p:sp>
        <p:nvSpPr>
          <p:cNvPr id="32" name="TextBox 31"/>
          <p:cNvSpPr txBox="1"/>
          <p:nvPr/>
        </p:nvSpPr>
        <p:spPr>
          <a:xfrm rot="19061352">
            <a:off x="5799236" y="2566756"/>
            <a:ext cx="997389" cy="369332"/>
          </a:xfrm>
          <a:prstGeom prst="rect">
            <a:avLst/>
          </a:prstGeom>
          <a:noFill/>
        </p:spPr>
        <p:txBody>
          <a:bodyPr wrap="none" rtlCol="0">
            <a:spAutoFit/>
          </a:bodyPr>
          <a:lstStyle/>
          <a:p>
            <a:r>
              <a:rPr lang="en-US" dirty="0"/>
              <a:t>classifier</a:t>
            </a:r>
          </a:p>
        </p:txBody>
      </p:sp>
    </p:spTree>
    <p:extLst>
      <p:ext uri="{BB962C8B-B14F-4D97-AF65-F5344CB8AC3E}">
        <p14:creationId xmlns:p14="http://schemas.microsoft.com/office/powerpoint/2010/main" val="164369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Classification in adversarial settings</a:t>
            </a:r>
          </a:p>
        </p:txBody>
      </p:sp>
      <p:sp>
        <p:nvSpPr>
          <p:cNvPr id="3" name="Content Placeholder 2"/>
          <p:cNvSpPr>
            <a:spLocks noGrp="1"/>
          </p:cNvSpPr>
          <p:nvPr>
            <p:ph idx="1"/>
          </p:nvPr>
        </p:nvSpPr>
        <p:spPr>
          <a:xfrm>
            <a:off x="2626240" y="2638046"/>
            <a:ext cx="4346061" cy="3101983"/>
          </a:xfrm>
        </p:spPr>
        <p:txBody>
          <a:bodyPr>
            <a:normAutofit/>
          </a:bodyPr>
          <a:lstStyle/>
          <a:p>
            <a:r>
              <a:rPr lang="en-US" sz="2400" dirty="0"/>
              <a:t>Often, classifiers are tasked with telling apart ”</a:t>
            </a:r>
            <a:r>
              <a:rPr lang="en-US" sz="2400" dirty="0">
                <a:solidFill>
                  <a:srgbClr val="FF0000"/>
                </a:solidFill>
              </a:rPr>
              <a:t>good</a:t>
            </a:r>
            <a:r>
              <a:rPr lang="en-US" sz="2400" dirty="0"/>
              <a:t>” from “</a:t>
            </a:r>
            <a:r>
              <a:rPr lang="en-US" sz="2400" dirty="0">
                <a:solidFill>
                  <a:srgbClr val="FF0000"/>
                </a:solidFill>
              </a:rPr>
              <a:t>bad</a:t>
            </a:r>
            <a:r>
              <a:rPr lang="en-US" sz="2400" dirty="0"/>
              <a:t>”</a:t>
            </a:r>
          </a:p>
          <a:p>
            <a:pPr lvl="1"/>
            <a:r>
              <a:rPr lang="en-US" sz="2000" dirty="0"/>
              <a:t>Spam vs. non-spam (ham)</a:t>
            </a:r>
          </a:p>
          <a:p>
            <a:pPr lvl="1"/>
            <a:r>
              <a:rPr lang="en-US" sz="2000" dirty="0"/>
              <a:t>Benign vs. malicious software</a:t>
            </a:r>
          </a:p>
          <a:p>
            <a:pPr lvl="1"/>
            <a:r>
              <a:rPr lang="en-US" dirty="0"/>
              <a:t>Intrusion detection</a:t>
            </a:r>
            <a:endParaRPr lang="en-US" sz="2000" dirty="0"/>
          </a:p>
        </p:txBody>
      </p:sp>
      <p:pic>
        <p:nvPicPr>
          <p:cNvPr id="4" name="Picture 3"/>
          <p:cNvPicPr>
            <a:picLocks noChangeAspect="1"/>
          </p:cNvPicPr>
          <p:nvPr/>
        </p:nvPicPr>
        <p:blipFill>
          <a:blip r:embed="rId3"/>
          <a:stretch>
            <a:fillRect/>
          </a:stretch>
        </p:blipFill>
        <p:spPr>
          <a:xfrm>
            <a:off x="7231380" y="2391351"/>
            <a:ext cx="3220720" cy="2394069"/>
          </a:xfrm>
          <a:prstGeom prst="rect">
            <a:avLst/>
          </a:prstGeom>
        </p:spPr>
      </p:pic>
    </p:spTree>
    <p:extLst>
      <p:ext uri="{BB962C8B-B14F-4D97-AF65-F5344CB8AC3E}">
        <p14:creationId xmlns:p14="http://schemas.microsoft.com/office/powerpoint/2010/main" val="3394330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Evasion attacks</a:t>
            </a:r>
          </a:p>
        </p:txBody>
      </p:sp>
      <p:sp>
        <p:nvSpPr>
          <p:cNvPr id="3" name="Content Placeholder 2"/>
          <p:cNvSpPr>
            <a:spLocks noGrp="1"/>
          </p:cNvSpPr>
          <p:nvPr>
            <p:ph idx="1"/>
          </p:nvPr>
        </p:nvSpPr>
        <p:spPr>
          <a:xfrm>
            <a:off x="2626240" y="2638046"/>
            <a:ext cx="7137873" cy="1044955"/>
          </a:xfrm>
        </p:spPr>
        <p:txBody>
          <a:bodyPr>
            <a:normAutofit fontScale="85000" lnSpcReduction="10000"/>
          </a:bodyPr>
          <a:lstStyle/>
          <a:p>
            <a:r>
              <a:rPr lang="en-US" b="1" dirty="0">
                <a:solidFill>
                  <a:srgbClr val="FF0000"/>
                </a:solidFill>
              </a:rPr>
              <a:t>Adversary who previously chose instance </a:t>
            </a:r>
            <a:r>
              <a:rPr lang="en-US" b="1" i="1" dirty="0">
                <a:solidFill>
                  <a:srgbClr val="FF0000"/>
                </a:solidFill>
              </a:rPr>
              <a:t>x</a:t>
            </a:r>
            <a:r>
              <a:rPr lang="en-US" b="1" dirty="0">
                <a:solidFill>
                  <a:srgbClr val="FF0000"/>
                </a:solidFill>
              </a:rPr>
              <a:t> (which is now classified as malicious) now chooses another instance </a:t>
            </a:r>
            <a:r>
              <a:rPr lang="en-US" b="1" i="1" dirty="0">
                <a:solidFill>
                  <a:srgbClr val="FF0000"/>
                </a:solidFill>
              </a:rPr>
              <a:t>x’</a:t>
            </a:r>
            <a:r>
              <a:rPr lang="en-US" b="1" dirty="0">
                <a:solidFill>
                  <a:srgbClr val="FF0000"/>
                </a:solidFill>
              </a:rPr>
              <a:t> which is classified as benign</a:t>
            </a:r>
          </a:p>
        </p:txBody>
      </p:sp>
    </p:spTree>
    <p:extLst>
      <p:ext uri="{BB962C8B-B14F-4D97-AF65-F5344CB8AC3E}">
        <p14:creationId xmlns:p14="http://schemas.microsoft.com/office/powerpoint/2010/main" val="509616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Evasion attacks</a:t>
            </a:r>
          </a:p>
        </p:txBody>
      </p:sp>
      <p:sp>
        <p:nvSpPr>
          <p:cNvPr id="3" name="Content Placeholder 2"/>
          <p:cNvSpPr>
            <a:spLocks noGrp="1"/>
          </p:cNvSpPr>
          <p:nvPr>
            <p:ph idx="1"/>
          </p:nvPr>
        </p:nvSpPr>
        <p:spPr>
          <a:xfrm>
            <a:off x="2588023" y="1817545"/>
            <a:ext cx="7137873" cy="1044955"/>
          </a:xfrm>
        </p:spPr>
        <p:txBody>
          <a:bodyPr>
            <a:normAutofit fontScale="85000" lnSpcReduction="10000"/>
          </a:bodyPr>
          <a:lstStyle/>
          <a:p>
            <a:r>
              <a:rPr lang="en-US" b="1" dirty="0">
                <a:solidFill>
                  <a:srgbClr val="FF0000"/>
                </a:solidFill>
              </a:rPr>
              <a:t>Adversary who previously chose instance </a:t>
            </a:r>
            <a:r>
              <a:rPr lang="en-US" b="1" i="1" dirty="0">
                <a:solidFill>
                  <a:srgbClr val="FF0000"/>
                </a:solidFill>
              </a:rPr>
              <a:t>x</a:t>
            </a:r>
            <a:r>
              <a:rPr lang="en-US" b="1" dirty="0">
                <a:solidFill>
                  <a:srgbClr val="FF0000"/>
                </a:solidFill>
              </a:rPr>
              <a:t> (which is now classified as malicious) now chooses another instance </a:t>
            </a:r>
            <a:r>
              <a:rPr lang="en-US" b="1" i="1" dirty="0">
                <a:solidFill>
                  <a:srgbClr val="FF0000"/>
                </a:solidFill>
              </a:rPr>
              <a:t>x’</a:t>
            </a:r>
            <a:r>
              <a:rPr lang="en-US" b="1" dirty="0">
                <a:solidFill>
                  <a:srgbClr val="FF0000"/>
                </a:solidFill>
              </a:rPr>
              <a:t> which is classified as benign</a:t>
            </a:r>
          </a:p>
        </p:txBody>
      </p:sp>
      <p:cxnSp>
        <p:nvCxnSpPr>
          <p:cNvPr id="26" name="Straight Arrow Connector 25"/>
          <p:cNvCxnSpPr/>
          <p:nvPr/>
        </p:nvCxnSpPr>
        <p:spPr>
          <a:xfrm>
            <a:off x="4259580" y="6488430"/>
            <a:ext cx="3794760"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4259580" y="3642360"/>
            <a:ext cx="0" cy="284607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823461" y="3848100"/>
            <a:ext cx="830677" cy="369332"/>
          </a:xfrm>
          <a:prstGeom prst="rect">
            <a:avLst/>
          </a:prstGeom>
          <a:noFill/>
        </p:spPr>
        <p:txBody>
          <a:bodyPr wrap="none" rtlCol="0">
            <a:spAutoFit/>
          </a:bodyPr>
          <a:lstStyle/>
          <a:p>
            <a:r>
              <a:rPr lang="en-US" dirty="0"/>
              <a:t>Benign</a:t>
            </a:r>
          </a:p>
        </p:txBody>
      </p:sp>
      <p:sp>
        <p:nvSpPr>
          <p:cNvPr id="29" name="TextBox 28"/>
          <p:cNvSpPr txBox="1"/>
          <p:nvPr/>
        </p:nvSpPr>
        <p:spPr>
          <a:xfrm>
            <a:off x="7319960" y="4758928"/>
            <a:ext cx="1082348" cy="369332"/>
          </a:xfrm>
          <a:prstGeom prst="rect">
            <a:avLst/>
          </a:prstGeom>
          <a:noFill/>
        </p:spPr>
        <p:txBody>
          <a:bodyPr wrap="none" rtlCol="0">
            <a:spAutoFit/>
          </a:bodyPr>
          <a:lstStyle/>
          <a:p>
            <a:r>
              <a:rPr lang="en-US" dirty="0"/>
              <a:t>Malicious</a:t>
            </a:r>
          </a:p>
        </p:txBody>
      </p:sp>
      <p:sp>
        <p:nvSpPr>
          <p:cNvPr id="52" name="Oval 51"/>
          <p:cNvSpPr/>
          <p:nvPr/>
        </p:nvSpPr>
        <p:spPr>
          <a:xfrm>
            <a:off x="5391150" y="456387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4823460" y="496963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5255895" y="486676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711190" y="453529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608320" y="481533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5039677" y="507250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5920740" y="481533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5528310" y="510298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960620" y="456387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5255895" y="520585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5335905" y="432765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6849482" y="528513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281792" y="569090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6714227" y="558803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7169522" y="525656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7066652" y="553659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6498009" y="579377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7379072" y="553659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6986642" y="582425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6418952" y="528513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6714227" y="592712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6794237" y="504891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601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Evasion attacks</a:t>
            </a:r>
          </a:p>
        </p:txBody>
      </p:sp>
      <p:sp>
        <p:nvSpPr>
          <p:cNvPr id="3" name="Content Placeholder 2"/>
          <p:cNvSpPr>
            <a:spLocks noGrp="1"/>
          </p:cNvSpPr>
          <p:nvPr>
            <p:ph idx="1"/>
          </p:nvPr>
        </p:nvSpPr>
        <p:spPr>
          <a:xfrm>
            <a:off x="2626240" y="2638046"/>
            <a:ext cx="7137873" cy="1044955"/>
          </a:xfrm>
        </p:spPr>
        <p:txBody>
          <a:bodyPr>
            <a:normAutofit fontScale="85000" lnSpcReduction="10000"/>
          </a:bodyPr>
          <a:lstStyle/>
          <a:p>
            <a:r>
              <a:rPr lang="en-US" b="1" dirty="0">
                <a:solidFill>
                  <a:srgbClr val="FF0000"/>
                </a:solidFill>
              </a:rPr>
              <a:t>Adversary who previously chose instance </a:t>
            </a:r>
            <a:r>
              <a:rPr lang="en-US" b="1" i="1" dirty="0">
                <a:solidFill>
                  <a:srgbClr val="FF0000"/>
                </a:solidFill>
              </a:rPr>
              <a:t>x</a:t>
            </a:r>
            <a:r>
              <a:rPr lang="en-US" b="1" dirty="0">
                <a:solidFill>
                  <a:srgbClr val="FF0000"/>
                </a:solidFill>
              </a:rPr>
              <a:t> (which is now classified as malicious) now chooses another instance </a:t>
            </a:r>
            <a:r>
              <a:rPr lang="en-US" b="1" i="1" dirty="0">
                <a:solidFill>
                  <a:srgbClr val="FF0000"/>
                </a:solidFill>
              </a:rPr>
              <a:t>x’</a:t>
            </a:r>
            <a:r>
              <a:rPr lang="en-US" b="1" dirty="0">
                <a:solidFill>
                  <a:srgbClr val="FF0000"/>
                </a:solidFill>
              </a:rPr>
              <a:t> which is classified as benign</a:t>
            </a:r>
          </a:p>
        </p:txBody>
      </p:sp>
      <p:cxnSp>
        <p:nvCxnSpPr>
          <p:cNvPr id="26" name="Straight Arrow Connector 25"/>
          <p:cNvCxnSpPr/>
          <p:nvPr/>
        </p:nvCxnSpPr>
        <p:spPr>
          <a:xfrm>
            <a:off x="4259580" y="6488430"/>
            <a:ext cx="3794760" cy="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4259580" y="3642360"/>
            <a:ext cx="0" cy="2846070"/>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823461" y="3848100"/>
            <a:ext cx="830677" cy="369332"/>
          </a:xfrm>
          <a:prstGeom prst="rect">
            <a:avLst/>
          </a:prstGeom>
          <a:noFill/>
        </p:spPr>
        <p:txBody>
          <a:bodyPr wrap="none" rtlCol="0">
            <a:spAutoFit/>
          </a:bodyPr>
          <a:lstStyle/>
          <a:p>
            <a:r>
              <a:rPr lang="en-US" dirty="0"/>
              <a:t>Benign</a:t>
            </a:r>
          </a:p>
        </p:txBody>
      </p:sp>
      <p:sp>
        <p:nvSpPr>
          <p:cNvPr id="29" name="TextBox 28"/>
          <p:cNvSpPr txBox="1"/>
          <p:nvPr/>
        </p:nvSpPr>
        <p:spPr>
          <a:xfrm>
            <a:off x="7319960" y="4758928"/>
            <a:ext cx="1082348" cy="369332"/>
          </a:xfrm>
          <a:prstGeom prst="rect">
            <a:avLst/>
          </a:prstGeom>
          <a:noFill/>
        </p:spPr>
        <p:txBody>
          <a:bodyPr wrap="none" rtlCol="0">
            <a:spAutoFit/>
          </a:bodyPr>
          <a:lstStyle/>
          <a:p>
            <a:r>
              <a:rPr lang="en-US" dirty="0"/>
              <a:t>Malicious</a:t>
            </a:r>
          </a:p>
        </p:txBody>
      </p:sp>
      <p:cxnSp>
        <p:nvCxnSpPr>
          <p:cNvPr id="30" name="Straight Connector 29"/>
          <p:cNvCxnSpPr/>
          <p:nvPr/>
        </p:nvCxnSpPr>
        <p:spPr>
          <a:xfrm flipV="1">
            <a:off x="5025950" y="3898265"/>
            <a:ext cx="2457450" cy="234315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rot="19061352">
            <a:off x="6382726" y="4016969"/>
            <a:ext cx="997389" cy="369332"/>
          </a:xfrm>
          <a:prstGeom prst="rect">
            <a:avLst/>
          </a:prstGeom>
          <a:noFill/>
        </p:spPr>
        <p:txBody>
          <a:bodyPr wrap="none" rtlCol="0">
            <a:spAutoFit/>
          </a:bodyPr>
          <a:lstStyle/>
          <a:p>
            <a:r>
              <a:rPr lang="en-US" dirty="0"/>
              <a:t>classifier</a:t>
            </a:r>
          </a:p>
        </p:txBody>
      </p:sp>
      <p:sp>
        <p:nvSpPr>
          <p:cNvPr id="34" name="Oval 33"/>
          <p:cNvSpPr/>
          <p:nvPr/>
        </p:nvSpPr>
        <p:spPr>
          <a:xfrm>
            <a:off x="6849482" y="528513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281792" y="569090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6714227" y="558803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169522" y="525656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066652" y="553659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6498009" y="579377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7379072" y="553659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6986642" y="582425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6418952" y="528513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714227" y="5927120"/>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6794237" y="5048915"/>
            <a:ext cx="80010" cy="102870"/>
          </a:xfrm>
          <a:prstGeom prst="ellipse">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391150" y="456387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823460" y="496963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255895" y="486676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5711190" y="453529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608320" y="481533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5039677" y="507250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5920740" y="481533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5528310" y="510298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960620" y="456387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5255895" y="5205857"/>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5335905" y="4327652"/>
            <a:ext cx="80010" cy="102870"/>
          </a:xfrm>
          <a:prstGeom prst="ellipse">
            <a:avLst/>
          </a:prstGeom>
          <a:solidFill>
            <a:srgbClr val="00B0F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74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7.40741E-7 L -0.08333 -0.06111 " pathEditMode="relative" rAng="0" ptsTypes="AA">
                                      <p:cBhvr>
                                        <p:cTn id="6" dur="2000" fill="hold"/>
                                        <p:tgtEl>
                                          <p:spTgt spid="42"/>
                                        </p:tgtEl>
                                        <p:attrNameLst>
                                          <p:attrName>ppt_x</p:attrName>
                                          <p:attrName>ppt_y</p:attrName>
                                        </p:attrNameLst>
                                      </p:cBhvr>
                                      <p:rCtr x="-4167" y="-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981200" y="274638"/>
            <a:ext cx="8382000" cy="1143000"/>
          </a:xfrm>
        </p:spPr>
        <p:txBody>
          <a:bodyPr>
            <a:normAutofit/>
          </a:bodyPr>
          <a:lstStyle/>
          <a:p>
            <a:pPr algn="ctr" eaLnBrk="1" hangingPunct="1"/>
            <a:r>
              <a:rPr lang="en-US" sz="2800" dirty="0"/>
              <a:t>Example of Evasion</a:t>
            </a:r>
          </a:p>
        </p:txBody>
      </p:sp>
      <p:sp>
        <p:nvSpPr>
          <p:cNvPr id="78851" name="Rectangle 3"/>
          <p:cNvSpPr>
            <a:spLocks noChangeArrowheads="1"/>
          </p:cNvSpPr>
          <p:nvPr/>
        </p:nvSpPr>
        <p:spPr bwMode="auto">
          <a:xfrm>
            <a:off x="4170317" y="3781426"/>
            <a:ext cx="213205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a:r>
              <a:rPr lang="en-US" sz="2400">
                <a:ea typeface="ＭＳ Ｐゴシック" pitchFamily="1" charset="-128"/>
              </a:rPr>
              <a:t>cheap =  1.0</a:t>
            </a:r>
          </a:p>
          <a:p>
            <a:pPr algn="r"/>
            <a:r>
              <a:rPr lang="en-US" sz="2400">
                <a:ea typeface="ＭＳ Ｐゴシック" pitchFamily="1" charset="-128"/>
              </a:rPr>
              <a:t>mortgage =  1.5</a:t>
            </a:r>
          </a:p>
        </p:txBody>
      </p:sp>
      <p:sp>
        <p:nvSpPr>
          <p:cNvPr id="78852" name="Rectangle 4"/>
          <p:cNvSpPr>
            <a:spLocks noChangeArrowheads="1"/>
          </p:cNvSpPr>
          <p:nvPr/>
        </p:nvSpPr>
        <p:spPr bwMode="auto">
          <a:xfrm>
            <a:off x="3700463" y="4937370"/>
            <a:ext cx="227087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ea typeface="ＭＳ Ｐゴシック" pitchFamily="1" charset="-128"/>
              </a:rPr>
              <a:t>Total score =  2.5</a:t>
            </a:r>
          </a:p>
        </p:txBody>
      </p:sp>
      <p:sp>
        <p:nvSpPr>
          <p:cNvPr id="5125" name="Rectangle 5"/>
          <p:cNvSpPr>
            <a:spLocks noChangeArrowheads="1"/>
          </p:cNvSpPr>
          <p:nvPr/>
        </p:nvSpPr>
        <p:spPr bwMode="auto">
          <a:xfrm>
            <a:off x="3094038" y="1676401"/>
            <a:ext cx="3763962" cy="720725"/>
          </a:xfrm>
          <a:prstGeom prst="rect">
            <a:avLst/>
          </a:prstGeom>
          <a:solidFill>
            <a:srgbClr val="FFFF99"/>
          </a:solidFill>
          <a:ln w="19050">
            <a:noFill/>
            <a:miter lim="800000"/>
            <a:headEnd/>
            <a:tailEnd/>
          </a:ln>
        </p:spPr>
        <p:txBody>
          <a:bodyPr>
            <a:spAutoFit/>
          </a:bodyPr>
          <a:lstStyle/>
          <a:p>
            <a:r>
              <a:rPr lang="en-US" sz="2000" dirty="0">
                <a:latin typeface="Calibri" panose="020F0502020204030204" pitchFamily="34" charset="0"/>
                <a:ea typeface="ＭＳ Ｐゴシック" pitchFamily="1" charset="-128"/>
                <a:cs typeface="Calibri" panose="020F0502020204030204" pitchFamily="34" charset="0"/>
              </a:rPr>
              <a:t>From: </a:t>
            </a:r>
            <a:r>
              <a:rPr lang="en-US" sz="2000" dirty="0" err="1">
                <a:latin typeface="Calibri" panose="020F0502020204030204" pitchFamily="34" charset="0"/>
                <a:ea typeface="ＭＳ Ｐゴシック" pitchFamily="1" charset="-128"/>
                <a:cs typeface="Calibri" panose="020F0502020204030204" pitchFamily="34" charset="0"/>
              </a:rPr>
              <a:t>spammer@example.com</a:t>
            </a:r>
            <a:endParaRPr lang="en-US" sz="2000" dirty="0">
              <a:latin typeface="Calibri" panose="020F0502020204030204" pitchFamily="34" charset="0"/>
              <a:ea typeface="ＭＳ Ｐゴシック" pitchFamily="1" charset="-128"/>
              <a:cs typeface="Calibri" panose="020F0502020204030204" pitchFamily="34" charset="0"/>
            </a:endParaRPr>
          </a:p>
          <a:p>
            <a:r>
              <a:rPr lang="en-US" sz="2000" dirty="0">
                <a:solidFill>
                  <a:srgbClr val="FF0000"/>
                </a:solidFill>
                <a:latin typeface="Calibri" panose="020F0502020204030204" pitchFamily="34" charset="0"/>
                <a:ea typeface="ＭＳ Ｐゴシック" pitchFamily="1" charset="-128"/>
                <a:cs typeface="Calibri" panose="020F0502020204030204" pitchFamily="34" charset="0"/>
              </a:rPr>
              <a:t>Cheap</a:t>
            </a:r>
            <a:r>
              <a:rPr lang="en-US" sz="2000" dirty="0">
                <a:latin typeface="Calibri" panose="020F0502020204030204" pitchFamily="34" charset="0"/>
                <a:ea typeface="ＭＳ Ｐゴシック" pitchFamily="1" charset="-128"/>
                <a:cs typeface="Calibri" panose="020F0502020204030204" pitchFamily="34" charset="0"/>
              </a:rPr>
              <a:t> </a:t>
            </a:r>
            <a:r>
              <a:rPr lang="en-US" sz="2000" dirty="0">
                <a:solidFill>
                  <a:srgbClr val="FF0000"/>
                </a:solidFill>
                <a:latin typeface="Calibri" panose="020F0502020204030204" pitchFamily="34" charset="0"/>
                <a:ea typeface="ＭＳ Ｐゴシック" pitchFamily="1" charset="-128"/>
                <a:cs typeface="Calibri" panose="020F0502020204030204" pitchFamily="34" charset="0"/>
              </a:rPr>
              <a:t>mortgage</a:t>
            </a:r>
            <a:r>
              <a:rPr lang="en-US" sz="2000" dirty="0">
                <a:latin typeface="Calibri" panose="020F0502020204030204" pitchFamily="34" charset="0"/>
                <a:ea typeface="ＭＳ Ｐゴシック" pitchFamily="1" charset="-128"/>
                <a:cs typeface="Calibri" panose="020F0502020204030204" pitchFamily="34" charset="0"/>
              </a:rPr>
              <a:t> now!!!  </a:t>
            </a:r>
            <a:endParaRPr lang="en-US" sz="2400" dirty="0">
              <a:latin typeface="Calibri" panose="020F0502020204030204" pitchFamily="34" charset="0"/>
              <a:ea typeface="ＭＳ Ｐゴシック" pitchFamily="1" charset="-128"/>
              <a:cs typeface="Calibri" panose="020F0502020204030204" pitchFamily="34" charset="0"/>
            </a:endParaRPr>
          </a:p>
        </p:txBody>
      </p:sp>
      <p:sp>
        <p:nvSpPr>
          <p:cNvPr id="78854" name="AutoShape 6"/>
          <p:cNvSpPr>
            <a:spLocks noChangeArrowheads="1"/>
          </p:cNvSpPr>
          <p:nvPr/>
        </p:nvSpPr>
        <p:spPr bwMode="auto">
          <a:xfrm>
            <a:off x="7010400" y="2819400"/>
            <a:ext cx="2514600" cy="838200"/>
          </a:xfrm>
          <a:prstGeom prst="roundRect">
            <a:avLst>
              <a:gd name="adj" fmla="val 16667"/>
            </a:avLst>
          </a:prstGeom>
          <a:solidFill>
            <a:srgbClr val="0070C0"/>
          </a:solidFill>
          <a:ln w="9525">
            <a:noFill/>
            <a:round/>
            <a:headEnd/>
            <a:tailEnd/>
          </a:ln>
        </p:spPr>
        <p:txBody>
          <a:bodyPr wrap="none" anchor="ctr"/>
          <a:lstStyle/>
          <a:p>
            <a:pPr algn="ctr"/>
            <a:r>
              <a:rPr lang="en-US" sz="2000" b="1" dirty="0">
                <a:solidFill>
                  <a:schemeClr val="bg1"/>
                </a:solidFill>
                <a:ea typeface="ＭＳ Ｐゴシック" pitchFamily="1" charset="-128"/>
              </a:rPr>
              <a:t>Feature Weights</a:t>
            </a:r>
          </a:p>
        </p:txBody>
      </p:sp>
      <p:sp>
        <p:nvSpPr>
          <p:cNvPr id="78855" name="Line 7"/>
          <p:cNvSpPr>
            <a:spLocks noChangeShapeType="1"/>
          </p:cNvSpPr>
          <p:nvPr/>
        </p:nvSpPr>
        <p:spPr bwMode="auto">
          <a:xfrm>
            <a:off x="4800600" y="2362200"/>
            <a:ext cx="0" cy="1524000"/>
          </a:xfrm>
          <a:prstGeom prst="line">
            <a:avLst/>
          </a:prstGeom>
          <a:noFill/>
          <a:ln w="76200">
            <a:solidFill>
              <a:srgbClr val="1800C6"/>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8856" name="Line 8"/>
          <p:cNvSpPr>
            <a:spLocks noChangeShapeType="1"/>
          </p:cNvSpPr>
          <p:nvPr/>
        </p:nvSpPr>
        <p:spPr bwMode="auto">
          <a:xfrm>
            <a:off x="4800600" y="3200400"/>
            <a:ext cx="2133600" cy="0"/>
          </a:xfrm>
          <a:prstGeom prst="line">
            <a:avLst/>
          </a:prstGeom>
          <a:noFill/>
          <a:ln w="76200">
            <a:solidFill>
              <a:srgbClr val="1800C6"/>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8857" name="AutoShape 9"/>
          <p:cNvSpPr>
            <a:spLocks noChangeArrowheads="1"/>
          </p:cNvSpPr>
          <p:nvPr/>
        </p:nvSpPr>
        <p:spPr bwMode="auto">
          <a:xfrm>
            <a:off x="3124200" y="2016125"/>
            <a:ext cx="767976" cy="304800"/>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8858" name="AutoShape 10"/>
          <p:cNvSpPr>
            <a:spLocks noChangeArrowheads="1"/>
          </p:cNvSpPr>
          <p:nvPr/>
        </p:nvSpPr>
        <p:spPr bwMode="auto">
          <a:xfrm>
            <a:off x="3892176" y="2016125"/>
            <a:ext cx="1038412" cy="304800"/>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8859" name="Rectangle 11"/>
          <p:cNvSpPr>
            <a:spLocks noChangeArrowheads="1"/>
          </p:cNvSpPr>
          <p:nvPr/>
        </p:nvSpPr>
        <p:spPr bwMode="auto">
          <a:xfrm>
            <a:off x="6172201" y="4937370"/>
            <a:ext cx="224850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dirty="0">
                <a:ea typeface="ＭＳ Ｐゴシック" pitchFamily="1" charset="-128"/>
              </a:rPr>
              <a:t>&gt; 1.0 (threshold)</a:t>
            </a:r>
          </a:p>
        </p:txBody>
      </p:sp>
      <p:sp>
        <p:nvSpPr>
          <p:cNvPr id="78860" name="Rectangle 12"/>
          <p:cNvSpPr>
            <a:spLocks noChangeArrowheads="1"/>
          </p:cNvSpPr>
          <p:nvPr/>
        </p:nvSpPr>
        <p:spPr bwMode="auto">
          <a:xfrm>
            <a:off x="2609850" y="1828801"/>
            <a:ext cx="4171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ea typeface="ＭＳ Ｐゴシック" pitchFamily="1" charset="-128"/>
              </a:rPr>
              <a:t>1.</a:t>
            </a:r>
          </a:p>
        </p:txBody>
      </p:sp>
      <p:sp>
        <p:nvSpPr>
          <p:cNvPr id="78861" name="Rectangle 13"/>
          <p:cNvSpPr>
            <a:spLocks noChangeArrowheads="1"/>
          </p:cNvSpPr>
          <p:nvPr/>
        </p:nvSpPr>
        <p:spPr bwMode="auto">
          <a:xfrm>
            <a:off x="2686050" y="3810001"/>
            <a:ext cx="4171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ea typeface="ＭＳ Ｐゴシック" pitchFamily="1" charset="-128"/>
              </a:rPr>
              <a:t>2.</a:t>
            </a:r>
          </a:p>
        </p:txBody>
      </p:sp>
      <p:sp>
        <p:nvSpPr>
          <p:cNvPr id="78862" name="Rectangle 14"/>
          <p:cNvSpPr>
            <a:spLocks noChangeArrowheads="1"/>
          </p:cNvSpPr>
          <p:nvPr/>
        </p:nvSpPr>
        <p:spPr bwMode="auto">
          <a:xfrm>
            <a:off x="2686050" y="4937370"/>
            <a:ext cx="4171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ea typeface="ＭＳ Ｐゴシック" pitchFamily="1" charset="-128"/>
              </a:rPr>
              <a:t>3.</a:t>
            </a:r>
          </a:p>
        </p:txBody>
      </p:sp>
      <p:sp>
        <p:nvSpPr>
          <p:cNvPr id="78863" name="AutoShape 15"/>
          <p:cNvSpPr>
            <a:spLocks noChangeArrowheads="1"/>
          </p:cNvSpPr>
          <p:nvPr/>
        </p:nvSpPr>
        <p:spPr bwMode="auto">
          <a:xfrm>
            <a:off x="4495800" y="5496170"/>
            <a:ext cx="914400" cy="914400"/>
          </a:xfrm>
          <a:prstGeom prst="octagon">
            <a:avLst>
              <a:gd name="adj" fmla="val 29287"/>
            </a:avLst>
          </a:prstGeom>
          <a:solidFill>
            <a:srgbClr val="FF0000"/>
          </a:solidFill>
          <a:ln w="9525">
            <a:solidFill>
              <a:schemeClr val="tx1"/>
            </a:solidFill>
            <a:miter lim="800000"/>
            <a:headEnd/>
            <a:tailEnd/>
          </a:ln>
        </p:spPr>
        <p:txBody>
          <a:bodyPr wrap="none" anchor="ctr"/>
          <a:lstStyle/>
          <a:p>
            <a:pPr algn="ctr"/>
            <a:r>
              <a:rPr lang="en-US" sz="2400" b="1">
                <a:ea typeface="ＭＳ Ｐゴシック" pitchFamily="1" charset="-128"/>
              </a:rPr>
              <a:t>Spam</a:t>
            </a:r>
          </a:p>
        </p:txBody>
      </p:sp>
      <p:sp>
        <p:nvSpPr>
          <p:cNvPr id="2" name="Slide Number Placeholder 1"/>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38259028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88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88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88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88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88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886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88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7885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7885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78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autoUpdateAnimBg="0"/>
      <p:bldP spid="78852" grpId="0" autoUpdateAnimBg="0"/>
      <p:bldP spid="78854" grpId="0" animBg="1" autoUpdateAnimBg="0"/>
      <p:bldP spid="78855" grpId="0" animBg="1"/>
      <p:bldP spid="78856" grpId="0" animBg="1"/>
      <p:bldP spid="78857" grpId="0" animBg="1"/>
      <p:bldP spid="78858" grpId="0" animBg="1"/>
      <p:bldP spid="78859" grpId="0" autoUpdateAnimBg="0"/>
      <p:bldP spid="78860" grpId="0" autoUpdateAnimBg="0"/>
      <p:bldP spid="78861" grpId="0" autoUpdateAnimBg="0"/>
      <p:bldP spid="78862" grpId="0" autoUpdateAnimBg="0"/>
      <p:bldP spid="78863"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en-US" sz="2800" dirty="0"/>
              <a:t>Example of Evasion</a:t>
            </a:r>
          </a:p>
        </p:txBody>
      </p:sp>
      <p:sp>
        <p:nvSpPr>
          <p:cNvPr id="6147" name="Rectangle 3"/>
          <p:cNvSpPr>
            <a:spLocks noChangeArrowheads="1"/>
          </p:cNvSpPr>
          <p:nvPr/>
        </p:nvSpPr>
        <p:spPr bwMode="auto">
          <a:xfrm>
            <a:off x="4176667" y="3781426"/>
            <a:ext cx="213205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a:r>
              <a:rPr lang="en-US" sz="2400" dirty="0">
                <a:ea typeface="ＭＳ Ｐゴシック" pitchFamily="1" charset="-128"/>
              </a:rPr>
              <a:t>cheap =  1.0</a:t>
            </a:r>
          </a:p>
          <a:p>
            <a:pPr algn="r"/>
            <a:r>
              <a:rPr lang="en-US" sz="2400" dirty="0">
                <a:ea typeface="ＭＳ Ｐゴシック" pitchFamily="1" charset="-128"/>
              </a:rPr>
              <a:t>mortgage =  1.5</a:t>
            </a:r>
          </a:p>
        </p:txBody>
      </p:sp>
      <p:sp>
        <p:nvSpPr>
          <p:cNvPr id="6148" name="Rectangle 4"/>
          <p:cNvSpPr>
            <a:spLocks noChangeArrowheads="1"/>
          </p:cNvSpPr>
          <p:nvPr/>
        </p:nvSpPr>
        <p:spPr bwMode="auto">
          <a:xfrm>
            <a:off x="3700463" y="5257801"/>
            <a:ext cx="227087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dirty="0">
                <a:ea typeface="ＭＳ Ｐゴシック" pitchFamily="1" charset="-128"/>
              </a:rPr>
              <a:t>Total score =  0.5</a:t>
            </a:r>
          </a:p>
        </p:txBody>
      </p:sp>
      <p:sp>
        <p:nvSpPr>
          <p:cNvPr id="6149" name="Rectangle 5"/>
          <p:cNvSpPr>
            <a:spLocks noChangeArrowheads="1"/>
          </p:cNvSpPr>
          <p:nvPr/>
        </p:nvSpPr>
        <p:spPr bwMode="auto">
          <a:xfrm>
            <a:off x="3094038" y="1676401"/>
            <a:ext cx="3763962" cy="1025525"/>
          </a:xfrm>
          <a:prstGeom prst="rect">
            <a:avLst/>
          </a:prstGeom>
          <a:solidFill>
            <a:srgbClr val="FFFF99"/>
          </a:solidFill>
          <a:ln w="19050">
            <a:noFill/>
            <a:miter lim="800000"/>
            <a:headEnd/>
            <a:tailEnd/>
          </a:ln>
        </p:spPr>
        <p:txBody>
          <a:bodyPr>
            <a:spAutoFit/>
          </a:bodyPr>
          <a:lstStyle/>
          <a:p>
            <a:r>
              <a:rPr lang="en-US" sz="2000" dirty="0">
                <a:latin typeface="Calibri" panose="020F0502020204030204" pitchFamily="34" charset="0"/>
                <a:ea typeface="ＭＳ Ｐゴシック" pitchFamily="1" charset="-128"/>
                <a:cs typeface="Calibri" panose="020F0502020204030204" pitchFamily="34" charset="0"/>
              </a:rPr>
              <a:t>From: </a:t>
            </a:r>
            <a:r>
              <a:rPr lang="en-US" sz="2000" dirty="0" err="1">
                <a:latin typeface="Calibri" panose="020F0502020204030204" pitchFamily="34" charset="0"/>
                <a:ea typeface="ＭＳ Ｐゴシック" pitchFamily="1" charset="-128"/>
                <a:cs typeface="Calibri" panose="020F0502020204030204" pitchFamily="34" charset="0"/>
              </a:rPr>
              <a:t>spammer@example.com</a:t>
            </a:r>
            <a:endParaRPr lang="en-US" sz="2000" dirty="0">
              <a:latin typeface="Calibri" panose="020F0502020204030204" pitchFamily="34" charset="0"/>
              <a:ea typeface="ＭＳ Ｐゴシック" pitchFamily="1" charset="-128"/>
              <a:cs typeface="Calibri" panose="020F0502020204030204" pitchFamily="34" charset="0"/>
            </a:endParaRPr>
          </a:p>
          <a:p>
            <a:r>
              <a:rPr lang="en-US" sz="2000" dirty="0">
                <a:solidFill>
                  <a:srgbClr val="FF0000"/>
                </a:solidFill>
                <a:latin typeface="Calibri" panose="020F0502020204030204" pitchFamily="34" charset="0"/>
                <a:ea typeface="ＭＳ Ｐゴシック" pitchFamily="1" charset="-128"/>
                <a:cs typeface="Calibri" panose="020F0502020204030204" pitchFamily="34" charset="0"/>
              </a:rPr>
              <a:t>Cheap</a:t>
            </a:r>
            <a:r>
              <a:rPr lang="en-US" sz="2000" dirty="0">
                <a:latin typeface="Calibri" panose="020F0502020204030204" pitchFamily="34" charset="0"/>
                <a:ea typeface="ＭＳ Ｐゴシック" pitchFamily="1" charset="-128"/>
                <a:cs typeface="Calibri" panose="020F0502020204030204" pitchFamily="34" charset="0"/>
              </a:rPr>
              <a:t> </a:t>
            </a:r>
            <a:r>
              <a:rPr lang="en-US" sz="2000" dirty="0">
                <a:solidFill>
                  <a:srgbClr val="FF0000"/>
                </a:solidFill>
                <a:latin typeface="Calibri" panose="020F0502020204030204" pitchFamily="34" charset="0"/>
                <a:ea typeface="ＭＳ Ｐゴシック" pitchFamily="1" charset="-128"/>
                <a:cs typeface="Calibri" panose="020F0502020204030204" pitchFamily="34" charset="0"/>
              </a:rPr>
              <a:t>mortgage</a:t>
            </a:r>
            <a:r>
              <a:rPr lang="en-US" sz="2000" dirty="0">
                <a:latin typeface="Calibri" panose="020F0502020204030204" pitchFamily="34" charset="0"/>
                <a:ea typeface="ＭＳ Ｐゴシック" pitchFamily="1" charset="-128"/>
                <a:cs typeface="Calibri" panose="020F0502020204030204" pitchFamily="34" charset="0"/>
              </a:rPr>
              <a:t> now!!!</a:t>
            </a:r>
            <a:br>
              <a:rPr lang="en-US" sz="2000" dirty="0">
                <a:latin typeface="Calibri" panose="020F0502020204030204" pitchFamily="34" charset="0"/>
                <a:ea typeface="ＭＳ Ｐゴシック" pitchFamily="1" charset="-128"/>
                <a:cs typeface="Calibri" panose="020F0502020204030204" pitchFamily="34" charset="0"/>
              </a:rPr>
            </a:br>
            <a:r>
              <a:rPr lang="en-US" sz="2000" dirty="0">
                <a:solidFill>
                  <a:srgbClr val="00B050"/>
                </a:solidFill>
                <a:latin typeface="Calibri" panose="020F0502020204030204" pitchFamily="34" charset="0"/>
                <a:ea typeface="ＭＳ Ｐゴシック" pitchFamily="1" charset="-128"/>
                <a:cs typeface="Calibri" panose="020F0502020204030204" pitchFamily="34" charset="0"/>
              </a:rPr>
              <a:t>Joy</a:t>
            </a:r>
            <a:r>
              <a:rPr lang="en-US" sz="2000" dirty="0">
                <a:latin typeface="Calibri" panose="020F0502020204030204" pitchFamily="34" charset="0"/>
                <a:ea typeface="ＭＳ Ｐゴシック" pitchFamily="1" charset="-128"/>
                <a:cs typeface="Calibri" panose="020F0502020204030204" pitchFamily="34" charset="0"/>
              </a:rPr>
              <a:t>         </a:t>
            </a:r>
            <a:r>
              <a:rPr lang="en-US" sz="2000" dirty="0">
                <a:solidFill>
                  <a:srgbClr val="00B050"/>
                </a:solidFill>
                <a:latin typeface="Calibri" panose="020F0502020204030204" pitchFamily="34" charset="0"/>
                <a:ea typeface="ＭＳ Ｐゴシック" pitchFamily="1" charset="-128"/>
                <a:cs typeface="Calibri" panose="020F0502020204030204" pitchFamily="34" charset="0"/>
              </a:rPr>
              <a:t>Oregon</a:t>
            </a:r>
            <a:endParaRPr lang="en-US" sz="2400" dirty="0">
              <a:solidFill>
                <a:srgbClr val="00B050"/>
              </a:solidFill>
              <a:latin typeface="Calibri" panose="020F0502020204030204" pitchFamily="34" charset="0"/>
              <a:ea typeface="ＭＳ Ｐゴシック" pitchFamily="1" charset="-128"/>
              <a:cs typeface="Calibri" panose="020F0502020204030204" pitchFamily="34" charset="0"/>
            </a:endParaRPr>
          </a:p>
        </p:txBody>
      </p:sp>
      <p:sp>
        <p:nvSpPr>
          <p:cNvPr id="6151" name="Line 7"/>
          <p:cNvSpPr>
            <a:spLocks noChangeShapeType="1"/>
          </p:cNvSpPr>
          <p:nvPr/>
        </p:nvSpPr>
        <p:spPr bwMode="auto">
          <a:xfrm>
            <a:off x="4800600" y="2667000"/>
            <a:ext cx="0" cy="1219200"/>
          </a:xfrm>
          <a:prstGeom prst="line">
            <a:avLst/>
          </a:prstGeom>
          <a:noFill/>
          <a:ln w="76200">
            <a:solidFill>
              <a:srgbClr val="1800C6"/>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6152" name="Line 8"/>
          <p:cNvSpPr>
            <a:spLocks noChangeShapeType="1"/>
          </p:cNvSpPr>
          <p:nvPr/>
        </p:nvSpPr>
        <p:spPr bwMode="auto">
          <a:xfrm>
            <a:off x="4800600" y="3200400"/>
            <a:ext cx="2133600" cy="0"/>
          </a:xfrm>
          <a:prstGeom prst="line">
            <a:avLst/>
          </a:prstGeom>
          <a:noFill/>
          <a:ln w="76200">
            <a:solidFill>
              <a:srgbClr val="1800C6"/>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153" name="AutoShape 9"/>
          <p:cNvSpPr>
            <a:spLocks noChangeArrowheads="1"/>
          </p:cNvSpPr>
          <p:nvPr/>
        </p:nvSpPr>
        <p:spPr bwMode="auto">
          <a:xfrm>
            <a:off x="3124200" y="2016125"/>
            <a:ext cx="760506" cy="304800"/>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4" name="AutoShape 10"/>
          <p:cNvSpPr>
            <a:spLocks noChangeArrowheads="1"/>
          </p:cNvSpPr>
          <p:nvPr/>
        </p:nvSpPr>
        <p:spPr bwMode="auto">
          <a:xfrm>
            <a:off x="3884706" y="2016125"/>
            <a:ext cx="1042894" cy="304800"/>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55" name="Rectangle 11"/>
          <p:cNvSpPr>
            <a:spLocks noChangeArrowheads="1"/>
          </p:cNvSpPr>
          <p:nvPr/>
        </p:nvSpPr>
        <p:spPr bwMode="auto">
          <a:xfrm>
            <a:off x="6172201" y="5257801"/>
            <a:ext cx="224850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dirty="0">
                <a:ea typeface="ＭＳ Ｐゴシック" pitchFamily="1" charset="-128"/>
              </a:rPr>
              <a:t>&lt; 1.0 (threshold)</a:t>
            </a:r>
          </a:p>
        </p:txBody>
      </p:sp>
      <p:sp>
        <p:nvSpPr>
          <p:cNvPr id="6156" name="Rectangle 12"/>
          <p:cNvSpPr>
            <a:spLocks noChangeArrowheads="1"/>
          </p:cNvSpPr>
          <p:nvPr/>
        </p:nvSpPr>
        <p:spPr bwMode="auto">
          <a:xfrm>
            <a:off x="2609850" y="1828801"/>
            <a:ext cx="4171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ea typeface="ＭＳ Ｐゴシック" pitchFamily="1" charset="-128"/>
              </a:rPr>
              <a:t>1.</a:t>
            </a:r>
          </a:p>
        </p:txBody>
      </p:sp>
      <p:sp>
        <p:nvSpPr>
          <p:cNvPr id="6157" name="Rectangle 13"/>
          <p:cNvSpPr>
            <a:spLocks noChangeArrowheads="1"/>
          </p:cNvSpPr>
          <p:nvPr/>
        </p:nvSpPr>
        <p:spPr bwMode="auto">
          <a:xfrm>
            <a:off x="2686050" y="3810001"/>
            <a:ext cx="4171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ea typeface="ＭＳ Ｐゴシック" pitchFamily="1" charset="-128"/>
              </a:rPr>
              <a:t>2.</a:t>
            </a:r>
          </a:p>
        </p:txBody>
      </p:sp>
      <p:sp>
        <p:nvSpPr>
          <p:cNvPr id="6158" name="Rectangle 14"/>
          <p:cNvSpPr>
            <a:spLocks noChangeArrowheads="1"/>
          </p:cNvSpPr>
          <p:nvPr/>
        </p:nvSpPr>
        <p:spPr bwMode="auto">
          <a:xfrm>
            <a:off x="2686050" y="5257801"/>
            <a:ext cx="41710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dirty="0">
                <a:ea typeface="ＭＳ Ｐゴシック" pitchFamily="1" charset="-128"/>
              </a:rPr>
              <a:t>3.</a:t>
            </a:r>
          </a:p>
        </p:txBody>
      </p:sp>
      <p:sp>
        <p:nvSpPr>
          <p:cNvPr id="6159" name="AutoShape 15"/>
          <p:cNvSpPr>
            <a:spLocks noChangeArrowheads="1"/>
          </p:cNvSpPr>
          <p:nvPr/>
        </p:nvSpPr>
        <p:spPr bwMode="auto">
          <a:xfrm>
            <a:off x="3124200" y="2347913"/>
            <a:ext cx="760506" cy="277812"/>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6160" name="Oval 16"/>
          <p:cNvSpPr>
            <a:spLocks noChangeArrowheads="1"/>
          </p:cNvSpPr>
          <p:nvPr/>
        </p:nvSpPr>
        <p:spPr bwMode="auto">
          <a:xfrm>
            <a:off x="4495800" y="5791200"/>
            <a:ext cx="762000" cy="762000"/>
          </a:xfrm>
          <a:prstGeom prst="ellipse">
            <a:avLst/>
          </a:prstGeom>
          <a:solidFill>
            <a:srgbClr val="00FF00"/>
          </a:solidFill>
          <a:ln w="9525">
            <a:solidFill>
              <a:schemeClr val="tx1"/>
            </a:solidFill>
            <a:round/>
            <a:headEnd/>
            <a:tailEnd/>
          </a:ln>
        </p:spPr>
        <p:txBody>
          <a:bodyPr wrap="none" anchor="ctr"/>
          <a:lstStyle/>
          <a:p>
            <a:pPr algn="ctr"/>
            <a:r>
              <a:rPr lang="en-US" sz="2400" b="1">
                <a:ea typeface="ＭＳ Ｐゴシック" pitchFamily="1" charset="-128"/>
              </a:rPr>
              <a:t>OK</a:t>
            </a:r>
            <a:endParaRPr lang="en-US" sz="2400">
              <a:ea typeface="ＭＳ Ｐゴシック" pitchFamily="1" charset="-128"/>
            </a:endParaRPr>
          </a:p>
        </p:txBody>
      </p:sp>
      <p:sp>
        <p:nvSpPr>
          <p:cNvPr id="6161" name="AutoShape 17"/>
          <p:cNvSpPr>
            <a:spLocks noChangeArrowheads="1"/>
          </p:cNvSpPr>
          <p:nvPr/>
        </p:nvSpPr>
        <p:spPr bwMode="auto">
          <a:xfrm>
            <a:off x="3923757" y="2376489"/>
            <a:ext cx="1133195" cy="249237"/>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sp>
        <p:nvSpPr>
          <p:cNvPr id="21" name="AutoShape 6">
            <a:extLst>
              <a:ext uri="{FF2B5EF4-FFF2-40B4-BE49-F238E27FC236}">
                <a16:creationId xmlns:a16="http://schemas.microsoft.com/office/drawing/2014/main" id="{3732D59C-6B89-2C4B-8811-06AE3919AEC0}"/>
              </a:ext>
            </a:extLst>
          </p:cNvPr>
          <p:cNvSpPr>
            <a:spLocks noChangeArrowheads="1"/>
          </p:cNvSpPr>
          <p:nvPr/>
        </p:nvSpPr>
        <p:spPr bwMode="auto">
          <a:xfrm>
            <a:off x="7010400" y="2819400"/>
            <a:ext cx="2514600" cy="838200"/>
          </a:xfrm>
          <a:prstGeom prst="roundRect">
            <a:avLst>
              <a:gd name="adj" fmla="val 16667"/>
            </a:avLst>
          </a:prstGeom>
          <a:solidFill>
            <a:srgbClr val="0070C0"/>
          </a:solidFill>
          <a:ln w="9525">
            <a:noFill/>
            <a:round/>
            <a:headEnd/>
            <a:tailEnd/>
          </a:ln>
        </p:spPr>
        <p:txBody>
          <a:bodyPr wrap="none" anchor="ctr"/>
          <a:lstStyle/>
          <a:p>
            <a:pPr algn="ctr"/>
            <a:r>
              <a:rPr lang="en-US" sz="2000" b="1" dirty="0">
                <a:solidFill>
                  <a:schemeClr val="bg1"/>
                </a:solidFill>
                <a:ea typeface="ＭＳ Ｐゴシック" pitchFamily="1" charset="-128"/>
              </a:rPr>
              <a:t>Feature Weights</a:t>
            </a:r>
          </a:p>
        </p:txBody>
      </p:sp>
      <p:sp>
        <p:nvSpPr>
          <p:cNvPr id="3" name="Rectangle 2">
            <a:extLst>
              <a:ext uri="{FF2B5EF4-FFF2-40B4-BE49-F238E27FC236}">
                <a16:creationId xmlns:a16="http://schemas.microsoft.com/office/drawing/2014/main" id="{9A2887D2-38B4-F841-BA5F-2077275CDC52}"/>
              </a:ext>
            </a:extLst>
          </p:cNvPr>
          <p:cNvSpPr/>
          <p:nvPr/>
        </p:nvSpPr>
        <p:spPr>
          <a:xfrm>
            <a:off x="1736725" y="4531579"/>
            <a:ext cx="4572000" cy="830997"/>
          </a:xfrm>
          <a:prstGeom prst="rect">
            <a:avLst/>
          </a:prstGeom>
        </p:spPr>
        <p:txBody>
          <a:bodyPr>
            <a:spAutoFit/>
          </a:bodyPr>
          <a:lstStyle/>
          <a:p>
            <a:pPr algn="r"/>
            <a:r>
              <a:rPr lang="en-US" sz="2400" dirty="0">
                <a:solidFill>
                  <a:srgbClr val="065503"/>
                </a:solidFill>
                <a:ea typeface="ＭＳ Ｐゴシック" pitchFamily="1" charset="-128"/>
              </a:rPr>
              <a:t>Joy= -1.0</a:t>
            </a:r>
          </a:p>
          <a:p>
            <a:pPr algn="r"/>
            <a:r>
              <a:rPr lang="en-US" sz="2400" dirty="0">
                <a:solidFill>
                  <a:srgbClr val="065503"/>
                </a:solidFill>
                <a:ea typeface="ＭＳ Ｐゴシック" pitchFamily="1" charset="-128"/>
              </a:rPr>
              <a:t>Oregon = -1.0</a:t>
            </a:r>
            <a:endParaRPr lang="en-US" sz="2400" dirty="0"/>
          </a:p>
        </p:txBody>
      </p:sp>
    </p:spTree>
    <p:extLst>
      <p:ext uri="{BB962C8B-B14F-4D97-AF65-F5344CB8AC3E}">
        <p14:creationId xmlns:p14="http://schemas.microsoft.com/office/powerpoint/2010/main" val="231983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55" grpId="0"/>
      <p:bldP spid="6158" grpId="0"/>
      <p:bldP spid="6160" grpId="0" animBg="1"/>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A11A-F969-FD4D-AF7D-35F2FCC5EB7E}"/>
              </a:ext>
            </a:extLst>
          </p:cNvPr>
          <p:cNvSpPr>
            <a:spLocks noGrp="1"/>
          </p:cNvSpPr>
          <p:nvPr>
            <p:ph type="title"/>
          </p:nvPr>
        </p:nvSpPr>
        <p:spPr/>
        <p:txBody>
          <a:bodyPr/>
          <a:lstStyle/>
          <a:p>
            <a:r>
              <a:rPr lang="en-PT" dirty="0"/>
              <a:t>Other quality Attributes</a:t>
            </a:r>
          </a:p>
        </p:txBody>
      </p:sp>
      <p:sp>
        <p:nvSpPr>
          <p:cNvPr id="3" name="Content Placeholder 2">
            <a:extLst>
              <a:ext uri="{FF2B5EF4-FFF2-40B4-BE49-F238E27FC236}">
                <a16:creationId xmlns:a16="http://schemas.microsoft.com/office/drawing/2014/main" id="{1AD77FA5-E224-284F-AAEB-61217D44A16A}"/>
              </a:ext>
            </a:extLst>
          </p:cNvPr>
          <p:cNvSpPr>
            <a:spLocks noGrp="1"/>
          </p:cNvSpPr>
          <p:nvPr>
            <p:ph idx="1"/>
          </p:nvPr>
        </p:nvSpPr>
        <p:spPr/>
        <p:txBody>
          <a:bodyPr/>
          <a:lstStyle/>
          <a:p>
            <a:r>
              <a:rPr lang="en-PT" dirty="0"/>
              <a:t>Fairness</a:t>
            </a:r>
          </a:p>
          <a:p>
            <a:r>
              <a:rPr lang="en-PT" dirty="0"/>
              <a:t>Tansparency</a:t>
            </a:r>
          </a:p>
          <a:p>
            <a:r>
              <a:rPr lang="en-PT" dirty="0"/>
              <a:t>Accountability</a:t>
            </a:r>
          </a:p>
          <a:p>
            <a:endParaRPr lang="en-PT" dirty="0"/>
          </a:p>
          <a:p>
            <a:endParaRPr lang="en-PT" dirty="0"/>
          </a:p>
          <a:p>
            <a:r>
              <a:rPr lang="en-GB" dirty="0">
                <a:hlinkClick r:id="rId2"/>
              </a:rPr>
              <a:t>https://fairlearn.github.io/</a:t>
            </a:r>
            <a:endParaRPr lang="en-GB" dirty="0"/>
          </a:p>
          <a:p>
            <a:r>
              <a:rPr lang="en-GB" dirty="0">
                <a:hlinkClick r:id="rId3"/>
              </a:rPr>
              <a:t>http://dsapp.uchicago.edu/aequitas/</a:t>
            </a:r>
            <a:r>
              <a:rPr lang="en-GB" dirty="0"/>
              <a:t> </a:t>
            </a:r>
            <a:endParaRPr lang="en-PT" dirty="0"/>
          </a:p>
        </p:txBody>
      </p:sp>
      <p:sp>
        <p:nvSpPr>
          <p:cNvPr id="4" name="Rectangle 3">
            <a:extLst>
              <a:ext uri="{FF2B5EF4-FFF2-40B4-BE49-F238E27FC236}">
                <a16:creationId xmlns:a16="http://schemas.microsoft.com/office/drawing/2014/main" id="{4871F204-E569-454E-9AF1-25B0CB522C88}"/>
              </a:ext>
            </a:extLst>
          </p:cNvPr>
          <p:cNvSpPr/>
          <p:nvPr/>
        </p:nvSpPr>
        <p:spPr>
          <a:xfrm>
            <a:off x="1524000" y="6127442"/>
            <a:ext cx="1476238" cy="369332"/>
          </a:xfrm>
          <a:prstGeom prst="rect">
            <a:avLst/>
          </a:prstGeom>
        </p:spPr>
        <p:txBody>
          <a:bodyPr wrap="none">
            <a:spAutoFit/>
          </a:bodyPr>
          <a:lstStyle/>
          <a:p>
            <a:r>
              <a:rPr lang="en-US" b="1" dirty="0">
                <a:solidFill>
                  <a:srgbClr val="C00000"/>
                </a:solidFill>
              </a:rPr>
              <a:t>[Valentim19] </a:t>
            </a:r>
            <a:endParaRPr lang="en-PT" dirty="0">
              <a:solidFill>
                <a:srgbClr val="C00000"/>
              </a:solidFill>
            </a:endParaRPr>
          </a:p>
        </p:txBody>
      </p:sp>
    </p:spTree>
    <p:extLst>
      <p:ext uri="{BB962C8B-B14F-4D97-AF65-F5344CB8AC3E}">
        <p14:creationId xmlns:p14="http://schemas.microsoft.com/office/powerpoint/2010/main" val="2071904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49A89C-CF6D-4028-A5A6-3425550FA5CC}"/>
              </a:ext>
            </a:extLst>
          </p:cNvPr>
          <p:cNvSpPr>
            <a:spLocks noGrp="1"/>
          </p:cNvSpPr>
          <p:nvPr>
            <p:ph type="title"/>
          </p:nvPr>
        </p:nvSpPr>
        <p:spPr/>
        <p:txBody>
          <a:bodyPr/>
          <a:lstStyle/>
          <a:p>
            <a:r>
              <a:rPr lang="en-GB" noProof="0" dirty="0"/>
              <a:t>Fairness Concepts</a:t>
            </a:r>
          </a:p>
        </p:txBody>
      </p:sp>
      <p:sp>
        <p:nvSpPr>
          <p:cNvPr id="3" name="Marcador de Posição de Conteúdo 2">
            <a:extLst>
              <a:ext uri="{FF2B5EF4-FFF2-40B4-BE49-F238E27FC236}">
                <a16:creationId xmlns:a16="http://schemas.microsoft.com/office/drawing/2014/main" id="{9683133A-D3BC-44F0-ADFA-EF68DEBD974C}"/>
              </a:ext>
            </a:extLst>
          </p:cNvPr>
          <p:cNvSpPr>
            <a:spLocks noGrp="1"/>
          </p:cNvSpPr>
          <p:nvPr>
            <p:ph idx="1"/>
          </p:nvPr>
        </p:nvSpPr>
        <p:spPr/>
        <p:txBody>
          <a:bodyPr/>
          <a:lstStyle/>
          <a:p>
            <a:r>
              <a:rPr lang="en-GB" noProof="0" dirty="0"/>
              <a:t>Fairness is difficult to define due to its </a:t>
            </a:r>
            <a:r>
              <a:rPr lang="en-GB" b="1" noProof="0" dirty="0"/>
              <a:t>ambiguity</a:t>
            </a:r>
            <a:r>
              <a:rPr lang="en-GB" noProof="0" dirty="0"/>
              <a:t> and </a:t>
            </a:r>
            <a:r>
              <a:rPr lang="en-GB" b="1" noProof="0" dirty="0"/>
              <a:t>subjectivity</a:t>
            </a:r>
            <a:endParaRPr lang="en-GB" noProof="0" dirty="0"/>
          </a:p>
          <a:p>
            <a:endParaRPr lang="en-GB" noProof="0" dirty="0"/>
          </a:p>
          <a:p>
            <a:pPr marL="0" indent="0" algn="ctr">
              <a:buNone/>
            </a:pPr>
            <a:r>
              <a:rPr lang="en-GB" b="1" i="1" noProof="0" dirty="0"/>
              <a:t>Absence of bias or discrimination against people based on protected or sensitive attributes.</a:t>
            </a:r>
          </a:p>
          <a:p>
            <a:endParaRPr lang="en-GB" noProof="0" dirty="0"/>
          </a:p>
          <a:p>
            <a:r>
              <a:rPr lang="en-GB" noProof="0" dirty="0"/>
              <a:t>Direct discrimination </a:t>
            </a:r>
            <a:r>
              <a:rPr lang="en-GB" i="1" noProof="0" dirty="0"/>
              <a:t>vs</a:t>
            </a:r>
            <a:r>
              <a:rPr lang="en-GB" noProof="0" dirty="0"/>
              <a:t>. Indirect discrimination</a:t>
            </a:r>
          </a:p>
          <a:p>
            <a:pPr lvl="1"/>
            <a:r>
              <a:rPr lang="en-GB" noProof="0" dirty="0"/>
              <a:t>Disparate treatment </a:t>
            </a:r>
            <a:r>
              <a:rPr lang="en-GB" i="1" noProof="0" dirty="0"/>
              <a:t>vs</a:t>
            </a:r>
            <a:r>
              <a:rPr lang="en-GB" noProof="0" dirty="0"/>
              <a:t>. Disparate impact</a:t>
            </a:r>
          </a:p>
          <a:p>
            <a:r>
              <a:rPr lang="en-GB" noProof="0" dirty="0"/>
              <a:t>Individual fairness</a:t>
            </a:r>
          </a:p>
          <a:p>
            <a:r>
              <a:rPr lang="en-GB" noProof="0" dirty="0"/>
              <a:t>Materialization through </a:t>
            </a:r>
            <a:r>
              <a:rPr lang="en-GB" b="1" noProof="0" dirty="0"/>
              <a:t>conditions</a:t>
            </a:r>
            <a:r>
              <a:rPr lang="en-GB" noProof="0" dirty="0"/>
              <a:t> and </a:t>
            </a:r>
            <a:r>
              <a:rPr lang="en-GB" b="1" noProof="0" dirty="0"/>
              <a:t>metrics</a:t>
            </a:r>
            <a:endParaRPr lang="en-GB" noProof="0" dirty="0"/>
          </a:p>
          <a:p>
            <a:pPr lvl="1"/>
            <a:endParaRPr lang="en-GB" noProof="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C951F73-4FE1-71A2-4053-0B738205EBE0}"/>
                  </a:ext>
                </a:extLst>
              </p14:cNvPr>
              <p14:cNvContentPartPr/>
              <p14:nvPr/>
            </p14:nvContentPartPr>
            <p14:xfrm>
              <a:off x="2121600" y="6602400"/>
              <a:ext cx="360" cy="360"/>
            </p14:xfrm>
          </p:contentPart>
        </mc:Choice>
        <mc:Fallback xmlns="">
          <p:pic>
            <p:nvPicPr>
              <p:cNvPr id="5" name="Ink 4">
                <a:extLst>
                  <a:ext uri="{FF2B5EF4-FFF2-40B4-BE49-F238E27FC236}">
                    <a16:creationId xmlns:a16="http://schemas.microsoft.com/office/drawing/2014/main" id="{EC951F73-4FE1-71A2-4053-0B738205EBE0}"/>
                  </a:ext>
                </a:extLst>
              </p:cNvPr>
              <p:cNvPicPr/>
              <p:nvPr/>
            </p:nvPicPr>
            <p:blipFill>
              <a:blip r:embed="rId4"/>
              <a:stretch>
                <a:fillRect/>
              </a:stretch>
            </p:blipFill>
            <p:spPr>
              <a:xfrm>
                <a:off x="2112240" y="6593040"/>
                <a:ext cx="19080" cy="19080"/>
              </a:xfrm>
              <a:prstGeom prst="rect">
                <a:avLst/>
              </a:prstGeom>
            </p:spPr>
          </p:pic>
        </mc:Fallback>
      </mc:AlternateContent>
    </p:spTree>
    <p:extLst>
      <p:ext uri="{BB962C8B-B14F-4D97-AF65-F5344CB8AC3E}">
        <p14:creationId xmlns:p14="http://schemas.microsoft.com/office/powerpoint/2010/main" val="2195212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42DDD3-D7AC-4FE5-AFA9-5FF1CC62BFC1}"/>
              </a:ext>
            </a:extLst>
          </p:cNvPr>
          <p:cNvSpPr>
            <a:spLocks noGrp="1"/>
          </p:cNvSpPr>
          <p:nvPr>
            <p:ph type="title"/>
          </p:nvPr>
        </p:nvSpPr>
        <p:spPr/>
        <p:txBody>
          <a:bodyPr/>
          <a:lstStyle/>
          <a:p>
            <a:r>
              <a:rPr lang="en-GB" dirty="0"/>
              <a:t>Real-World Example - </a:t>
            </a:r>
            <a:r>
              <a:rPr lang="en-GB" dirty="0" err="1"/>
              <a:t>COMPAS</a:t>
            </a:r>
            <a:endParaRPr lang="en-GB" dirty="0"/>
          </a:p>
        </p:txBody>
      </p:sp>
      <p:sp>
        <p:nvSpPr>
          <p:cNvPr id="3" name="Marcador de Posição de Conteúdo 2">
            <a:extLst>
              <a:ext uri="{FF2B5EF4-FFF2-40B4-BE49-F238E27FC236}">
                <a16:creationId xmlns:a16="http://schemas.microsoft.com/office/drawing/2014/main" id="{A24F02E0-EF85-47CF-A08B-D33D29429311}"/>
              </a:ext>
            </a:extLst>
          </p:cNvPr>
          <p:cNvSpPr>
            <a:spLocks noGrp="1"/>
          </p:cNvSpPr>
          <p:nvPr>
            <p:ph idx="1"/>
          </p:nvPr>
        </p:nvSpPr>
        <p:spPr/>
        <p:txBody>
          <a:bodyPr/>
          <a:lstStyle/>
          <a:p>
            <a:r>
              <a:rPr lang="en-GB" dirty="0"/>
              <a:t>African-Americans were </a:t>
            </a:r>
            <a:r>
              <a:rPr lang="en-GB" dirty="0">
                <a:solidFill>
                  <a:srgbClr val="C00000"/>
                </a:solidFill>
              </a:rPr>
              <a:t>mistakenly labelled</a:t>
            </a:r>
            <a:r>
              <a:rPr lang="en-GB" dirty="0"/>
              <a:t> as potential recidivists at an </a:t>
            </a:r>
            <a:r>
              <a:rPr lang="en-GB" dirty="0">
                <a:solidFill>
                  <a:srgbClr val="C00000"/>
                </a:solidFill>
              </a:rPr>
              <a:t>higher rate</a:t>
            </a:r>
            <a:r>
              <a:rPr lang="en-GB" dirty="0"/>
              <a:t> than Caucasians</a:t>
            </a:r>
          </a:p>
        </p:txBody>
      </p:sp>
      <p:pic>
        <p:nvPicPr>
          <p:cNvPr id="4" name="Imagem 3">
            <a:extLst>
              <a:ext uri="{FF2B5EF4-FFF2-40B4-BE49-F238E27FC236}">
                <a16:creationId xmlns:a16="http://schemas.microsoft.com/office/drawing/2014/main" id="{340E0CA0-F766-4DFB-B95C-38C2E1A9B503}"/>
              </a:ext>
            </a:extLst>
          </p:cNvPr>
          <p:cNvPicPr>
            <a:picLocks noChangeAspect="1"/>
          </p:cNvPicPr>
          <p:nvPr/>
        </p:nvPicPr>
        <p:blipFill>
          <a:blip r:embed="rId2"/>
          <a:stretch>
            <a:fillRect/>
          </a:stretch>
        </p:blipFill>
        <p:spPr>
          <a:xfrm>
            <a:off x="8489765" y="2409719"/>
            <a:ext cx="1980000" cy="2640000"/>
          </a:xfrm>
          <a:prstGeom prst="rect">
            <a:avLst/>
          </a:prstGeom>
        </p:spPr>
      </p:pic>
      <p:pic>
        <p:nvPicPr>
          <p:cNvPr id="5" name="Imagem 4">
            <a:extLst>
              <a:ext uri="{FF2B5EF4-FFF2-40B4-BE49-F238E27FC236}">
                <a16:creationId xmlns:a16="http://schemas.microsoft.com/office/drawing/2014/main" id="{E09E96E6-FAD1-4A10-AE0E-B654731B9E2F}"/>
              </a:ext>
            </a:extLst>
          </p:cNvPr>
          <p:cNvPicPr>
            <a:picLocks noChangeAspect="1"/>
          </p:cNvPicPr>
          <p:nvPr/>
        </p:nvPicPr>
        <p:blipFill>
          <a:blip r:embed="rId3"/>
          <a:stretch>
            <a:fillRect/>
          </a:stretch>
        </p:blipFill>
        <p:spPr>
          <a:xfrm>
            <a:off x="2053895" y="2409721"/>
            <a:ext cx="1980000" cy="2640000"/>
          </a:xfrm>
          <a:prstGeom prst="rect">
            <a:avLst/>
          </a:prstGeom>
        </p:spPr>
      </p:pic>
      <p:graphicFrame>
        <p:nvGraphicFramePr>
          <p:cNvPr id="6" name="Tabela 6">
            <a:extLst>
              <a:ext uri="{FF2B5EF4-FFF2-40B4-BE49-F238E27FC236}">
                <a16:creationId xmlns:a16="http://schemas.microsoft.com/office/drawing/2014/main" id="{6D5E07AE-AB46-45BB-A0A9-DE7F92CE949F}"/>
              </a:ext>
            </a:extLst>
          </p:cNvPr>
          <p:cNvGraphicFramePr>
            <a:graphicFrameLocks noGrp="1"/>
          </p:cNvGraphicFramePr>
          <p:nvPr/>
        </p:nvGraphicFramePr>
        <p:xfrm>
          <a:off x="4033895" y="2409721"/>
          <a:ext cx="4455870" cy="2640001"/>
        </p:xfrm>
        <a:graphic>
          <a:graphicData uri="http://schemas.openxmlformats.org/drawingml/2006/table">
            <a:tbl>
              <a:tblPr firstRow="1" bandRow="1">
                <a:tableStyleId>{5C22544A-7EE6-4342-B048-85BDC9FD1C3A}</a:tableStyleId>
              </a:tblPr>
              <a:tblGrid>
                <a:gridCol w="2227935">
                  <a:extLst>
                    <a:ext uri="{9D8B030D-6E8A-4147-A177-3AD203B41FA5}">
                      <a16:colId xmlns:a16="http://schemas.microsoft.com/office/drawing/2014/main" val="3525955045"/>
                    </a:ext>
                  </a:extLst>
                </a:gridCol>
                <a:gridCol w="2227935">
                  <a:extLst>
                    <a:ext uri="{9D8B030D-6E8A-4147-A177-3AD203B41FA5}">
                      <a16:colId xmlns:a16="http://schemas.microsoft.com/office/drawing/2014/main" val="3838980043"/>
                    </a:ext>
                  </a:extLst>
                </a:gridCol>
              </a:tblGrid>
              <a:tr h="2640001">
                <a:tc>
                  <a:txBody>
                    <a:bodyPr/>
                    <a:lstStyle/>
                    <a:p>
                      <a:r>
                        <a:rPr lang="en-GB" sz="1600" dirty="0">
                          <a:solidFill>
                            <a:schemeClr val="tx1"/>
                          </a:solidFill>
                        </a:rPr>
                        <a:t>Prior Offenses</a:t>
                      </a:r>
                    </a:p>
                    <a:p>
                      <a:pPr marL="285750" indent="-285750">
                        <a:buFont typeface="Arial" panose="020B0604020202020204" pitchFamily="34" charset="0"/>
                        <a:buChar char="•"/>
                      </a:pPr>
                      <a:r>
                        <a:rPr lang="en-GB" sz="1600" b="0" dirty="0">
                          <a:solidFill>
                            <a:schemeClr val="tx1"/>
                          </a:solidFill>
                        </a:rPr>
                        <a:t>1 domestic violence aggravated assault</a:t>
                      </a:r>
                    </a:p>
                    <a:p>
                      <a:pPr marL="285750" indent="-285750">
                        <a:buFont typeface="Arial" panose="020B0604020202020204" pitchFamily="34" charset="0"/>
                        <a:buChar char="•"/>
                      </a:pPr>
                      <a:r>
                        <a:rPr lang="en-GB" sz="1600" b="0" dirty="0">
                          <a:solidFill>
                            <a:schemeClr val="tx1"/>
                          </a:solidFill>
                        </a:rPr>
                        <a:t>1 grand theft</a:t>
                      </a:r>
                    </a:p>
                    <a:p>
                      <a:pPr marL="285750" indent="-285750">
                        <a:buFont typeface="Arial" panose="020B0604020202020204" pitchFamily="34" charset="0"/>
                        <a:buChar char="•"/>
                      </a:pPr>
                      <a:r>
                        <a:rPr lang="en-GB" sz="1600" b="0" dirty="0">
                          <a:solidFill>
                            <a:schemeClr val="tx1"/>
                          </a:solidFill>
                        </a:rPr>
                        <a:t>1 petty theft</a:t>
                      </a:r>
                    </a:p>
                    <a:p>
                      <a:pPr marL="285750" indent="-285750">
                        <a:buFont typeface="Arial" panose="020B0604020202020204" pitchFamily="34" charset="0"/>
                        <a:buChar char="•"/>
                      </a:pPr>
                      <a:r>
                        <a:rPr lang="en-GB" sz="1600" b="0" dirty="0">
                          <a:solidFill>
                            <a:schemeClr val="tx1"/>
                          </a:solidFill>
                        </a:rPr>
                        <a:t>1 drug trafficking</a:t>
                      </a:r>
                    </a:p>
                    <a:p>
                      <a:endParaRPr lang="en-GB" sz="1600" dirty="0">
                        <a:solidFill>
                          <a:schemeClr val="tx1"/>
                        </a:solidFill>
                      </a:endParaRPr>
                    </a:p>
                    <a:p>
                      <a:endParaRPr lang="en-GB" sz="1600" dirty="0">
                        <a:solidFill>
                          <a:schemeClr val="tx1"/>
                        </a:solidFill>
                      </a:endParaRPr>
                    </a:p>
                    <a:p>
                      <a:r>
                        <a:rPr lang="en-GB" sz="1600" dirty="0">
                          <a:solidFill>
                            <a:schemeClr val="tx1"/>
                          </a:solidFill>
                        </a:rPr>
                        <a:t>Subsequent Offenses</a:t>
                      </a:r>
                    </a:p>
                    <a:p>
                      <a:pPr marL="285750" indent="-285750">
                        <a:buFont typeface="Arial" panose="020B0604020202020204" pitchFamily="34" charset="0"/>
                        <a:buChar char="•"/>
                      </a:pPr>
                      <a:r>
                        <a:rPr lang="en-GB" sz="1600" b="0" dirty="0">
                          <a:solidFill>
                            <a:schemeClr val="tx1"/>
                          </a:solidFill>
                        </a:rPr>
                        <a:t>1 grand theft</a:t>
                      </a:r>
                    </a:p>
                  </a:txBody>
                  <a:tcPr>
                    <a:lnL w="12700" cmpd="sng">
                      <a:noFill/>
                    </a:lnL>
                    <a:lnR w="381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85000"/>
                      </a:schemeClr>
                    </a:solidFill>
                  </a:tcPr>
                </a:tc>
                <a:tc>
                  <a:txBody>
                    <a:bodyPr/>
                    <a:lstStyle/>
                    <a:p>
                      <a:r>
                        <a:rPr lang="en-GB" sz="1600" dirty="0">
                          <a:solidFill>
                            <a:schemeClr val="tx1"/>
                          </a:solidFill>
                        </a:rPr>
                        <a:t>Prior Offenses</a:t>
                      </a:r>
                    </a:p>
                    <a:p>
                      <a:pPr marL="285750" indent="-285750">
                        <a:buFont typeface="Arial" panose="020B0604020202020204" pitchFamily="34" charset="0"/>
                        <a:buChar char="•"/>
                      </a:pPr>
                      <a:r>
                        <a:rPr lang="en-GB" sz="1600" b="0" dirty="0">
                          <a:solidFill>
                            <a:schemeClr val="tx1"/>
                          </a:solidFill>
                        </a:rPr>
                        <a:t>1 petty theft</a:t>
                      </a:r>
                    </a:p>
                    <a:p>
                      <a:endParaRPr lang="en-GB" sz="1600" dirty="0">
                        <a:solidFill>
                          <a:schemeClr val="tx1"/>
                        </a:solidFill>
                      </a:endParaRPr>
                    </a:p>
                    <a:p>
                      <a:endParaRPr lang="en-GB" sz="1600" dirty="0">
                        <a:solidFill>
                          <a:schemeClr val="tx1"/>
                        </a:solidFill>
                      </a:endParaRPr>
                    </a:p>
                    <a:p>
                      <a:endParaRPr lang="en-GB" sz="1600" dirty="0">
                        <a:solidFill>
                          <a:schemeClr val="tx1"/>
                        </a:solidFill>
                      </a:endParaRPr>
                    </a:p>
                    <a:p>
                      <a:endParaRPr lang="en-GB" sz="1600" dirty="0">
                        <a:solidFill>
                          <a:schemeClr val="tx1"/>
                        </a:solidFill>
                      </a:endParaRPr>
                    </a:p>
                    <a:p>
                      <a:endParaRPr lang="en-GB" sz="1600" dirty="0">
                        <a:solidFill>
                          <a:schemeClr val="tx1"/>
                        </a:solidFill>
                      </a:endParaRPr>
                    </a:p>
                    <a:p>
                      <a:endParaRPr lang="en-GB" sz="1600" dirty="0">
                        <a:solidFill>
                          <a:schemeClr val="tx1"/>
                        </a:solidFill>
                      </a:endParaRPr>
                    </a:p>
                    <a:p>
                      <a:r>
                        <a:rPr lang="en-GB" sz="1600" dirty="0">
                          <a:solidFill>
                            <a:schemeClr val="tx1"/>
                          </a:solidFill>
                        </a:rPr>
                        <a:t>Subsequent Offenses</a:t>
                      </a:r>
                    </a:p>
                    <a:p>
                      <a:pPr marL="285750" indent="-285750">
                        <a:buFont typeface="Arial" panose="020B0604020202020204" pitchFamily="34" charset="0"/>
                        <a:buChar char="•"/>
                      </a:pPr>
                      <a:r>
                        <a:rPr lang="en-GB" sz="1600" b="0" dirty="0">
                          <a:solidFill>
                            <a:schemeClr val="tx1"/>
                          </a:solidFill>
                        </a:rPr>
                        <a:t>None</a:t>
                      </a:r>
                    </a:p>
                  </a:txBody>
                  <a:tcPr>
                    <a:lnL w="381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72140782"/>
                  </a:ext>
                </a:extLst>
              </a:tr>
            </a:tbl>
          </a:graphicData>
        </a:graphic>
      </p:graphicFrame>
      <p:graphicFrame>
        <p:nvGraphicFramePr>
          <p:cNvPr id="9" name="Tabela 9">
            <a:extLst>
              <a:ext uri="{FF2B5EF4-FFF2-40B4-BE49-F238E27FC236}">
                <a16:creationId xmlns:a16="http://schemas.microsoft.com/office/drawing/2014/main" id="{C6AFE872-E205-410B-832A-A1EC2AE2B1FD}"/>
              </a:ext>
            </a:extLst>
          </p:cNvPr>
          <p:cNvGraphicFramePr>
            <a:graphicFrameLocks noGrp="1"/>
          </p:cNvGraphicFramePr>
          <p:nvPr/>
        </p:nvGraphicFramePr>
        <p:xfrm>
          <a:off x="2053895" y="5049720"/>
          <a:ext cx="8415872" cy="622419"/>
        </p:xfrm>
        <a:graphic>
          <a:graphicData uri="http://schemas.openxmlformats.org/drawingml/2006/table">
            <a:tbl>
              <a:tblPr firstRow="1" bandRow="1">
                <a:tableStyleId>{5C22544A-7EE6-4342-B048-85BDC9FD1C3A}</a:tableStyleId>
              </a:tblPr>
              <a:tblGrid>
                <a:gridCol w="4207936">
                  <a:extLst>
                    <a:ext uri="{9D8B030D-6E8A-4147-A177-3AD203B41FA5}">
                      <a16:colId xmlns:a16="http://schemas.microsoft.com/office/drawing/2014/main" val="596124610"/>
                    </a:ext>
                  </a:extLst>
                </a:gridCol>
                <a:gridCol w="4207936">
                  <a:extLst>
                    <a:ext uri="{9D8B030D-6E8A-4147-A177-3AD203B41FA5}">
                      <a16:colId xmlns:a16="http://schemas.microsoft.com/office/drawing/2014/main" val="1308918519"/>
                    </a:ext>
                  </a:extLst>
                </a:gridCol>
              </a:tblGrid>
              <a:tr h="622419">
                <a:tc>
                  <a:txBody>
                    <a:bodyPr/>
                    <a:lstStyle/>
                    <a:p>
                      <a:pPr algn="ctr"/>
                      <a:r>
                        <a:rPr lang="en-GB" sz="2400" dirty="0"/>
                        <a:t>LOW RISK – 3</a:t>
                      </a:r>
                    </a:p>
                  </a:txBody>
                  <a:tcPr anchor="ctr">
                    <a:lnL w="12700" cmpd="sng">
                      <a:noFill/>
                    </a:lnL>
                    <a:lnR w="381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GB" sz="2400" dirty="0"/>
                        <a:t>MEDIUM RISK – 6</a:t>
                      </a:r>
                    </a:p>
                  </a:txBody>
                  <a:tcPr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18655196"/>
                  </a:ext>
                </a:extLst>
              </a:tr>
            </a:tbl>
          </a:graphicData>
        </a:graphic>
      </p:graphicFrame>
      <p:sp>
        <p:nvSpPr>
          <p:cNvPr id="7" name="Rectangle 6">
            <a:extLst>
              <a:ext uri="{FF2B5EF4-FFF2-40B4-BE49-F238E27FC236}">
                <a16:creationId xmlns:a16="http://schemas.microsoft.com/office/drawing/2014/main" id="{58F61E7A-755B-EB43-BE3E-92CBB0818C8B}"/>
              </a:ext>
            </a:extLst>
          </p:cNvPr>
          <p:cNvSpPr/>
          <p:nvPr/>
        </p:nvSpPr>
        <p:spPr>
          <a:xfrm>
            <a:off x="1524000" y="6127442"/>
            <a:ext cx="1476238" cy="369332"/>
          </a:xfrm>
          <a:prstGeom prst="rect">
            <a:avLst/>
          </a:prstGeom>
        </p:spPr>
        <p:txBody>
          <a:bodyPr wrap="none">
            <a:spAutoFit/>
          </a:bodyPr>
          <a:lstStyle/>
          <a:p>
            <a:r>
              <a:rPr lang="en-US" b="1" dirty="0">
                <a:solidFill>
                  <a:srgbClr val="C00000"/>
                </a:solidFill>
              </a:rPr>
              <a:t>[Valentim19] </a:t>
            </a:r>
            <a:endParaRPr lang="en-PT" dirty="0">
              <a:solidFill>
                <a:srgbClr val="C00000"/>
              </a:solidFill>
            </a:endParaRP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DDBD46D5-06D5-9E57-A19D-DBDC3023DCDC}"/>
                  </a:ext>
                </a:extLst>
              </p14:cNvPr>
              <p14:cNvContentPartPr/>
              <p14:nvPr/>
            </p14:nvContentPartPr>
            <p14:xfrm>
              <a:off x="3528840" y="1854720"/>
              <a:ext cx="6147000" cy="4042440"/>
            </p14:xfrm>
          </p:contentPart>
        </mc:Choice>
        <mc:Fallback xmlns="">
          <p:pic>
            <p:nvPicPr>
              <p:cNvPr id="8" name="Ink 7">
                <a:extLst>
                  <a:ext uri="{FF2B5EF4-FFF2-40B4-BE49-F238E27FC236}">
                    <a16:creationId xmlns:a16="http://schemas.microsoft.com/office/drawing/2014/main" id="{DDBD46D5-06D5-9E57-A19D-DBDC3023DCDC}"/>
                  </a:ext>
                </a:extLst>
              </p:cNvPr>
              <p:cNvPicPr/>
              <p:nvPr/>
            </p:nvPicPr>
            <p:blipFill>
              <a:blip r:embed="rId5"/>
              <a:stretch>
                <a:fillRect/>
              </a:stretch>
            </p:blipFill>
            <p:spPr>
              <a:xfrm>
                <a:off x="3519480" y="1845360"/>
                <a:ext cx="6165720" cy="4061160"/>
              </a:xfrm>
              <a:prstGeom prst="rect">
                <a:avLst/>
              </a:prstGeom>
            </p:spPr>
          </p:pic>
        </mc:Fallback>
      </mc:AlternateContent>
    </p:spTree>
    <p:extLst>
      <p:ext uri="{BB962C8B-B14F-4D97-AF65-F5344CB8AC3E}">
        <p14:creationId xmlns:p14="http://schemas.microsoft.com/office/powerpoint/2010/main" val="270096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B864B71-5B21-D54F-82BE-E971D58DBE49}"/>
              </a:ext>
            </a:extLst>
          </p:cNvPr>
          <p:cNvSpPr/>
          <p:nvPr/>
        </p:nvSpPr>
        <p:spPr>
          <a:xfrm>
            <a:off x="790223" y="4544290"/>
            <a:ext cx="9679542" cy="1354781"/>
          </a:xfrm>
          <a:prstGeom prst="rect">
            <a:avLst/>
          </a:prstGeom>
          <a:solidFill>
            <a:schemeClr val="bg1"/>
          </a:solidFill>
          <a:ln w="76200">
            <a:solidFill>
              <a:srgbClr val="73B8DB"/>
            </a:solidFill>
          </a:ln>
        </p:spPr>
        <p:txBody>
          <a:bodyPr wrap="none" lIns="0" tIns="0" rIns="0" bIns="0" rtlCol="0" anchor="ctr">
            <a:noAutofit/>
          </a:bodyPr>
          <a:lstStyle/>
          <a:p>
            <a:pPr algn="ctr"/>
            <a:endParaRPr lang="en-PT" b="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itle 1">
            <a:extLst>
              <a:ext uri="{FF2B5EF4-FFF2-40B4-BE49-F238E27FC236}">
                <a16:creationId xmlns:a16="http://schemas.microsoft.com/office/drawing/2014/main" id="{AEAF9717-D146-E845-B8C8-54EB8FE3AA69}"/>
              </a:ext>
            </a:extLst>
          </p:cNvPr>
          <p:cNvSpPr>
            <a:spLocks noGrp="1"/>
          </p:cNvSpPr>
          <p:nvPr>
            <p:ph type="title"/>
          </p:nvPr>
        </p:nvSpPr>
        <p:spPr>
          <a:xfrm>
            <a:off x="2053895" y="79258"/>
            <a:ext cx="8415870" cy="1143000"/>
          </a:xfrm>
        </p:spPr>
        <p:txBody>
          <a:bodyPr/>
          <a:lstStyle/>
          <a:p>
            <a:pPr algn="ctr"/>
            <a:r>
              <a:rPr lang="en-PT" dirty="0"/>
              <a:t>Searchable Encryption</a:t>
            </a:r>
          </a:p>
        </p:txBody>
      </p:sp>
      <p:sp>
        <p:nvSpPr>
          <p:cNvPr id="3" name="Content Placeholder 2">
            <a:extLst>
              <a:ext uri="{FF2B5EF4-FFF2-40B4-BE49-F238E27FC236}">
                <a16:creationId xmlns:a16="http://schemas.microsoft.com/office/drawing/2014/main" id="{04E00F18-96F2-7546-9BF1-9F6A860EB5AA}"/>
              </a:ext>
            </a:extLst>
          </p:cNvPr>
          <p:cNvSpPr>
            <a:spLocks noGrp="1"/>
          </p:cNvSpPr>
          <p:nvPr>
            <p:ph idx="1"/>
          </p:nvPr>
        </p:nvSpPr>
        <p:spPr>
          <a:xfrm>
            <a:off x="790222" y="1332000"/>
            <a:ext cx="9988614" cy="4955911"/>
          </a:xfrm>
        </p:spPr>
        <p:txBody>
          <a:bodyPr/>
          <a:lstStyle/>
          <a:p>
            <a:r>
              <a:rPr lang="en-GB" sz="2400" dirty="0"/>
              <a:t>Remote and cloud storages are used for backups or store data, reducing operational costs</a:t>
            </a:r>
          </a:p>
          <a:p>
            <a:pPr lvl="1"/>
            <a:r>
              <a:rPr lang="en-GB" sz="2000" dirty="0"/>
              <a:t>These remote servers </a:t>
            </a:r>
            <a:r>
              <a:rPr lang="en-GB" sz="2000" dirty="0">
                <a:solidFill>
                  <a:srgbClr val="C00000"/>
                </a:solidFill>
              </a:rPr>
              <a:t>cannot be trusted</a:t>
            </a:r>
          </a:p>
          <a:p>
            <a:pPr lvl="1"/>
            <a:r>
              <a:rPr lang="en-GB" sz="2000" dirty="0"/>
              <a:t>administrators, or hackers with </a:t>
            </a:r>
            <a:r>
              <a:rPr lang="en-GB" sz="2000" dirty="0">
                <a:solidFill>
                  <a:srgbClr val="FF0000"/>
                </a:solidFill>
              </a:rPr>
              <a:t>root rights</a:t>
            </a:r>
            <a:r>
              <a:rPr lang="en-GB" sz="2000" dirty="0"/>
              <a:t> can have a </a:t>
            </a:r>
            <a:r>
              <a:rPr lang="en-GB" sz="2000" dirty="0">
                <a:solidFill>
                  <a:srgbClr val="C00000"/>
                </a:solidFill>
              </a:rPr>
              <a:t>full access to data</a:t>
            </a:r>
          </a:p>
          <a:p>
            <a:r>
              <a:rPr lang="en-GB" sz="2400" dirty="0">
                <a:solidFill>
                  <a:srgbClr val="C00000"/>
                </a:solidFill>
              </a:rPr>
              <a:t>Sensitive data must be encrypted </a:t>
            </a:r>
            <a:r>
              <a:rPr lang="en-GB" sz="2400" dirty="0"/>
              <a:t>before moving</a:t>
            </a:r>
          </a:p>
          <a:p>
            <a:pPr lvl="1"/>
            <a:r>
              <a:rPr lang="en-GB" sz="2000" dirty="0"/>
              <a:t>Reduces security and privacy risks</a:t>
            </a:r>
          </a:p>
          <a:p>
            <a:r>
              <a:rPr lang="en-GB" sz="2400" dirty="0"/>
              <a:t>Encryption prevents insiders and outsiders to access data without the keys</a:t>
            </a:r>
          </a:p>
          <a:p>
            <a:pPr lvl="1"/>
            <a:r>
              <a:rPr lang="en-GB" sz="2000" b="1" dirty="0"/>
              <a:t>but it is </a:t>
            </a:r>
            <a:r>
              <a:rPr lang="en-GB" sz="2000" b="1" dirty="0">
                <a:solidFill>
                  <a:srgbClr val="C00000"/>
                </a:solidFill>
              </a:rPr>
              <a:t>hard to search data </a:t>
            </a:r>
            <a:r>
              <a:rPr lang="en-GB" sz="2000" b="1" dirty="0">
                <a:solidFill>
                  <a:srgbClr val="C00000"/>
                </a:solidFill>
                <a:sym typeface="Wingdings" pitchFamily="2" charset="2"/>
              </a:rPr>
              <a:t></a:t>
            </a:r>
          </a:p>
          <a:p>
            <a:pPr lvl="3"/>
            <a:endParaRPr lang="en-GB" sz="1200" dirty="0"/>
          </a:p>
          <a:p>
            <a:r>
              <a:rPr lang="en-GB" sz="2400" dirty="0"/>
              <a:t>Objective: Search functionality on the server side</a:t>
            </a:r>
          </a:p>
          <a:p>
            <a:pPr lvl="1"/>
            <a:r>
              <a:rPr lang="en-GB" sz="2000" dirty="0"/>
              <a:t>Without decrypting data</a:t>
            </a:r>
          </a:p>
          <a:p>
            <a:pPr lvl="1"/>
            <a:r>
              <a:rPr lang="en-GB" sz="2000" dirty="0"/>
              <a:t>With the smallest possible loss of data confidentiality</a:t>
            </a:r>
            <a:endParaRPr lang="en-GB" sz="2400" dirty="0"/>
          </a:p>
          <a:p>
            <a:endParaRPr lang="en-PT" sz="2400" dirty="0"/>
          </a:p>
        </p:txBody>
      </p:sp>
    </p:spTree>
    <p:extLst>
      <p:ext uri="{BB962C8B-B14F-4D97-AF65-F5344CB8AC3E}">
        <p14:creationId xmlns:p14="http://schemas.microsoft.com/office/powerpoint/2010/main" val="35006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756000" indent="-756000">
              <a:spcBef>
                <a:spcPts val="0"/>
              </a:spcBef>
              <a:spcAft>
                <a:spcPts val="500"/>
              </a:spcAft>
              <a:buNone/>
            </a:pPr>
            <a:r>
              <a:rPr lang="en-US" sz="1600" b="1" dirty="0"/>
              <a:t>[Goodfellow16] </a:t>
            </a:r>
            <a:r>
              <a:rPr lang="en-US" sz="1600" dirty="0"/>
              <a:t>Ian Goodfellow, Staff Research Scientist, Google Brain, CS 231n, Stanford University, 2017-05-30.</a:t>
            </a:r>
          </a:p>
          <a:p>
            <a:pPr marL="756000" indent="-756000">
              <a:spcBef>
                <a:spcPts val="0"/>
              </a:spcBef>
              <a:spcAft>
                <a:spcPts val="500"/>
              </a:spcAft>
              <a:buNone/>
            </a:pPr>
            <a:endParaRPr lang="en-US" sz="1600" dirty="0"/>
          </a:p>
          <a:p>
            <a:pPr marL="756000" indent="-756000">
              <a:spcBef>
                <a:spcPts val="0"/>
              </a:spcBef>
              <a:spcAft>
                <a:spcPts val="500"/>
              </a:spcAft>
              <a:buNone/>
            </a:pPr>
            <a:r>
              <a:rPr lang="en-US" sz="1600" b="1" dirty="0"/>
              <a:t>[Li2018] </a:t>
            </a:r>
            <a:r>
              <a:rPr lang="en-US" sz="1600" dirty="0"/>
              <a:t>Bo Li, Dawn Song, Yevgeniy </a:t>
            </a:r>
            <a:r>
              <a:rPr lang="en-US" sz="1600" dirty="0" err="1"/>
              <a:t>Vorobeychik</a:t>
            </a:r>
            <a:r>
              <a:rPr lang="en-US" sz="1600" dirty="0"/>
              <a:t>, “Adversarial Machine Learning Tutorial”, https://aaai19adversarial.github.io/</a:t>
            </a:r>
            <a:r>
              <a:rPr lang="en-US" sz="1600" dirty="0" err="1"/>
              <a:t>index.html#over</a:t>
            </a:r>
            <a:endParaRPr lang="en-US" sz="1600" dirty="0"/>
          </a:p>
          <a:p>
            <a:pPr marL="756000" indent="-756000">
              <a:spcBef>
                <a:spcPts val="0"/>
              </a:spcBef>
              <a:spcAft>
                <a:spcPts val="500"/>
              </a:spcAft>
              <a:buNone/>
            </a:pPr>
            <a:endParaRPr lang="en-US" sz="1600" dirty="0"/>
          </a:p>
          <a:p>
            <a:pPr marL="756000" indent="-756000">
              <a:spcBef>
                <a:spcPts val="0"/>
              </a:spcBef>
              <a:spcAft>
                <a:spcPts val="500"/>
              </a:spcAft>
              <a:buNone/>
            </a:pPr>
            <a:r>
              <a:rPr lang="en-US" sz="1600" b="1" dirty="0"/>
              <a:t>[Valentim19] </a:t>
            </a:r>
            <a:r>
              <a:rPr lang="en-US" sz="1600" dirty="0" err="1"/>
              <a:t>Inês</a:t>
            </a:r>
            <a:r>
              <a:rPr lang="en-US" sz="1600" dirty="0"/>
              <a:t> </a:t>
            </a:r>
            <a:r>
              <a:rPr lang="en-US" sz="1600" dirty="0" err="1"/>
              <a:t>Valentim</a:t>
            </a:r>
            <a:r>
              <a:rPr lang="en-US" sz="1600" dirty="0"/>
              <a:t> et al, The Impact of Data Preparation on the Fairness of Software Systems, ISSRE 2019</a:t>
            </a:r>
          </a:p>
          <a:p>
            <a:pPr marL="756000" indent="-756000">
              <a:spcBef>
                <a:spcPts val="0"/>
              </a:spcBef>
              <a:spcAft>
                <a:spcPts val="500"/>
              </a:spcAft>
              <a:buNone/>
            </a:pPr>
            <a:endParaRPr lang="en-US" sz="1600" dirty="0"/>
          </a:p>
          <a:p>
            <a:pPr marL="756000" indent="-756000">
              <a:spcBef>
                <a:spcPts val="0"/>
              </a:spcBef>
              <a:spcAft>
                <a:spcPts val="500"/>
              </a:spcAft>
              <a:buNone/>
            </a:pPr>
            <a:endParaRPr lang="en-US" sz="1600" dirty="0"/>
          </a:p>
          <a:p>
            <a:pPr marL="756000" indent="-756000">
              <a:spcBef>
                <a:spcPts val="0"/>
              </a:spcBef>
              <a:spcAft>
                <a:spcPts val="500"/>
              </a:spcAft>
              <a:buNone/>
            </a:pPr>
            <a:endParaRPr lang="en-US" sz="1600" b="1" dirty="0"/>
          </a:p>
          <a:p>
            <a:pPr marL="756000" indent="-756000" algn="just">
              <a:spcBef>
                <a:spcPts val="0"/>
              </a:spcBef>
              <a:spcAft>
                <a:spcPts val="500"/>
              </a:spcAft>
              <a:buNone/>
            </a:pPr>
            <a:endParaRPr lang="en-US" sz="1600" b="1" dirty="0"/>
          </a:p>
          <a:p>
            <a:pPr marL="756000" indent="-756000" algn="just">
              <a:spcBef>
                <a:spcPts val="0"/>
              </a:spcBef>
              <a:spcAft>
                <a:spcPts val="500"/>
              </a:spcAft>
              <a:buNone/>
            </a:pPr>
            <a:endParaRPr lang="en-US" sz="1600" b="1" dirty="0"/>
          </a:p>
          <a:p>
            <a:pPr marL="756000" indent="-756000" algn="just">
              <a:spcBef>
                <a:spcPts val="0"/>
              </a:spcBef>
              <a:spcAft>
                <a:spcPts val="500"/>
              </a:spcAft>
              <a:buNone/>
            </a:pPr>
            <a:endParaRPr lang="en-US" sz="1600" dirty="0"/>
          </a:p>
          <a:p>
            <a:pPr marL="756000" indent="-756000" algn="just">
              <a:spcBef>
                <a:spcPts val="0"/>
              </a:spcBef>
              <a:spcAft>
                <a:spcPts val="500"/>
              </a:spcAft>
              <a:buNone/>
            </a:pPr>
            <a:endParaRPr lang="en-US" sz="1600" dirty="0"/>
          </a:p>
          <a:p>
            <a:pPr marL="756000" indent="-756000" algn="just">
              <a:spcBef>
                <a:spcPts val="0"/>
              </a:spcBef>
              <a:spcAft>
                <a:spcPts val="500"/>
              </a:spcAft>
              <a:buNone/>
            </a:pPr>
            <a:endParaRPr lang="en-US" sz="1600" dirty="0"/>
          </a:p>
          <a:p>
            <a:pPr marL="756000" indent="-756000" algn="just">
              <a:spcBef>
                <a:spcPts val="0"/>
              </a:spcBef>
              <a:spcAft>
                <a:spcPts val="500"/>
              </a:spcAft>
              <a:buNone/>
            </a:pPr>
            <a:endParaRPr lang="en-US" sz="1600" dirty="0"/>
          </a:p>
          <a:p>
            <a:pPr marL="756000" indent="-756000" algn="just">
              <a:spcBef>
                <a:spcPts val="0"/>
              </a:spcBef>
              <a:spcAft>
                <a:spcPts val="500"/>
              </a:spcAft>
              <a:buNone/>
            </a:pPr>
            <a:endParaRPr lang="en-US" sz="1600" dirty="0"/>
          </a:p>
          <a:p>
            <a:pPr marL="756000" indent="-756000">
              <a:spcBef>
                <a:spcPts val="0"/>
              </a:spcBef>
              <a:spcAft>
                <a:spcPts val="500"/>
              </a:spcAft>
              <a:buNone/>
            </a:pPr>
            <a:endParaRPr lang="en-US" sz="1600" dirty="0"/>
          </a:p>
          <a:p>
            <a:pPr marL="756000" indent="-756000">
              <a:spcBef>
                <a:spcPts val="0"/>
              </a:spcBef>
              <a:spcAft>
                <a:spcPts val="500"/>
              </a:spcAft>
              <a:buNone/>
            </a:pPr>
            <a:endParaRPr lang="en-US" sz="1600" dirty="0"/>
          </a:p>
          <a:p>
            <a:pPr marL="756000" indent="-756000">
              <a:spcBef>
                <a:spcPts val="0"/>
              </a:spcBef>
              <a:spcAft>
                <a:spcPts val="500"/>
              </a:spcAft>
              <a:buNone/>
            </a:pPr>
            <a:endParaRPr lang="en-US" sz="1600" dirty="0"/>
          </a:p>
          <a:p>
            <a:pPr marL="756000" indent="-756000">
              <a:spcBef>
                <a:spcPts val="0"/>
              </a:spcBef>
              <a:spcAft>
                <a:spcPts val="500"/>
              </a:spcAft>
              <a:buNone/>
            </a:pPr>
            <a:endParaRPr lang="en-US" sz="1600" dirty="0"/>
          </a:p>
          <a:p>
            <a:pPr marL="756000" indent="-756000">
              <a:spcBef>
                <a:spcPts val="0"/>
              </a:spcBef>
              <a:spcAft>
                <a:spcPts val="500"/>
              </a:spcAft>
              <a:buNone/>
            </a:pPr>
            <a:endParaRPr lang="en-US" sz="1600" dirty="0"/>
          </a:p>
          <a:p>
            <a:pPr marL="756000" indent="-756000">
              <a:spcBef>
                <a:spcPts val="0"/>
              </a:spcBef>
              <a:spcAft>
                <a:spcPts val="500"/>
              </a:spcAft>
              <a:buNone/>
            </a:pPr>
            <a:endParaRPr lang="en-US" sz="1600" dirty="0"/>
          </a:p>
        </p:txBody>
      </p:sp>
    </p:spTree>
    <p:extLst>
      <p:ext uri="{BB962C8B-B14F-4D97-AF65-F5344CB8AC3E}">
        <p14:creationId xmlns:p14="http://schemas.microsoft.com/office/powerpoint/2010/main" val="5498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0A51-E2AF-39E1-E808-82CEA3A10AD5}"/>
              </a:ext>
            </a:extLst>
          </p:cNvPr>
          <p:cNvSpPr>
            <a:spLocks noGrp="1"/>
          </p:cNvSpPr>
          <p:nvPr>
            <p:ph type="ctrTitle"/>
          </p:nvPr>
        </p:nvSpPr>
        <p:spPr/>
        <p:txBody>
          <a:bodyPr/>
          <a:lstStyle/>
          <a:p>
            <a:r>
              <a:rPr lang="en-US" dirty="0"/>
              <a:t>Security and Privacy</a:t>
            </a:r>
          </a:p>
        </p:txBody>
      </p:sp>
      <p:sp>
        <p:nvSpPr>
          <p:cNvPr id="3" name="Subtitle 2">
            <a:extLst>
              <a:ext uri="{FF2B5EF4-FFF2-40B4-BE49-F238E27FC236}">
                <a16:creationId xmlns:a16="http://schemas.microsoft.com/office/drawing/2014/main" id="{3E25E5FC-90EA-2016-90AD-C47097ECA013}"/>
              </a:ext>
            </a:extLst>
          </p:cNvPr>
          <p:cNvSpPr>
            <a:spLocks noGrp="1"/>
          </p:cNvSpPr>
          <p:nvPr>
            <p:ph type="subTitle" idx="1"/>
          </p:nvPr>
        </p:nvSpPr>
        <p:spPr>
          <a:xfrm>
            <a:off x="1524000" y="4643802"/>
            <a:ext cx="9144000" cy="613997"/>
          </a:xfrm>
        </p:spPr>
        <p:txBody>
          <a:bodyPr>
            <a:normAutofit/>
          </a:bodyPr>
          <a:lstStyle/>
          <a:p>
            <a:r>
              <a:rPr lang="en-US" dirty="0"/>
              <a:t>Synthetic Data Generation</a:t>
            </a:r>
          </a:p>
        </p:txBody>
      </p:sp>
      <p:pic>
        <p:nvPicPr>
          <p:cNvPr id="4" name="Picture 3" descr="Text&#10;&#10;Description automatically generated with medium confidence">
            <a:extLst>
              <a:ext uri="{FF2B5EF4-FFF2-40B4-BE49-F238E27FC236}">
                <a16:creationId xmlns:a16="http://schemas.microsoft.com/office/drawing/2014/main" id="{F1E701A9-20B3-F952-AD1C-0A3305930AA4}"/>
              </a:ext>
            </a:extLst>
          </p:cNvPr>
          <p:cNvPicPr>
            <a:picLocks noChangeAspect="1"/>
          </p:cNvPicPr>
          <p:nvPr/>
        </p:nvPicPr>
        <p:blipFill>
          <a:blip r:embed="rId3"/>
          <a:stretch>
            <a:fillRect/>
          </a:stretch>
        </p:blipFill>
        <p:spPr>
          <a:xfrm>
            <a:off x="0" y="-11477"/>
            <a:ext cx="12192000" cy="1655761"/>
          </a:xfrm>
          <a:prstGeom prst="rect">
            <a:avLst/>
          </a:prstGeom>
        </p:spPr>
      </p:pic>
    </p:spTree>
    <p:extLst>
      <p:ext uri="{BB962C8B-B14F-4D97-AF65-F5344CB8AC3E}">
        <p14:creationId xmlns:p14="http://schemas.microsoft.com/office/powerpoint/2010/main" val="4078796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40B52-F590-54F0-8A06-AFAFCE93E4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C27317-E219-74BA-C705-202F067F5113}"/>
              </a:ext>
            </a:extLst>
          </p:cNvPr>
          <p:cNvSpPr>
            <a:spLocks noGrp="1"/>
          </p:cNvSpPr>
          <p:nvPr>
            <p:ph idx="1"/>
          </p:nvPr>
        </p:nvSpPr>
        <p:spPr/>
        <p:txBody>
          <a:bodyPr/>
          <a:lstStyle/>
          <a:p>
            <a:r>
              <a:rPr lang="en-US" dirty="0"/>
              <a:t>Why Synthetic Data? </a:t>
            </a:r>
          </a:p>
          <a:p>
            <a:endParaRPr lang="en-US" dirty="0"/>
          </a:p>
          <a:p>
            <a:r>
              <a:rPr lang="en-GB" dirty="0"/>
              <a:t>Synthetic data generation </a:t>
            </a:r>
          </a:p>
          <a:p>
            <a:pPr lvl="1"/>
            <a:r>
              <a:rPr lang="en-GB" dirty="0"/>
              <a:t>Techniques</a:t>
            </a:r>
          </a:p>
          <a:p>
            <a:pPr lvl="1"/>
            <a:r>
              <a:rPr lang="en-GB" dirty="0"/>
              <a:t>Evaluation </a:t>
            </a:r>
          </a:p>
          <a:p>
            <a:pPr lvl="1"/>
            <a:r>
              <a:rPr lang="en-GB" dirty="0"/>
              <a:t>Products</a:t>
            </a:r>
          </a:p>
          <a:p>
            <a:pPr lvl="1"/>
            <a:r>
              <a:rPr lang="en-GB" dirty="0"/>
              <a:t>Practical Example</a:t>
            </a:r>
          </a:p>
          <a:p>
            <a:pPr lvl="1"/>
            <a:endParaRPr lang="en-GB" dirty="0"/>
          </a:p>
          <a:p>
            <a:endParaRPr lang="en-US" dirty="0"/>
          </a:p>
        </p:txBody>
      </p:sp>
    </p:spTree>
    <p:extLst>
      <p:ext uri="{BB962C8B-B14F-4D97-AF65-F5344CB8AC3E}">
        <p14:creationId xmlns:p14="http://schemas.microsoft.com/office/powerpoint/2010/main" val="300118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27771-D6AC-C90A-1E46-0129C7E32886}"/>
              </a:ext>
            </a:extLst>
          </p:cNvPr>
          <p:cNvSpPr>
            <a:spLocks noGrp="1"/>
          </p:cNvSpPr>
          <p:nvPr>
            <p:ph type="title"/>
          </p:nvPr>
        </p:nvSpPr>
        <p:spPr/>
        <p:txBody>
          <a:bodyPr/>
          <a:lstStyle/>
          <a:p>
            <a:r>
              <a:rPr lang="en-US" dirty="0"/>
              <a:t>Anonymization is Hard …</a:t>
            </a:r>
          </a:p>
        </p:txBody>
      </p:sp>
      <p:sp>
        <p:nvSpPr>
          <p:cNvPr id="3" name="Content Placeholder 2">
            <a:extLst>
              <a:ext uri="{FF2B5EF4-FFF2-40B4-BE49-F238E27FC236}">
                <a16:creationId xmlns:a16="http://schemas.microsoft.com/office/drawing/2014/main" id="{C8B5AF11-42C7-53E9-F500-3969084FA5C3}"/>
              </a:ext>
            </a:extLst>
          </p:cNvPr>
          <p:cNvSpPr>
            <a:spLocks noGrp="1"/>
          </p:cNvSpPr>
          <p:nvPr>
            <p:ph idx="1"/>
          </p:nvPr>
        </p:nvSpPr>
        <p:spPr/>
        <p:txBody>
          <a:bodyPr/>
          <a:lstStyle/>
          <a:p>
            <a:r>
              <a:rPr lang="en-US" dirty="0"/>
              <a:t>Course of high dimensionality</a:t>
            </a:r>
          </a:p>
          <a:p>
            <a:r>
              <a:rPr lang="en-US" dirty="0"/>
              <a:t>Private vs utility tradeoff </a:t>
            </a:r>
          </a:p>
          <a:p>
            <a:r>
              <a:rPr lang="en-US" dirty="0"/>
              <a:t>Assumptions about Attackers </a:t>
            </a:r>
          </a:p>
          <a:p>
            <a:endParaRPr lang="en-US" dirty="0"/>
          </a:p>
        </p:txBody>
      </p:sp>
      <p:pic>
        <p:nvPicPr>
          <p:cNvPr id="1026" name="Picture 2" descr="Solving the data innovation versus privacy trade-off — the rationale behind  our investment in Mostly AI | by Andre Retterath | Earlybird's view | Medium">
            <a:extLst>
              <a:ext uri="{FF2B5EF4-FFF2-40B4-BE49-F238E27FC236}">
                <a16:creationId xmlns:a16="http://schemas.microsoft.com/office/drawing/2014/main" id="{A6D79A48-1BC2-E234-5A4C-685379A00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287" y="3419768"/>
            <a:ext cx="6946900" cy="275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788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D96C-7DE1-94AA-7ED7-302B22B451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C17AE3-02B1-1863-23E2-EC5B229BCD61}"/>
              </a:ext>
            </a:extLst>
          </p:cNvPr>
          <p:cNvSpPr>
            <a:spLocks noGrp="1"/>
          </p:cNvSpPr>
          <p:nvPr>
            <p:ph idx="1"/>
          </p:nvPr>
        </p:nvSpPr>
        <p:spPr/>
        <p:txBody>
          <a:bodyPr/>
          <a:lstStyle/>
          <a:p>
            <a:endParaRPr lang="en-US"/>
          </a:p>
        </p:txBody>
      </p:sp>
      <p:pic>
        <p:nvPicPr>
          <p:cNvPr id="2052" name="Picture 4" descr="Gartner Hype Cycle for AI in 2023">
            <a:extLst>
              <a:ext uri="{FF2B5EF4-FFF2-40B4-BE49-F238E27FC236}">
                <a16:creationId xmlns:a16="http://schemas.microsoft.com/office/drawing/2014/main" id="{28CABECF-30E7-82FB-FAD7-01094B3B7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550" y="0"/>
            <a:ext cx="7454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160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08EA3-323A-B3D2-3047-25B5A25A88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0189D7-FC4D-AE8E-6E3D-ECACB938C27E}"/>
              </a:ext>
            </a:extLst>
          </p:cNvPr>
          <p:cNvSpPr>
            <a:spLocks noGrp="1"/>
          </p:cNvSpPr>
          <p:nvPr>
            <p:ph idx="1"/>
          </p:nvPr>
        </p:nvSpPr>
        <p:spPr/>
        <p:txBody>
          <a:bodyPr/>
          <a:lstStyle/>
          <a:p>
            <a:endParaRPr lang="en-US"/>
          </a:p>
        </p:txBody>
      </p:sp>
      <p:pic>
        <p:nvPicPr>
          <p:cNvPr id="3074" name="Picture 2" descr="Gartner says synthetic data will dominate AI">
            <a:extLst>
              <a:ext uri="{FF2B5EF4-FFF2-40B4-BE49-F238E27FC236}">
                <a16:creationId xmlns:a16="http://schemas.microsoft.com/office/drawing/2014/main" id="{E260900C-2CFA-761E-C71A-794CB01204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793" y="520733"/>
            <a:ext cx="10109015" cy="5972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133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38E60-29D8-011D-30BB-A41F40143BB6}"/>
              </a:ext>
            </a:extLst>
          </p:cNvPr>
          <p:cNvSpPr>
            <a:spLocks noGrp="1"/>
          </p:cNvSpPr>
          <p:nvPr>
            <p:ph type="title"/>
          </p:nvPr>
        </p:nvSpPr>
        <p:spPr/>
        <p:txBody>
          <a:bodyPr/>
          <a:lstStyle/>
          <a:p>
            <a:endParaRPr lang="en-US"/>
          </a:p>
        </p:txBody>
      </p:sp>
      <p:pic>
        <p:nvPicPr>
          <p:cNvPr id="5" name="Content Placeholder 4" descr="A diagram of a dog&#10;&#10;Description automatically generated">
            <a:extLst>
              <a:ext uri="{FF2B5EF4-FFF2-40B4-BE49-F238E27FC236}">
                <a16:creationId xmlns:a16="http://schemas.microsoft.com/office/drawing/2014/main" id="{08353F9D-E9F5-F95C-0D5B-725EEE7C662E}"/>
              </a:ext>
            </a:extLst>
          </p:cNvPr>
          <p:cNvPicPr>
            <a:picLocks noGrp="1" noChangeAspect="1"/>
          </p:cNvPicPr>
          <p:nvPr>
            <p:ph idx="1"/>
          </p:nvPr>
        </p:nvPicPr>
        <p:blipFill>
          <a:blip r:embed="rId2"/>
          <a:stretch>
            <a:fillRect/>
          </a:stretch>
        </p:blipFill>
        <p:spPr>
          <a:xfrm>
            <a:off x="2303084" y="1825625"/>
            <a:ext cx="7585832" cy="4351338"/>
          </a:xfrm>
        </p:spPr>
      </p:pic>
    </p:spTree>
    <p:extLst>
      <p:ext uri="{BB962C8B-B14F-4D97-AF65-F5344CB8AC3E}">
        <p14:creationId xmlns:p14="http://schemas.microsoft.com/office/powerpoint/2010/main" val="2599579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0A0C8-A499-C3A4-783D-6636B2150EF8}"/>
              </a:ext>
            </a:extLst>
          </p:cNvPr>
          <p:cNvSpPr>
            <a:spLocks noGrp="1"/>
          </p:cNvSpPr>
          <p:nvPr>
            <p:ph type="title"/>
          </p:nvPr>
        </p:nvSpPr>
        <p:spPr/>
        <p:txBody>
          <a:bodyPr/>
          <a:lstStyle/>
          <a:p>
            <a:endParaRPr lang="en-US"/>
          </a:p>
        </p:txBody>
      </p:sp>
      <p:pic>
        <p:nvPicPr>
          <p:cNvPr id="5" name="Content Placeholder 4" descr="A diagram of a person's head&#10;&#10;Description automatically generated">
            <a:extLst>
              <a:ext uri="{FF2B5EF4-FFF2-40B4-BE49-F238E27FC236}">
                <a16:creationId xmlns:a16="http://schemas.microsoft.com/office/drawing/2014/main" id="{8BFB7747-A568-CA22-092E-5383A26E7D79}"/>
              </a:ext>
            </a:extLst>
          </p:cNvPr>
          <p:cNvPicPr>
            <a:picLocks noGrp="1" noChangeAspect="1"/>
          </p:cNvPicPr>
          <p:nvPr>
            <p:ph idx="1"/>
          </p:nvPr>
        </p:nvPicPr>
        <p:blipFill>
          <a:blip r:embed="rId2"/>
          <a:stretch>
            <a:fillRect/>
          </a:stretch>
        </p:blipFill>
        <p:spPr>
          <a:xfrm>
            <a:off x="838200" y="2774009"/>
            <a:ext cx="10515600" cy="2454569"/>
          </a:xfrm>
        </p:spPr>
      </p:pic>
    </p:spTree>
    <p:extLst>
      <p:ext uri="{BB962C8B-B14F-4D97-AF65-F5344CB8AC3E}">
        <p14:creationId xmlns:p14="http://schemas.microsoft.com/office/powerpoint/2010/main" val="24555715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9629-9544-9C9B-1754-17652FB36F17}"/>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4800" kern="1200">
                <a:solidFill>
                  <a:schemeClr val="tx1"/>
                </a:solidFill>
                <a:latin typeface="+mj-lt"/>
                <a:ea typeface="+mj-ea"/>
                <a:cs typeface="+mj-cs"/>
              </a:rPr>
              <a:t>Is Synthetic Data Generation any Good?</a:t>
            </a:r>
          </a:p>
        </p:txBody>
      </p:sp>
      <p:pic>
        <p:nvPicPr>
          <p:cNvPr id="5" name="Content Placeholder 4" descr="A person wearing glasses smiling&#10;&#10;Description automatically generated">
            <a:extLst>
              <a:ext uri="{FF2B5EF4-FFF2-40B4-BE49-F238E27FC236}">
                <a16:creationId xmlns:a16="http://schemas.microsoft.com/office/drawing/2014/main" id="{63B72CD5-33A5-DA46-2EE0-FCDDABCBBFF5}"/>
              </a:ext>
            </a:extLst>
          </p:cNvPr>
          <p:cNvPicPr>
            <a:picLocks noGrp="1" noChangeAspect="1"/>
          </p:cNvPicPr>
          <p:nvPr>
            <p:ph idx="1"/>
          </p:nvPr>
        </p:nvPicPr>
        <p:blipFill rotWithShape="1">
          <a:blip r:embed="rId3"/>
          <a:srcRect t="24042" r="-2" b="8752"/>
          <a:stretch/>
        </p:blipFill>
        <p:spPr>
          <a:xfrm>
            <a:off x="198741" y="2410448"/>
            <a:ext cx="5803323" cy="3890357"/>
          </a:xfrm>
          <a:prstGeom prst="rect">
            <a:avLst/>
          </a:prstGeom>
        </p:spPr>
      </p:pic>
      <p:pic>
        <p:nvPicPr>
          <p:cNvPr id="7" name="Picture 6" descr="A close-up of a person smiling&#10;&#10;Description automatically generated">
            <a:extLst>
              <a:ext uri="{FF2B5EF4-FFF2-40B4-BE49-F238E27FC236}">
                <a16:creationId xmlns:a16="http://schemas.microsoft.com/office/drawing/2014/main" id="{EE08EEEE-FAB5-7477-D91F-4B66522539CF}"/>
              </a:ext>
            </a:extLst>
          </p:cNvPr>
          <p:cNvPicPr>
            <a:picLocks noChangeAspect="1"/>
          </p:cNvPicPr>
          <p:nvPr/>
        </p:nvPicPr>
        <p:blipFill rotWithShape="1">
          <a:blip r:embed="rId4"/>
          <a:srcRect t="24627" r="2" b="8505"/>
          <a:stretch/>
        </p:blipFill>
        <p:spPr>
          <a:xfrm>
            <a:off x="6189934" y="2410448"/>
            <a:ext cx="5803323" cy="3890357"/>
          </a:xfrm>
          <a:prstGeom prst="rect">
            <a:avLst/>
          </a:prstGeom>
        </p:spPr>
      </p:pic>
    </p:spTree>
    <p:extLst>
      <p:ext uri="{BB962C8B-B14F-4D97-AF65-F5344CB8AC3E}">
        <p14:creationId xmlns:p14="http://schemas.microsoft.com/office/powerpoint/2010/main" val="7714275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4090-7A21-2C08-D18B-2B74EA38A7AF}"/>
              </a:ext>
            </a:extLst>
          </p:cNvPr>
          <p:cNvSpPr>
            <a:spLocks noGrp="1"/>
          </p:cNvSpPr>
          <p:nvPr>
            <p:ph type="title"/>
          </p:nvPr>
        </p:nvSpPr>
        <p:spPr/>
        <p:txBody>
          <a:bodyPr/>
          <a:lstStyle/>
          <a:p>
            <a:r>
              <a:rPr lang="en-US" dirty="0"/>
              <a:t>Synthetic Data Types</a:t>
            </a:r>
          </a:p>
        </p:txBody>
      </p:sp>
      <p:sp>
        <p:nvSpPr>
          <p:cNvPr id="3" name="Content Placeholder 2">
            <a:extLst>
              <a:ext uri="{FF2B5EF4-FFF2-40B4-BE49-F238E27FC236}">
                <a16:creationId xmlns:a16="http://schemas.microsoft.com/office/drawing/2014/main" id="{ED350BD2-83C6-114C-1CCC-7A220D006562}"/>
              </a:ext>
            </a:extLst>
          </p:cNvPr>
          <p:cNvSpPr>
            <a:spLocks noGrp="1"/>
          </p:cNvSpPr>
          <p:nvPr>
            <p:ph idx="1"/>
          </p:nvPr>
        </p:nvSpPr>
        <p:spPr/>
        <p:txBody>
          <a:bodyPr>
            <a:normAutofit/>
          </a:bodyPr>
          <a:lstStyle/>
          <a:p>
            <a:r>
              <a:rPr lang="en-US" dirty="0"/>
              <a:t>Tabular Data</a:t>
            </a:r>
          </a:p>
          <a:p>
            <a:pPr lvl="1"/>
            <a:r>
              <a:rPr lang="en-US" dirty="0"/>
              <a:t>Typically, more privacy-sensitive </a:t>
            </a:r>
          </a:p>
          <a:p>
            <a:r>
              <a:rPr lang="en-US" dirty="0"/>
              <a:t>Image Data</a:t>
            </a:r>
          </a:p>
          <a:p>
            <a:pPr lvl="1"/>
            <a:r>
              <a:rPr lang="en-US" dirty="0"/>
              <a:t>Recent Success (e.g., NVIDIA’s </a:t>
            </a:r>
            <a:r>
              <a:rPr lang="en-US" dirty="0" err="1"/>
              <a:t>styleGAN</a:t>
            </a:r>
            <a:r>
              <a:rPr lang="en-US" dirty="0"/>
              <a:t>)</a:t>
            </a:r>
          </a:p>
          <a:p>
            <a:r>
              <a:rPr lang="en-US" dirty="0"/>
              <a:t>Text data</a:t>
            </a:r>
          </a:p>
          <a:p>
            <a:pPr lvl="1"/>
            <a:r>
              <a:rPr lang="en-US" dirty="0"/>
              <a:t>Recent Success (e.g., </a:t>
            </a:r>
            <a:r>
              <a:rPr lang="en-US" dirty="0" err="1"/>
              <a:t>ChatGPT</a:t>
            </a:r>
            <a:r>
              <a:rPr lang="en-US" dirty="0"/>
              <a:t>)</a:t>
            </a:r>
          </a:p>
          <a:p>
            <a:r>
              <a:rPr lang="en-US" dirty="0"/>
              <a:t>Relational Data</a:t>
            </a:r>
          </a:p>
          <a:p>
            <a:pPr lvl="1"/>
            <a:r>
              <a:rPr lang="en-US" dirty="0"/>
              <a:t>Multiple related tables</a:t>
            </a:r>
          </a:p>
          <a:p>
            <a:pPr lvl="1"/>
            <a:r>
              <a:rPr lang="en-US" dirty="0"/>
              <a:t>Several challenges </a:t>
            </a:r>
          </a:p>
        </p:txBody>
      </p:sp>
    </p:spTree>
    <p:extLst>
      <p:ext uri="{BB962C8B-B14F-4D97-AF65-F5344CB8AC3E}">
        <p14:creationId xmlns:p14="http://schemas.microsoft.com/office/powerpoint/2010/main" val="4257885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101850-D1B0-C640-8891-BE601AA5F403}"/>
              </a:ext>
            </a:extLst>
          </p:cNvPr>
          <p:cNvSpPr>
            <a:spLocks noGrp="1"/>
          </p:cNvSpPr>
          <p:nvPr>
            <p:ph idx="13"/>
          </p:nvPr>
        </p:nvSpPr>
        <p:spPr>
          <a:xfrm>
            <a:off x="1066801" y="1331738"/>
            <a:ext cx="4613564" cy="5139920"/>
          </a:xfrm>
        </p:spPr>
        <p:txBody>
          <a:bodyPr/>
          <a:lstStyle/>
          <a:p>
            <a:r>
              <a:rPr lang="en-PT" dirty="0"/>
              <a:t>Data should be</a:t>
            </a:r>
          </a:p>
          <a:p>
            <a:pPr lvl="1"/>
            <a:r>
              <a:rPr lang="en-PT" dirty="0"/>
              <a:t>Remote</a:t>
            </a:r>
          </a:p>
          <a:p>
            <a:pPr lvl="1"/>
            <a:r>
              <a:rPr lang="en-PT" dirty="0"/>
              <a:t>Always encrypted</a:t>
            </a:r>
          </a:p>
          <a:p>
            <a:pPr lvl="1"/>
            <a:endParaRPr lang="en-PT" dirty="0"/>
          </a:p>
          <a:p>
            <a:pPr lvl="1"/>
            <a:endParaRPr lang="en-PT" dirty="0"/>
          </a:p>
          <a:p>
            <a:r>
              <a:rPr lang="en-PT" dirty="0"/>
              <a:t>What should be confidential?</a:t>
            </a:r>
          </a:p>
          <a:p>
            <a:pPr lvl="1"/>
            <a:r>
              <a:rPr lang="en-PT" dirty="0"/>
              <a:t>Source data</a:t>
            </a:r>
          </a:p>
          <a:p>
            <a:pPr lvl="1"/>
            <a:r>
              <a:rPr lang="en-PT" dirty="0"/>
              <a:t>Search keywords</a:t>
            </a:r>
          </a:p>
          <a:p>
            <a:pPr lvl="1"/>
            <a:r>
              <a:rPr lang="en-PT" dirty="0"/>
              <a:t>Search results</a:t>
            </a:r>
          </a:p>
          <a:p>
            <a:endParaRPr lang="en-PT" dirty="0"/>
          </a:p>
        </p:txBody>
      </p:sp>
      <p:sp>
        <p:nvSpPr>
          <p:cNvPr id="4" name="Content Placeholder 3">
            <a:extLst>
              <a:ext uri="{FF2B5EF4-FFF2-40B4-BE49-F238E27FC236}">
                <a16:creationId xmlns:a16="http://schemas.microsoft.com/office/drawing/2014/main" id="{595DEC6D-219E-774C-8061-D0C0AA027602}"/>
              </a:ext>
            </a:extLst>
          </p:cNvPr>
          <p:cNvSpPr>
            <a:spLocks noGrp="1"/>
          </p:cNvSpPr>
          <p:nvPr>
            <p:ph idx="14"/>
          </p:nvPr>
        </p:nvSpPr>
        <p:spPr>
          <a:xfrm>
            <a:off x="6363255" y="1331738"/>
            <a:ext cx="4113225" cy="5139920"/>
          </a:xfrm>
        </p:spPr>
        <p:txBody>
          <a:bodyPr/>
          <a:lstStyle/>
          <a:p>
            <a:r>
              <a:rPr lang="en-PT" dirty="0"/>
              <a:t>Owner/client defines </a:t>
            </a:r>
          </a:p>
          <a:p>
            <a:pPr lvl="1"/>
            <a:r>
              <a:rPr lang="en-PT" dirty="0"/>
              <a:t>What to search</a:t>
            </a:r>
          </a:p>
          <a:p>
            <a:pPr lvl="1"/>
            <a:r>
              <a:rPr lang="en-PT" dirty="0"/>
              <a:t>Who can search</a:t>
            </a:r>
          </a:p>
          <a:p>
            <a:pPr lvl="1"/>
            <a:endParaRPr lang="en-PT" dirty="0"/>
          </a:p>
          <a:p>
            <a:pPr lvl="1"/>
            <a:endParaRPr lang="en-PT" dirty="0"/>
          </a:p>
          <a:p>
            <a:r>
              <a:rPr lang="en-PT" dirty="0"/>
              <a:t>Owner/client </a:t>
            </a:r>
            <a:r>
              <a:rPr lang="en-PT" b="1" dirty="0">
                <a:solidFill>
                  <a:srgbClr val="FF0000"/>
                </a:solidFill>
              </a:rPr>
              <a:t>must not</a:t>
            </a:r>
          </a:p>
          <a:p>
            <a:pPr lvl="1"/>
            <a:r>
              <a:rPr lang="en-PT" dirty="0"/>
              <a:t>Download all data</a:t>
            </a:r>
          </a:p>
          <a:p>
            <a:pPr lvl="1"/>
            <a:r>
              <a:rPr lang="en-PT" dirty="0"/>
              <a:t>Compute much</a:t>
            </a:r>
          </a:p>
          <a:p>
            <a:pPr lvl="1"/>
            <a:r>
              <a:rPr lang="en-PT" dirty="0"/>
              <a:t>Wait for long time</a:t>
            </a:r>
          </a:p>
        </p:txBody>
      </p:sp>
      <p:sp>
        <p:nvSpPr>
          <p:cNvPr id="2" name="Title 1">
            <a:extLst>
              <a:ext uri="{FF2B5EF4-FFF2-40B4-BE49-F238E27FC236}">
                <a16:creationId xmlns:a16="http://schemas.microsoft.com/office/drawing/2014/main" id="{13475890-10D4-0245-9C3E-6BD2177EE3CD}"/>
              </a:ext>
            </a:extLst>
          </p:cNvPr>
          <p:cNvSpPr>
            <a:spLocks noGrp="1"/>
          </p:cNvSpPr>
          <p:nvPr>
            <p:ph type="title"/>
          </p:nvPr>
        </p:nvSpPr>
        <p:spPr>
          <a:xfrm>
            <a:off x="2053895" y="79258"/>
            <a:ext cx="8415870" cy="1143000"/>
          </a:xfrm>
        </p:spPr>
        <p:txBody>
          <a:bodyPr/>
          <a:lstStyle/>
          <a:p>
            <a:pPr algn="ctr"/>
            <a:r>
              <a:rPr lang="en-GB" dirty="0"/>
              <a:t>Searchable Encryption Objectives</a:t>
            </a:r>
            <a:endParaRPr lang="en-PT" dirty="0"/>
          </a:p>
        </p:txBody>
      </p:sp>
    </p:spTree>
    <p:extLst>
      <p:ext uri="{BB962C8B-B14F-4D97-AF65-F5344CB8AC3E}">
        <p14:creationId xmlns:p14="http://schemas.microsoft.com/office/powerpoint/2010/main" val="2132223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9417-2579-ED72-6F5B-CAFEC0D09FDC}"/>
              </a:ext>
            </a:extLst>
          </p:cNvPr>
          <p:cNvSpPr>
            <a:spLocks noGrp="1"/>
          </p:cNvSpPr>
          <p:nvPr>
            <p:ph type="title"/>
          </p:nvPr>
        </p:nvSpPr>
        <p:spPr/>
        <p:txBody>
          <a:bodyPr/>
          <a:lstStyle/>
          <a:p>
            <a:r>
              <a:rPr lang="en-US" dirty="0"/>
              <a:t>Advantages of Synthetic Data</a:t>
            </a:r>
          </a:p>
        </p:txBody>
      </p:sp>
      <p:sp>
        <p:nvSpPr>
          <p:cNvPr id="3" name="Content Placeholder 2">
            <a:extLst>
              <a:ext uri="{FF2B5EF4-FFF2-40B4-BE49-F238E27FC236}">
                <a16:creationId xmlns:a16="http://schemas.microsoft.com/office/drawing/2014/main" id="{642EB928-BEBF-A6D3-FFA7-64F52284FEF4}"/>
              </a:ext>
            </a:extLst>
          </p:cNvPr>
          <p:cNvSpPr>
            <a:spLocks noGrp="1"/>
          </p:cNvSpPr>
          <p:nvPr>
            <p:ph idx="1"/>
          </p:nvPr>
        </p:nvSpPr>
        <p:spPr/>
        <p:txBody>
          <a:bodyPr/>
          <a:lstStyle/>
          <a:p>
            <a:r>
              <a:rPr lang="en-US" dirty="0"/>
              <a:t>Unlimited data </a:t>
            </a:r>
          </a:p>
          <a:p>
            <a:pPr lvl="1"/>
            <a:r>
              <a:rPr lang="en-US" dirty="0"/>
              <a:t>Data Augmentation </a:t>
            </a:r>
          </a:p>
          <a:p>
            <a:r>
              <a:rPr lang="en-US" dirty="0"/>
              <a:t>Data Quality </a:t>
            </a:r>
          </a:p>
          <a:p>
            <a:pPr lvl="1"/>
            <a:r>
              <a:rPr lang="en-US" dirty="0"/>
              <a:t>Real world data is messy</a:t>
            </a:r>
          </a:p>
          <a:p>
            <a:pPr lvl="1"/>
            <a:r>
              <a:rPr lang="en-US" dirty="0"/>
              <a:t>Lots of errors and inconsistencies</a:t>
            </a:r>
          </a:p>
          <a:p>
            <a:r>
              <a:rPr lang="en-US" dirty="0"/>
              <a:t>Privacy</a:t>
            </a:r>
          </a:p>
          <a:p>
            <a:pPr lvl="1"/>
            <a:r>
              <a:rPr lang="en-US" dirty="0"/>
              <a:t>Is it?</a:t>
            </a:r>
          </a:p>
          <a:p>
            <a:pPr lvl="2"/>
            <a:r>
              <a:rPr lang="en-US" dirty="0"/>
              <a:t>Similarity Checks</a:t>
            </a:r>
          </a:p>
          <a:p>
            <a:pPr marL="0" indent="0">
              <a:buNone/>
            </a:pPr>
            <a:endParaRPr lang="en-US" dirty="0"/>
          </a:p>
          <a:p>
            <a:pPr lvl="1"/>
            <a:endParaRPr lang="en-US" dirty="0"/>
          </a:p>
        </p:txBody>
      </p:sp>
    </p:spTree>
    <p:extLst>
      <p:ext uri="{BB962C8B-B14F-4D97-AF65-F5344CB8AC3E}">
        <p14:creationId xmlns:p14="http://schemas.microsoft.com/office/powerpoint/2010/main" val="3221483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5AB9-06A7-DE65-AD4C-EC45B0A0C559}"/>
              </a:ext>
            </a:extLst>
          </p:cNvPr>
          <p:cNvSpPr>
            <a:spLocks noGrp="1"/>
          </p:cNvSpPr>
          <p:nvPr>
            <p:ph type="title"/>
          </p:nvPr>
        </p:nvSpPr>
        <p:spPr/>
        <p:txBody>
          <a:bodyPr/>
          <a:lstStyle/>
          <a:p>
            <a:r>
              <a:rPr lang="en-US" dirty="0"/>
              <a:t>Synthetic data Use cases</a:t>
            </a:r>
          </a:p>
        </p:txBody>
      </p:sp>
      <p:sp>
        <p:nvSpPr>
          <p:cNvPr id="3" name="Content Placeholder 2">
            <a:extLst>
              <a:ext uri="{FF2B5EF4-FFF2-40B4-BE49-F238E27FC236}">
                <a16:creationId xmlns:a16="http://schemas.microsoft.com/office/drawing/2014/main" id="{9C2E0E6C-9E23-7C68-53CE-0CBEF99F367B}"/>
              </a:ext>
            </a:extLst>
          </p:cNvPr>
          <p:cNvSpPr>
            <a:spLocks noGrp="1"/>
          </p:cNvSpPr>
          <p:nvPr>
            <p:ph idx="1"/>
          </p:nvPr>
        </p:nvSpPr>
        <p:spPr/>
        <p:txBody>
          <a:bodyPr/>
          <a:lstStyle/>
          <a:p>
            <a:r>
              <a:rPr lang="en-US" dirty="0"/>
              <a:t>Testing</a:t>
            </a:r>
          </a:p>
          <a:p>
            <a:pPr lvl="1"/>
            <a:r>
              <a:rPr lang="en-US" dirty="0"/>
              <a:t>Unlimited data for testing </a:t>
            </a:r>
          </a:p>
          <a:p>
            <a:pPr lvl="2"/>
            <a:r>
              <a:rPr lang="en-US" dirty="0"/>
              <a:t>Software development</a:t>
            </a:r>
          </a:p>
          <a:p>
            <a:pPr lvl="2"/>
            <a:r>
              <a:rPr lang="en-US" dirty="0"/>
              <a:t>AI model testing </a:t>
            </a:r>
          </a:p>
          <a:p>
            <a:r>
              <a:rPr lang="en-US" dirty="0"/>
              <a:t>AI/ML</a:t>
            </a:r>
          </a:p>
          <a:p>
            <a:pPr lvl="1"/>
            <a:r>
              <a:rPr lang="en-US" dirty="0"/>
              <a:t>Data Augmentation </a:t>
            </a:r>
          </a:p>
          <a:p>
            <a:pPr lvl="1"/>
            <a:r>
              <a:rPr lang="en-US" dirty="0"/>
              <a:t>Generation of rare events/patterns</a:t>
            </a:r>
          </a:p>
          <a:p>
            <a:pPr lvl="1"/>
            <a:r>
              <a:rPr lang="en-US" dirty="0"/>
              <a:t>Imbalanced data</a:t>
            </a:r>
          </a:p>
          <a:p>
            <a:r>
              <a:rPr lang="en-US" dirty="0"/>
              <a:t>Compliance with Privacy Regulations</a:t>
            </a:r>
          </a:p>
        </p:txBody>
      </p:sp>
    </p:spTree>
    <p:extLst>
      <p:ext uri="{BB962C8B-B14F-4D97-AF65-F5344CB8AC3E}">
        <p14:creationId xmlns:p14="http://schemas.microsoft.com/office/powerpoint/2010/main" val="1121991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799C-6D38-88F7-3CF3-DDFF2D8B8822}"/>
              </a:ext>
            </a:extLst>
          </p:cNvPr>
          <p:cNvSpPr>
            <a:spLocks noGrp="1"/>
          </p:cNvSpPr>
          <p:nvPr>
            <p:ph type="title"/>
          </p:nvPr>
        </p:nvSpPr>
        <p:spPr>
          <a:xfrm>
            <a:off x="630936" y="640080"/>
            <a:ext cx="4818888" cy="1481328"/>
          </a:xfrm>
        </p:spPr>
        <p:txBody>
          <a:bodyPr anchor="b">
            <a:normAutofit/>
          </a:bodyPr>
          <a:lstStyle/>
          <a:p>
            <a:r>
              <a:rPr lang="en-US" sz="3800" dirty="0"/>
              <a:t>Synthetic Tabular data generation techniques</a:t>
            </a:r>
          </a:p>
        </p:txBody>
      </p:sp>
      <p:sp>
        <p:nvSpPr>
          <p:cNvPr id="3" name="Content Placeholder 2">
            <a:extLst>
              <a:ext uri="{FF2B5EF4-FFF2-40B4-BE49-F238E27FC236}">
                <a16:creationId xmlns:a16="http://schemas.microsoft.com/office/drawing/2014/main" id="{FEDB3398-A830-2208-B577-80841BB4A3C2}"/>
              </a:ext>
            </a:extLst>
          </p:cNvPr>
          <p:cNvSpPr>
            <a:spLocks noGrp="1"/>
          </p:cNvSpPr>
          <p:nvPr>
            <p:ph idx="1"/>
          </p:nvPr>
        </p:nvSpPr>
        <p:spPr>
          <a:xfrm>
            <a:off x="630936" y="2660904"/>
            <a:ext cx="4818888" cy="3547872"/>
          </a:xfrm>
        </p:spPr>
        <p:txBody>
          <a:bodyPr anchor="t">
            <a:normAutofit/>
          </a:bodyPr>
          <a:lstStyle/>
          <a:p>
            <a:r>
              <a:rPr lang="en-US" sz="2000" dirty="0"/>
              <a:t>Distribution Fitting</a:t>
            </a:r>
          </a:p>
          <a:p>
            <a:pPr lvl="1"/>
            <a:r>
              <a:rPr lang="en-US" sz="2000" dirty="0"/>
              <a:t>For more simple cases/scenarios </a:t>
            </a:r>
          </a:p>
          <a:p>
            <a:pPr lvl="2"/>
            <a:r>
              <a:rPr lang="en-US" dirty="0"/>
              <a:t>Where synthetic data quality is not so relevant </a:t>
            </a:r>
          </a:p>
          <a:p>
            <a:pPr lvl="1"/>
            <a:r>
              <a:rPr lang="en-US" sz="2000" dirty="0"/>
              <a:t>If no real data is available </a:t>
            </a:r>
          </a:p>
          <a:p>
            <a:pPr lvl="2"/>
            <a:r>
              <a:rPr lang="en-US" dirty="0"/>
              <a:t>Draw random numbers from a known distribution </a:t>
            </a:r>
          </a:p>
          <a:p>
            <a:pPr lvl="1"/>
            <a:r>
              <a:rPr lang="en-US" sz="2000" dirty="0"/>
              <a:t>If real data is available</a:t>
            </a:r>
          </a:p>
          <a:p>
            <a:pPr lvl="2"/>
            <a:r>
              <a:rPr lang="en-US" dirty="0"/>
              <a:t>Fit a distribution to the real data</a:t>
            </a:r>
          </a:p>
          <a:p>
            <a:pPr lvl="2"/>
            <a:r>
              <a:rPr lang="en-US" dirty="0"/>
              <a:t>Sample from distribution </a:t>
            </a:r>
          </a:p>
        </p:txBody>
      </p:sp>
      <p:pic>
        <p:nvPicPr>
          <p:cNvPr id="4098" name="Picture 2" descr="Step-by-Step Guide to Generate Synthetic Data by Sampling From Univariate  Distributions | by Erdogan Taskesen | Towards Data Science">
            <a:extLst>
              <a:ext uri="{FF2B5EF4-FFF2-40B4-BE49-F238E27FC236}">
                <a16:creationId xmlns:a16="http://schemas.microsoft.com/office/drawing/2014/main" id="{51AC719A-692D-8190-048D-EB84357CA3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1381887"/>
            <a:ext cx="5458968" cy="409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278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D426-DCD7-AEE1-79AF-94AC4A4D6D34}"/>
              </a:ext>
            </a:extLst>
          </p:cNvPr>
          <p:cNvSpPr>
            <a:spLocks noGrp="1"/>
          </p:cNvSpPr>
          <p:nvPr>
            <p:ph type="title"/>
          </p:nvPr>
        </p:nvSpPr>
        <p:spPr/>
        <p:txBody>
          <a:bodyPr/>
          <a:lstStyle/>
          <a:p>
            <a:r>
              <a:rPr lang="en-US" sz="4400" dirty="0"/>
              <a:t>Synthetic Tabular data generation techniques</a:t>
            </a:r>
            <a:endParaRPr lang="en-US" dirty="0"/>
          </a:p>
        </p:txBody>
      </p:sp>
      <p:sp>
        <p:nvSpPr>
          <p:cNvPr id="3" name="Content Placeholder 2">
            <a:extLst>
              <a:ext uri="{FF2B5EF4-FFF2-40B4-BE49-F238E27FC236}">
                <a16:creationId xmlns:a16="http://schemas.microsoft.com/office/drawing/2014/main" id="{5F6BE26C-870D-755E-A8E0-351D147FA3FE}"/>
              </a:ext>
            </a:extLst>
          </p:cNvPr>
          <p:cNvSpPr>
            <a:spLocks noGrp="1"/>
          </p:cNvSpPr>
          <p:nvPr>
            <p:ph idx="1"/>
          </p:nvPr>
        </p:nvSpPr>
        <p:spPr/>
        <p:txBody>
          <a:bodyPr/>
          <a:lstStyle/>
          <a:p>
            <a:r>
              <a:rPr lang="en-US" dirty="0"/>
              <a:t>Deep learning</a:t>
            </a:r>
          </a:p>
          <a:p>
            <a:pPr lvl="1"/>
            <a:r>
              <a:rPr lang="en-GB" dirty="0">
                <a:effectLst/>
                <a:latin typeface="Calibri" panose="020F0502020204030204" pitchFamily="34" charset="0"/>
              </a:rPr>
              <a:t>Use deep learning models to learn the distribution of the training data and use it to sample new data from that distribution </a:t>
            </a:r>
            <a:endParaRPr lang="en-GB" sz="4000" dirty="0">
              <a:effectLst/>
            </a:endParaRPr>
          </a:p>
          <a:p>
            <a:endParaRPr lang="en-US" dirty="0"/>
          </a:p>
          <a:p>
            <a:r>
              <a:rPr lang="en-GB" dirty="0"/>
              <a:t>Comparing to distribution fitting: </a:t>
            </a:r>
          </a:p>
          <a:p>
            <a:pPr lvl="1"/>
            <a:r>
              <a:rPr lang="en-GB" dirty="0"/>
              <a:t>High Computation cost, complexity</a:t>
            </a:r>
          </a:p>
          <a:p>
            <a:pPr lvl="1"/>
            <a:r>
              <a:rPr lang="en-GB" dirty="0"/>
              <a:t>High data quality </a:t>
            </a:r>
          </a:p>
          <a:p>
            <a:r>
              <a:rPr lang="en-GB" dirty="0"/>
              <a:t>Algorithms </a:t>
            </a:r>
          </a:p>
          <a:p>
            <a:pPr lvl="1"/>
            <a:r>
              <a:rPr lang="en-GB" dirty="0"/>
              <a:t>Variational </a:t>
            </a:r>
            <a:r>
              <a:rPr lang="en-GB" dirty="0" err="1"/>
              <a:t>AutoEncoders</a:t>
            </a:r>
            <a:r>
              <a:rPr lang="en-GB" dirty="0"/>
              <a:t> (AVE)</a:t>
            </a:r>
          </a:p>
          <a:p>
            <a:pPr lvl="1"/>
            <a:r>
              <a:rPr lang="en-GB" dirty="0"/>
              <a:t>Generative Adversarial Networks (GAN) </a:t>
            </a:r>
          </a:p>
          <a:p>
            <a:endParaRPr lang="en-US" dirty="0"/>
          </a:p>
        </p:txBody>
      </p:sp>
    </p:spTree>
    <p:extLst>
      <p:ext uri="{BB962C8B-B14F-4D97-AF65-F5344CB8AC3E}">
        <p14:creationId xmlns:p14="http://schemas.microsoft.com/office/powerpoint/2010/main" val="26149237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B794-D659-B0D2-F2C7-85BB23763116}"/>
              </a:ext>
            </a:extLst>
          </p:cNvPr>
          <p:cNvSpPr>
            <a:spLocks noGrp="1"/>
          </p:cNvSpPr>
          <p:nvPr>
            <p:ph type="title"/>
          </p:nvPr>
        </p:nvSpPr>
        <p:spPr>
          <a:xfrm>
            <a:off x="630936" y="640080"/>
            <a:ext cx="4818888" cy="1481328"/>
          </a:xfrm>
        </p:spPr>
        <p:txBody>
          <a:bodyPr anchor="b">
            <a:normAutofit/>
          </a:bodyPr>
          <a:lstStyle/>
          <a:p>
            <a:endParaRPr lang="en-US" sz="5400"/>
          </a:p>
        </p:txBody>
      </p:sp>
      <p:sp>
        <p:nvSpPr>
          <p:cNvPr id="3" name="Content Placeholder 2">
            <a:extLst>
              <a:ext uri="{FF2B5EF4-FFF2-40B4-BE49-F238E27FC236}">
                <a16:creationId xmlns:a16="http://schemas.microsoft.com/office/drawing/2014/main" id="{D6F576E5-2181-417E-565F-386874A9F577}"/>
              </a:ext>
            </a:extLst>
          </p:cNvPr>
          <p:cNvSpPr>
            <a:spLocks noGrp="1"/>
          </p:cNvSpPr>
          <p:nvPr>
            <p:ph idx="1"/>
          </p:nvPr>
        </p:nvSpPr>
        <p:spPr>
          <a:xfrm>
            <a:off x="630936" y="2660904"/>
            <a:ext cx="4818888" cy="3547872"/>
          </a:xfrm>
        </p:spPr>
        <p:txBody>
          <a:bodyPr anchor="t">
            <a:normAutofit/>
          </a:bodyPr>
          <a:lstStyle/>
          <a:p>
            <a:r>
              <a:rPr lang="en-US" sz="2000"/>
              <a:t>Deep Learning – AVE</a:t>
            </a:r>
          </a:p>
          <a:p>
            <a:pPr lvl="1"/>
            <a:r>
              <a:rPr lang="en-GB" sz="2000">
                <a:effectLst/>
                <a:latin typeface="Calibri" panose="020F0502020204030204" pitchFamily="34" charset="0"/>
              </a:rPr>
              <a:t>Encoder (e) compresses input into a lower-dimension space (latent space) </a:t>
            </a:r>
            <a:endParaRPr lang="en-GB" sz="2000">
              <a:effectLst/>
            </a:endParaRPr>
          </a:p>
          <a:p>
            <a:pPr>
              <a:buFont typeface="Arial" panose="020B0604020202020204" pitchFamily="34" charset="0"/>
              <a:buChar char="•"/>
            </a:pPr>
            <a:r>
              <a:rPr lang="en-GB" sz="2000">
                <a:effectLst/>
                <a:latin typeface="Calibri" panose="020F0502020204030204" pitchFamily="34" charset="0"/>
              </a:rPr>
              <a:t>Decoder (d) attempts to re-generate the input vector from the encoded vector </a:t>
            </a:r>
            <a:endParaRPr lang="en-GB" sz="2000">
              <a:effectLst/>
            </a:endParaRPr>
          </a:p>
          <a:p>
            <a:pPr>
              <a:buFont typeface="Arial" panose="020B0604020202020204" pitchFamily="34" charset="0"/>
              <a:buChar char="•"/>
            </a:pPr>
            <a:r>
              <a:rPr lang="en-GB" sz="2000">
                <a:effectLst/>
                <a:latin typeface="Calibri" panose="020F0502020204030204" pitchFamily="34" charset="0"/>
              </a:rPr>
              <a:t>After training, a random sampled vector from the latent space inputed to the decoder results in a synthetic data point </a:t>
            </a:r>
            <a:endParaRPr lang="en-GB" sz="2000">
              <a:effectLst/>
            </a:endParaRPr>
          </a:p>
          <a:p>
            <a:pPr lvl="1"/>
            <a:endParaRPr lang="en-US" sz="2000"/>
          </a:p>
        </p:txBody>
      </p:sp>
      <p:pic>
        <p:nvPicPr>
          <p:cNvPr id="5" name="Picture 4" descr="A diagram of a sampler&#10;&#10;Description automatically generated">
            <a:extLst>
              <a:ext uri="{FF2B5EF4-FFF2-40B4-BE49-F238E27FC236}">
                <a16:creationId xmlns:a16="http://schemas.microsoft.com/office/drawing/2014/main" id="{1CB80AF1-3885-E77B-3F1D-7424C7DED21B}"/>
              </a:ext>
            </a:extLst>
          </p:cNvPr>
          <p:cNvPicPr>
            <a:picLocks noChangeAspect="1"/>
          </p:cNvPicPr>
          <p:nvPr/>
        </p:nvPicPr>
        <p:blipFill>
          <a:blip r:embed="rId3"/>
          <a:stretch>
            <a:fillRect/>
          </a:stretch>
        </p:blipFill>
        <p:spPr>
          <a:xfrm>
            <a:off x="6099048" y="2050611"/>
            <a:ext cx="5458968" cy="2756778"/>
          </a:xfrm>
          <a:prstGeom prst="rect">
            <a:avLst/>
          </a:prstGeom>
        </p:spPr>
      </p:pic>
    </p:spTree>
    <p:extLst>
      <p:ext uri="{BB962C8B-B14F-4D97-AF65-F5344CB8AC3E}">
        <p14:creationId xmlns:p14="http://schemas.microsoft.com/office/powerpoint/2010/main" val="2925191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96CFB-64FA-72D4-71CF-29306ADFB5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CE3792-6FD5-B97D-EC46-A665BDB35030}"/>
              </a:ext>
            </a:extLst>
          </p:cNvPr>
          <p:cNvSpPr>
            <a:spLocks noGrp="1"/>
          </p:cNvSpPr>
          <p:nvPr>
            <p:ph idx="1"/>
          </p:nvPr>
        </p:nvSpPr>
        <p:spPr/>
        <p:txBody>
          <a:bodyPr/>
          <a:lstStyle/>
          <a:p>
            <a:r>
              <a:rPr lang="en-US" dirty="0"/>
              <a:t>Deep learning- GAN</a:t>
            </a:r>
          </a:p>
          <a:p>
            <a:pPr>
              <a:buFont typeface="Arial" panose="020B0604020202020204" pitchFamily="34" charset="0"/>
              <a:buChar char="•"/>
            </a:pPr>
            <a:r>
              <a:rPr lang="en-GB" sz="1800" dirty="0">
                <a:solidFill>
                  <a:srgbClr val="72B7D8"/>
                </a:solidFill>
                <a:effectLst/>
                <a:latin typeface="Wingdings" pitchFamily="2" charset="2"/>
              </a:rPr>
              <a:t>§  </a:t>
            </a:r>
            <a:r>
              <a:rPr lang="en-GB" sz="1800" dirty="0">
                <a:effectLst/>
                <a:latin typeface="Calibri" panose="020F0502020204030204" pitchFamily="34" charset="0"/>
              </a:rPr>
              <a:t>The </a:t>
            </a:r>
            <a:r>
              <a:rPr lang="en-GB" sz="1800" b="1" dirty="0">
                <a:effectLst/>
                <a:latin typeface="Calibri" panose="020F0502020204030204" pitchFamily="34" charset="0"/>
              </a:rPr>
              <a:t>generator </a:t>
            </a:r>
            <a:r>
              <a:rPr lang="en-GB" sz="1800" dirty="0">
                <a:effectLst/>
                <a:latin typeface="Calibri" panose="020F0502020204030204" pitchFamily="34" charset="0"/>
              </a:rPr>
              <a:t>learns to generate plausible data. The generated instances become negative training examples for the discriminator. </a:t>
            </a:r>
            <a:endParaRPr lang="en-GB" dirty="0">
              <a:effectLst/>
            </a:endParaRPr>
          </a:p>
          <a:p>
            <a:pPr>
              <a:buFont typeface="Arial" panose="020B0604020202020204" pitchFamily="34" charset="0"/>
              <a:buChar char="•"/>
            </a:pPr>
            <a:r>
              <a:rPr lang="en-GB" sz="1800" dirty="0">
                <a:solidFill>
                  <a:srgbClr val="72B7D8"/>
                </a:solidFill>
                <a:effectLst/>
                <a:latin typeface="Wingdings" pitchFamily="2" charset="2"/>
              </a:rPr>
              <a:t>§  </a:t>
            </a:r>
            <a:r>
              <a:rPr lang="en-GB" sz="1800" dirty="0">
                <a:effectLst/>
                <a:latin typeface="Calibri" panose="020F0502020204030204" pitchFamily="34" charset="0"/>
              </a:rPr>
              <a:t>The </a:t>
            </a:r>
            <a:r>
              <a:rPr lang="en-GB" sz="1800" b="1" dirty="0">
                <a:effectLst/>
                <a:latin typeface="Calibri" panose="020F0502020204030204" pitchFamily="34" charset="0"/>
              </a:rPr>
              <a:t>discriminator </a:t>
            </a:r>
            <a:r>
              <a:rPr lang="en-GB" sz="1800" dirty="0">
                <a:effectLst/>
                <a:latin typeface="Calibri" panose="020F0502020204030204" pitchFamily="34" charset="0"/>
              </a:rPr>
              <a:t>learns to distinguish the generator's fake data from real data. The discriminator penalizes the generator for producing implausible results. </a:t>
            </a:r>
            <a:endParaRPr lang="en-GB" dirty="0">
              <a:effectLst/>
            </a:endParaRPr>
          </a:p>
          <a:p>
            <a:pPr>
              <a:buFont typeface="Arial" panose="020B0604020202020204" pitchFamily="34" charset="0"/>
              <a:buChar char="•"/>
            </a:pPr>
            <a:r>
              <a:rPr lang="en-GB" sz="1800" dirty="0">
                <a:solidFill>
                  <a:srgbClr val="72B7D8"/>
                </a:solidFill>
                <a:effectLst/>
                <a:latin typeface="Wingdings" pitchFamily="2" charset="2"/>
              </a:rPr>
              <a:t>§  </a:t>
            </a:r>
            <a:r>
              <a:rPr lang="en-GB" sz="1800" dirty="0">
                <a:effectLst/>
                <a:latin typeface="Calibri" panose="020F0502020204030204" pitchFamily="34" charset="0"/>
              </a:rPr>
              <a:t>After training, the generator is fed a random input sample and outputs a synthetic data point. </a:t>
            </a:r>
            <a:endParaRPr lang="en-GB" dirty="0">
              <a:effectLst/>
            </a:endParaRPr>
          </a:p>
          <a:p>
            <a:endParaRPr lang="en-US" dirty="0"/>
          </a:p>
        </p:txBody>
      </p:sp>
      <p:pic>
        <p:nvPicPr>
          <p:cNvPr id="5" name="Picture 4" descr="A diagram of a sample&#10;&#10;Description automatically generated">
            <a:extLst>
              <a:ext uri="{FF2B5EF4-FFF2-40B4-BE49-F238E27FC236}">
                <a16:creationId xmlns:a16="http://schemas.microsoft.com/office/drawing/2014/main" id="{6E447B5E-88C8-B2F9-A7B6-0944B04B4719}"/>
              </a:ext>
            </a:extLst>
          </p:cNvPr>
          <p:cNvPicPr>
            <a:picLocks noChangeAspect="1"/>
          </p:cNvPicPr>
          <p:nvPr/>
        </p:nvPicPr>
        <p:blipFill>
          <a:blip r:embed="rId3"/>
          <a:stretch>
            <a:fillRect/>
          </a:stretch>
        </p:blipFill>
        <p:spPr>
          <a:xfrm>
            <a:off x="2209800" y="3728678"/>
            <a:ext cx="7772400" cy="2954123"/>
          </a:xfrm>
          <a:prstGeom prst="rect">
            <a:avLst/>
          </a:prstGeom>
        </p:spPr>
      </p:pic>
    </p:spTree>
    <p:extLst>
      <p:ext uri="{BB962C8B-B14F-4D97-AF65-F5344CB8AC3E}">
        <p14:creationId xmlns:p14="http://schemas.microsoft.com/office/powerpoint/2010/main" val="1311585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7911-F15C-4B74-C90B-59AADA82C570}"/>
              </a:ext>
            </a:extLst>
          </p:cNvPr>
          <p:cNvSpPr>
            <a:spLocks noGrp="1"/>
          </p:cNvSpPr>
          <p:nvPr>
            <p:ph type="title"/>
          </p:nvPr>
        </p:nvSpPr>
        <p:spPr/>
        <p:txBody>
          <a:bodyPr/>
          <a:lstStyle/>
          <a:p>
            <a:endParaRPr lang="en-US"/>
          </a:p>
        </p:txBody>
      </p:sp>
      <p:pic>
        <p:nvPicPr>
          <p:cNvPr id="7" name="Content Placeholder 6" descr="A paper money with words and a paper note&#10;&#10;Description automatically generated with medium confidence">
            <a:extLst>
              <a:ext uri="{FF2B5EF4-FFF2-40B4-BE49-F238E27FC236}">
                <a16:creationId xmlns:a16="http://schemas.microsoft.com/office/drawing/2014/main" id="{D3D65C07-2C8A-CDDB-DE88-9999758D9849}"/>
              </a:ext>
            </a:extLst>
          </p:cNvPr>
          <p:cNvPicPr>
            <a:picLocks noGrp="1" noChangeAspect="1"/>
          </p:cNvPicPr>
          <p:nvPr>
            <p:ph idx="1"/>
          </p:nvPr>
        </p:nvPicPr>
        <p:blipFill>
          <a:blip r:embed="rId3"/>
          <a:stretch>
            <a:fillRect/>
          </a:stretch>
        </p:blipFill>
        <p:spPr>
          <a:xfrm>
            <a:off x="838200" y="2921066"/>
            <a:ext cx="10515600" cy="3716881"/>
          </a:xfrm>
        </p:spPr>
      </p:pic>
      <p:pic>
        <p:nvPicPr>
          <p:cNvPr id="5" name="Picture 4" descr="A diagram of a sample&#10;&#10;Description automatically generated">
            <a:extLst>
              <a:ext uri="{FF2B5EF4-FFF2-40B4-BE49-F238E27FC236}">
                <a16:creationId xmlns:a16="http://schemas.microsoft.com/office/drawing/2014/main" id="{AF95BC3F-3E5B-D1D1-158D-20693ABA7C7E}"/>
              </a:ext>
            </a:extLst>
          </p:cNvPr>
          <p:cNvPicPr>
            <a:picLocks noChangeAspect="1"/>
          </p:cNvPicPr>
          <p:nvPr/>
        </p:nvPicPr>
        <p:blipFill>
          <a:blip r:embed="rId4"/>
          <a:stretch>
            <a:fillRect/>
          </a:stretch>
        </p:blipFill>
        <p:spPr>
          <a:xfrm>
            <a:off x="556098" y="474877"/>
            <a:ext cx="7772400" cy="2954123"/>
          </a:xfrm>
          <a:prstGeom prst="rect">
            <a:avLst/>
          </a:prstGeom>
        </p:spPr>
      </p:pic>
    </p:spTree>
    <p:extLst>
      <p:ext uri="{BB962C8B-B14F-4D97-AF65-F5344CB8AC3E}">
        <p14:creationId xmlns:p14="http://schemas.microsoft.com/office/powerpoint/2010/main" val="27106976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0A51-E2AF-39E1-E808-82CEA3A10AD5}"/>
              </a:ext>
            </a:extLst>
          </p:cNvPr>
          <p:cNvSpPr>
            <a:spLocks noGrp="1"/>
          </p:cNvSpPr>
          <p:nvPr>
            <p:ph type="ctrTitle"/>
          </p:nvPr>
        </p:nvSpPr>
        <p:spPr/>
        <p:txBody>
          <a:bodyPr/>
          <a:lstStyle/>
          <a:p>
            <a:r>
              <a:rPr lang="en-US" dirty="0"/>
              <a:t>Security and Privacy</a:t>
            </a:r>
          </a:p>
        </p:txBody>
      </p:sp>
      <p:sp>
        <p:nvSpPr>
          <p:cNvPr id="3" name="Subtitle 2">
            <a:extLst>
              <a:ext uri="{FF2B5EF4-FFF2-40B4-BE49-F238E27FC236}">
                <a16:creationId xmlns:a16="http://schemas.microsoft.com/office/drawing/2014/main" id="{3E25E5FC-90EA-2016-90AD-C47097ECA013}"/>
              </a:ext>
            </a:extLst>
          </p:cNvPr>
          <p:cNvSpPr>
            <a:spLocks noGrp="1"/>
          </p:cNvSpPr>
          <p:nvPr>
            <p:ph type="subTitle" idx="1"/>
          </p:nvPr>
        </p:nvSpPr>
        <p:spPr>
          <a:xfrm>
            <a:off x="1524000" y="4643802"/>
            <a:ext cx="9144000" cy="613997"/>
          </a:xfrm>
        </p:spPr>
        <p:txBody>
          <a:bodyPr>
            <a:normAutofit/>
          </a:bodyPr>
          <a:lstStyle/>
          <a:p>
            <a:r>
              <a:rPr lang="en-US" dirty="0"/>
              <a:t>Ethics and Regulations</a:t>
            </a:r>
          </a:p>
        </p:txBody>
      </p:sp>
      <p:pic>
        <p:nvPicPr>
          <p:cNvPr id="4" name="Picture 3" descr="Text&#10;&#10;Description automatically generated with medium confidence">
            <a:extLst>
              <a:ext uri="{FF2B5EF4-FFF2-40B4-BE49-F238E27FC236}">
                <a16:creationId xmlns:a16="http://schemas.microsoft.com/office/drawing/2014/main" id="{F1E701A9-20B3-F952-AD1C-0A3305930AA4}"/>
              </a:ext>
            </a:extLst>
          </p:cNvPr>
          <p:cNvPicPr>
            <a:picLocks noChangeAspect="1"/>
          </p:cNvPicPr>
          <p:nvPr/>
        </p:nvPicPr>
        <p:blipFill>
          <a:blip r:embed="rId3"/>
          <a:stretch>
            <a:fillRect/>
          </a:stretch>
        </p:blipFill>
        <p:spPr>
          <a:xfrm>
            <a:off x="0" y="-11477"/>
            <a:ext cx="12192000" cy="1655761"/>
          </a:xfrm>
          <a:prstGeom prst="rect">
            <a:avLst/>
          </a:prstGeom>
        </p:spPr>
      </p:pic>
    </p:spTree>
    <p:extLst>
      <p:ext uri="{BB962C8B-B14F-4D97-AF65-F5344CB8AC3E}">
        <p14:creationId xmlns:p14="http://schemas.microsoft.com/office/powerpoint/2010/main" val="33328930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remember …</a:t>
            </a:r>
          </a:p>
        </p:txBody>
      </p:sp>
      <p:sp>
        <p:nvSpPr>
          <p:cNvPr id="3" name="Content Placeholder 2"/>
          <p:cNvSpPr>
            <a:spLocks noGrp="1"/>
          </p:cNvSpPr>
          <p:nvPr>
            <p:ph idx="1"/>
          </p:nvPr>
        </p:nvSpPr>
        <p:spPr>
          <a:xfrm>
            <a:off x="838200" y="1397479"/>
            <a:ext cx="10515600" cy="4779484"/>
          </a:xfrm>
        </p:spPr>
        <p:txBody>
          <a:bodyPr/>
          <a:lstStyle/>
          <a:p>
            <a:r>
              <a:rPr lang="en-US" dirty="0"/>
              <a:t>Privacy</a:t>
            </a:r>
          </a:p>
          <a:p>
            <a:pPr lvl="1"/>
            <a:r>
              <a:rPr lang="en-US" sz="2800" dirty="0"/>
              <a:t>There are things that other people should not see or know (</a:t>
            </a:r>
            <a:r>
              <a:rPr lang="en-US" sz="2800" dirty="0" err="1"/>
              <a:t>Elgesem</a:t>
            </a:r>
            <a:r>
              <a:rPr lang="en-US" sz="2800" dirty="0"/>
              <a:t>, 1996)</a:t>
            </a:r>
          </a:p>
          <a:p>
            <a:pPr lvl="1"/>
            <a:r>
              <a:rPr lang="en-US" sz="2800" dirty="0"/>
              <a:t>It is a human right, but it is not absolute </a:t>
            </a:r>
            <a:r>
              <a:rPr lang="en-US" sz="2800" b="1" dirty="0"/>
              <a:t>when</a:t>
            </a:r>
            <a:r>
              <a:rPr lang="en-US" sz="2800" dirty="0"/>
              <a:t> or </a:t>
            </a:r>
            <a:r>
              <a:rPr lang="en-US" sz="2800" b="1" dirty="0"/>
              <a:t>to what extent </a:t>
            </a:r>
            <a:r>
              <a:rPr lang="en-US" sz="2800" dirty="0"/>
              <a:t>privacy is preserved</a:t>
            </a:r>
            <a:endParaRPr lang="en-US" dirty="0"/>
          </a:p>
          <a:p>
            <a:endParaRPr lang="en-US" dirty="0"/>
          </a:p>
          <a:p>
            <a:pPr marL="0" indent="0" algn="r">
              <a:buNone/>
            </a:pPr>
            <a:endParaRPr lang="en-US" sz="2400" b="1" i="1" dirty="0">
              <a:solidFill>
                <a:srgbClr val="73B8DB"/>
              </a:solidFill>
            </a:endParaRPr>
          </a:p>
          <a:p>
            <a:pPr marL="0" indent="0" algn="r">
              <a:buNone/>
            </a:pPr>
            <a:endParaRPr lang="en-US" sz="2400" b="1" i="1" dirty="0">
              <a:solidFill>
                <a:srgbClr val="73B8DB"/>
              </a:solidFill>
            </a:endParaRPr>
          </a:p>
          <a:p>
            <a:pPr marL="0" indent="0" algn="r">
              <a:buNone/>
            </a:pPr>
            <a:endParaRPr lang="en-US" sz="2400" b="1" i="1" dirty="0">
              <a:solidFill>
                <a:srgbClr val="73B8DB"/>
              </a:solidFill>
            </a:endParaRPr>
          </a:p>
          <a:p>
            <a:endParaRPr lang="en-US" dirty="0"/>
          </a:p>
          <a:p>
            <a:endParaRPr lang="en-US" dirty="0"/>
          </a:p>
          <a:p>
            <a:endParaRPr lang="en-US" dirty="0"/>
          </a:p>
        </p:txBody>
      </p:sp>
      <p:sp>
        <p:nvSpPr>
          <p:cNvPr id="5" name="Content Placeholder 2"/>
          <p:cNvSpPr txBox="1">
            <a:spLocks/>
          </p:cNvSpPr>
          <p:nvPr/>
        </p:nvSpPr>
        <p:spPr>
          <a:xfrm>
            <a:off x="1524000" y="3704145"/>
            <a:ext cx="9144000" cy="1423621"/>
          </a:xfrm>
          <a:prstGeom prst="rect">
            <a:avLst/>
          </a:prstGeom>
          <a:solidFill>
            <a:srgbClr val="73B8DB"/>
          </a:solidFill>
        </p:spPr>
        <p:txBody>
          <a:bodyPr wrap="square" lIns="90000" tIns="90000" rIns="90000" bIns="90000" anchor="ctr">
            <a:noAutofit/>
          </a:bodyPr>
          <a:lstStyle>
            <a:defPPr>
              <a:defRPr lang="en-US"/>
            </a:defPPr>
            <a:lvl1pPr indent="0" algn="ctr">
              <a:spcBef>
                <a:spcPct val="20000"/>
              </a:spcBef>
              <a:buClr>
                <a:srgbClr val="73B8DB"/>
              </a:buClr>
              <a:buFont typeface="Wingdings" panose="05000000000000000000" pitchFamily="2" charset="2"/>
              <a:buNone/>
              <a:defRPr sz="2600" b="1" i="1">
                <a:solidFill>
                  <a:schemeClr val="bg1"/>
                </a:solidFill>
              </a:defRPr>
            </a:lvl1pPr>
            <a:lvl2pPr marL="742950" indent="-285750">
              <a:spcBef>
                <a:spcPts val="500"/>
              </a:spcBef>
              <a:buClr>
                <a:schemeClr val="bg1">
                  <a:lumMod val="50000"/>
                </a:schemeClr>
              </a:buClr>
              <a:buFont typeface="Arial"/>
              <a:buChar char="–"/>
              <a:defRPr sz="2600">
                <a:solidFill>
                  <a:schemeClr val="bg1">
                    <a:lumMod val="50000"/>
                  </a:schemeClr>
                </a:solidFill>
              </a:defRPr>
            </a:lvl2pPr>
            <a:lvl3pPr marL="1143000" indent="-228600">
              <a:spcBef>
                <a:spcPts val="400"/>
              </a:spcBef>
              <a:buClrTx/>
              <a:buFont typeface="Arial"/>
              <a:buChar char="•"/>
              <a:defRPr sz="2200">
                <a:solidFill>
                  <a:schemeClr val="accent1"/>
                </a:solidFill>
              </a:defRPr>
            </a:lvl3pPr>
            <a:lvl4pPr marL="1600200" indent="-228600">
              <a:spcBef>
                <a:spcPts val="350"/>
              </a:spcBef>
              <a:buClr>
                <a:schemeClr val="tx2"/>
              </a:buClr>
              <a:buFont typeface="Arial"/>
              <a:buChar char="–"/>
              <a:defRPr b="1">
                <a:solidFill>
                  <a:schemeClr val="tx2"/>
                </a:solidFill>
              </a:defRPr>
            </a:lvl4pPr>
            <a:lvl5pPr marL="2057400" indent="-228600">
              <a:spcBef>
                <a:spcPts val="350"/>
              </a:spcBef>
              <a:buClr>
                <a:schemeClr val="accent2"/>
              </a:buClr>
              <a:buFont typeface="Wingdings" charset="2"/>
              <a:buChar char="ü"/>
              <a:defRPr sz="1700" b="1">
                <a:solidFill>
                  <a:srgbClr val="640000"/>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3000" dirty="0">
                <a:solidFill>
                  <a:schemeClr val="accent6">
                    <a:lumMod val="50000"/>
                  </a:schemeClr>
                </a:solidFill>
              </a:rPr>
              <a:t>“Computers did not invent privacy issues”</a:t>
            </a:r>
            <a:endParaRPr lang="en-US" i="0" baseline="30000" dirty="0">
              <a:solidFill>
                <a:schemeClr val="accent6">
                  <a:lumMod val="50000"/>
                </a:schemeClr>
              </a:solidFill>
            </a:endParaRPr>
          </a:p>
        </p:txBody>
      </p:sp>
      <p:sp>
        <p:nvSpPr>
          <p:cNvPr id="6" name="Content Placeholder 2"/>
          <p:cNvSpPr txBox="1">
            <a:spLocks/>
          </p:cNvSpPr>
          <p:nvPr/>
        </p:nvSpPr>
        <p:spPr>
          <a:xfrm>
            <a:off x="1224952" y="5127766"/>
            <a:ext cx="9443048" cy="1417321"/>
          </a:xfrm>
          <a:prstGeom prst="rect">
            <a:avLst/>
          </a:prstGeom>
          <a:noFill/>
        </p:spPr>
        <p:txBody>
          <a:bodyPr wrap="square" lIns="90000" tIns="90000" rIns="90000" bIns="90000" anchor="ctr">
            <a:noAutofit/>
          </a:bodyPr>
          <a:lstStyle>
            <a:defPPr>
              <a:defRPr lang="en-US"/>
            </a:defPPr>
            <a:lvl1pPr indent="0" algn="ctr">
              <a:spcBef>
                <a:spcPct val="20000"/>
              </a:spcBef>
              <a:buClr>
                <a:srgbClr val="73B8DB"/>
              </a:buClr>
              <a:buFont typeface="Wingdings" panose="05000000000000000000" pitchFamily="2" charset="2"/>
              <a:buNone/>
              <a:defRPr sz="2600" b="1" i="1">
                <a:solidFill>
                  <a:schemeClr val="bg1"/>
                </a:solidFill>
              </a:defRPr>
            </a:lvl1pPr>
            <a:lvl2pPr marL="742950" indent="-285750">
              <a:spcBef>
                <a:spcPts val="500"/>
              </a:spcBef>
              <a:buClr>
                <a:schemeClr val="bg1">
                  <a:lumMod val="50000"/>
                </a:schemeClr>
              </a:buClr>
              <a:buFont typeface="Arial"/>
              <a:buChar char="–"/>
              <a:defRPr sz="2600">
                <a:solidFill>
                  <a:schemeClr val="bg1">
                    <a:lumMod val="50000"/>
                  </a:schemeClr>
                </a:solidFill>
              </a:defRPr>
            </a:lvl2pPr>
            <a:lvl3pPr marL="1143000" indent="-228600">
              <a:spcBef>
                <a:spcPts val="400"/>
              </a:spcBef>
              <a:buClrTx/>
              <a:buFont typeface="Arial"/>
              <a:buChar char="•"/>
              <a:defRPr sz="2200">
                <a:solidFill>
                  <a:schemeClr val="accent1"/>
                </a:solidFill>
              </a:defRPr>
            </a:lvl3pPr>
            <a:lvl4pPr marL="1600200" indent="-228600">
              <a:spcBef>
                <a:spcPts val="350"/>
              </a:spcBef>
              <a:buClr>
                <a:schemeClr val="tx2"/>
              </a:buClr>
              <a:buFont typeface="Arial"/>
              <a:buChar char="–"/>
              <a:defRPr b="1">
                <a:solidFill>
                  <a:schemeClr val="tx2"/>
                </a:solidFill>
              </a:defRPr>
            </a:lvl4pPr>
            <a:lvl5pPr marL="2057400" indent="-228600">
              <a:spcBef>
                <a:spcPts val="350"/>
              </a:spcBef>
              <a:buClr>
                <a:schemeClr val="accent2"/>
              </a:buClr>
              <a:buFont typeface="Wingdings" charset="2"/>
              <a:buChar char="ü"/>
              <a:defRPr sz="1700" b="1">
                <a:solidFill>
                  <a:srgbClr val="640000"/>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2800" b="0" i="0" dirty="0">
                <a:solidFill>
                  <a:srgbClr val="FF0000"/>
                </a:solidFill>
              </a:rPr>
              <a:t>Computers systems’ processing, storage and transmission capabilities cause major challenges to privacy</a:t>
            </a:r>
            <a:endParaRPr lang="en-US" sz="2400" b="0" i="0" baseline="30000" dirty="0">
              <a:solidFill>
                <a:srgbClr val="FF0000"/>
              </a:solidFill>
            </a:endParaRPr>
          </a:p>
        </p:txBody>
      </p:sp>
    </p:spTree>
    <p:extLst>
      <p:ext uri="{BB962C8B-B14F-4D97-AF65-F5344CB8AC3E}">
        <p14:creationId xmlns:p14="http://schemas.microsoft.com/office/powerpoint/2010/main" val="12799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5D3C-058C-254F-8D34-798EBC4B210F}"/>
              </a:ext>
            </a:extLst>
          </p:cNvPr>
          <p:cNvSpPr txBox="1">
            <a:spLocks noGrp="1"/>
          </p:cNvSpPr>
          <p:nvPr>
            <p:ph type="title"/>
          </p:nvPr>
        </p:nvSpPr>
        <p:spPr/>
        <p:txBody>
          <a:bodyPr/>
          <a:lstStyle/>
          <a:p>
            <a:pPr lvl="0"/>
            <a:r>
              <a:rPr lang="en-US" dirty="0"/>
              <a:t>Privacy vs Public Safety…</a:t>
            </a:r>
          </a:p>
        </p:txBody>
      </p:sp>
      <p:sp>
        <p:nvSpPr>
          <p:cNvPr id="4" name="Content Placeholder 3">
            <a:extLst>
              <a:ext uri="{FF2B5EF4-FFF2-40B4-BE49-F238E27FC236}">
                <a16:creationId xmlns:a16="http://schemas.microsoft.com/office/drawing/2014/main" id="{1FF163B9-FCE8-6A6B-5973-F33DEA3DC2BE}"/>
              </a:ext>
            </a:extLst>
          </p:cNvPr>
          <p:cNvSpPr>
            <a:spLocks noGrp="1"/>
          </p:cNvSpPr>
          <p:nvPr>
            <p:ph idx="1"/>
          </p:nvPr>
        </p:nvSpPr>
        <p:spPr/>
        <p:txBody>
          <a:bodyPr/>
          <a:lstStyle/>
          <a:p>
            <a:endParaRPr lang="en-US"/>
          </a:p>
        </p:txBody>
      </p:sp>
      <p:pic>
        <p:nvPicPr>
          <p:cNvPr id="2050" name="Picture 2" descr="Security cameras for GPD: Privacy vs. public safety - PNC News First">
            <a:extLst>
              <a:ext uri="{FF2B5EF4-FFF2-40B4-BE49-F238E27FC236}">
                <a16:creationId xmlns:a16="http://schemas.microsoft.com/office/drawing/2014/main" id="{B503A070-0C99-96F0-09A7-62F166BDE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049" y="2066468"/>
            <a:ext cx="6311421" cy="3490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46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A6EEE-8800-1D4B-80A1-D0D9AA0298A9}"/>
              </a:ext>
            </a:extLst>
          </p:cNvPr>
          <p:cNvSpPr>
            <a:spLocks noGrp="1"/>
          </p:cNvSpPr>
          <p:nvPr>
            <p:ph type="title"/>
          </p:nvPr>
        </p:nvSpPr>
        <p:spPr/>
        <p:txBody>
          <a:bodyPr/>
          <a:lstStyle/>
          <a:p>
            <a:pPr algn="ctr"/>
            <a:r>
              <a:rPr lang="en-PT" dirty="0"/>
              <a:t>Encrypting Data  </a:t>
            </a:r>
          </a:p>
        </p:txBody>
      </p:sp>
      <p:sp>
        <p:nvSpPr>
          <p:cNvPr id="3" name="Content Placeholder 2">
            <a:extLst>
              <a:ext uri="{FF2B5EF4-FFF2-40B4-BE49-F238E27FC236}">
                <a16:creationId xmlns:a16="http://schemas.microsoft.com/office/drawing/2014/main" id="{76AEA62C-54E5-AD47-B1D8-594048E1AAC4}"/>
              </a:ext>
            </a:extLst>
          </p:cNvPr>
          <p:cNvSpPr>
            <a:spLocks noGrp="1"/>
          </p:cNvSpPr>
          <p:nvPr>
            <p:ph idx="1"/>
          </p:nvPr>
        </p:nvSpPr>
        <p:spPr/>
        <p:txBody>
          <a:bodyPr/>
          <a:lstStyle/>
          <a:p>
            <a:r>
              <a:rPr lang="en-PT" dirty="0"/>
              <a:t>Using “</a:t>
            </a:r>
            <a:r>
              <a:rPr lang="en-PT" dirty="0">
                <a:solidFill>
                  <a:srgbClr val="C00000"/>
                </a:solidFill>
              </a:rPr>
              <a:t>good</a:t>
            </a:r>
            <a:r>
              <a:rPr lang="en-PT" dirty="0"/>
              <a:t>” encryption solves confidentiality problems, but</a:t>
            </a:r>
          </a:p>
          <a:p>
            <a:pPr lvl="1"/>
            <a:r>
              <a:rPr lang="en-PT" dirty="0">
                <a:solidFill>
                  <a:schemeClr val="tx1"/>
                </a:solidFill>
              </a:rPr>
              <a:t>Querying parts of data (e.g., retreving records for a patient with certain ID) is hard/impossible </a:t>
            </a:r>
          </a:p>
          <a:p>
            <a:pPr lvl="1"/>
            <a:r>
              <a:rPr lang="en-PT" dirty="0">
                <a:solidFill>
                  <a:schemeClr val="tx1"/>
                </a:solidFill>
              </a:rPr>
              <a:t>Because “</a:t>
            </a:r>
            <a:r>
              <a:rPr lang="en-PT" dirty="0">
                <a:solidFill>
                  <a:srgbClr val="C00000"/>
                </a:solidFill>
              </a:rPr>
              <a:t>good</a:t>
            </a:r>
            <a:r>
              <a:rPr lang="en-PT" dirty="0">
                <a:solidFill>
                  <a:schemeClr val="tx1"/>
                </a:solidFill>
              </a:rPr>
              <a:t>” encryption algorithms are </a:t>
            </a:r>
            <a:r>
              <a:rPr lang="en-PT" dirty="0">
                <a:solidFill>
                  <a:srgbClr val="C00000"/>
                </a:solidFill>
              </a:rPr>
              <a:t>randomized</a:t>
            </a:r>
          </a:p>
          <a:p>
            <a:pPr lvl="2"/>
            <a:r>
              <a:rPr lang="en-GB" dirty="0"/>
              <a:t>T</a:t>
            </a:r>
            <a:r>
              <a:rPr lang="en-PT" dirty="0"/>
              <a:t>he stored </a:t>
            </a:r>
            <a:r>
              <a:rPr lang="en-PT" b="1" dirty="0">
                <a:solidFill>
                  <a:srgbClr val="C00000"/>
                </a:solidFill>
              </a:rPr>
              <a:t>Enc</a:t>
            </a:r>
            <a:r>
              <a:rPr lang="en-PT" b="1" baseline="-25000" dirty="0">
                <a:solidFill>
                  <a:srgbClr val="C00000"/>
                </a:solidFill>
              </a:rPr>
              <a:t>k</a:t>
            </a:r>
            <a:r>
              <a:rPr lang="en-PT" b="1" dirty="0">
                <a:solidFill>
                  <a:srgbClr val="C00000"/>
                </a:solidFill>
              </a:rPr>
              <a:t>(ID)</a:t>
            </a:r>
            <a:r>
              <a:rPr lang="en-PT" dirty="0"/>
              <a:t> is different from </a:t>
            </a:r>
            <a:r>
              <a:rPr lang="en-PT" b="1" dirty="0">
                <a:solidFill>
                  <a:srgbClr val="C00000"/>
                </a:solidFill>
              </a:rPr>
              <a:t>Enc</a:t>
            </a:r>
            <a:r>
              <a:rPr lang="en-PT" b="1" baseline="-25000" dirty="0">
                <a:solidFill>
                  <a:srgbClr val="C00000"/>
                </a:solidFill>
              </a:rPr>
              <a:t>k</a:t>
            </a:r>
            <a:r>
              <a:rPr lang="en-PT" b="1" dirty="0">
                <a:solidFill>
                  <a:srgbClr val="C00000"/>
                </a:solidFill>
              </a:rPr>
              <a:t>(ID) </a:t>
            </a:r>
            <a:r>
              <a:rPr lang="en-PT" dirty="0"/>
              <a:t>when we want to search the data</a:t>
            </a:r>
          </a:p>
          <a:p>
            <a:endParaRPr lang="en-PT" dirty="0"/>
          </a:p>
          <a:p>
            <a:endParaRPr lang="en-PT" dirty="0"/>
          </a:p>
          <a:p>
            <a:r>
              <a:rPr lang="en-PT" b="1" dirty="0">
                <a:solidFill>
                  <a:srgbClr val="C00000"/>
                </a:solidFill>
              </a:rPr>
              <a:t>Good security</a:t>
            </a:r>
          </a:p>
          <a:p>
            <a:r>
              <a:rPr lang="en-PT" b="1" dirty="0">
                <a:solidFill>
                  <a:srgbClr val="C00000"/>
                </a:solidFill>
              </a:rPr>
              <a:t>No search functionality</a:t>
            </a:r>
          </a:p>
        </p:txBody>
      </p:sp>
    </p:spTree>
    <p:extLst>
      <p:ext uri="{BB962C8B-B14F-4D97-AF65-F5344CB8AC3E}">
        <p14:creationId xmlns:p14="http://schemas.microsoft.com/office/powerpoint/2010/main" val="12509804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5D3C-058C-254F-8D34-798EBC4B210F}"/>
              </a:ext>
            </a:extLst>
          </p:cNvPr>
          <p:cNvSpPr txBox="1">
            <a:spLocks noGrp="1"/>
          </p:cNvSpPr>
          <p:nvPr>
            <p:ph type="title"/>
          </p:nvPr>
        </p:nvSpPr>
        <p:spPr/>
        <p:txBody>
          <a:bodyPr/>
          <a:lstStyle/>
          <a:p>
            <a:pPr lvl="0"/>
            <a:r>
              <a:rPr lang="en-US" dirty="0"/>
              <a:t>Privacy vs Social Communication</a:t>
            </a:r>
          </a:p>
        </p:txBody>
      </p:sp>
      <p:sp>
        <p:nvSpPr>
          <p:cNvPr id="4" name="Content Placeholder 3">
            <a:extLst>
              <a:ext uri="{FF2B5EF4-FFF2-40B4-BE49-F238E27FC236}">
                <a16:creationId xmlns:a16="http://schemas.microsoft.com/office/drawing/2014/main" id="{1FF163B9-FCE8-6A6B-5973-F33DEA3DC2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CE29DC9-873F-50E9-1259-D3219B98D921}"/>
              </a:ext>
            </a:extLst>
          </p:cNvPr>
          <p:cNvPicPr>
            <a:picLocks noChangeAspect="1"/>
          </p:cNvPicPr>
          <p:nvPr/>
        </p:nvPicPr>
        <p:blipFill>
          <a:blip r:embed="rId3"/>
          <a:stretch>
            <a:fillRect/>
          </a:stretch>
        </p:blipFill>
        <p:spPr>
          <a:xfrm>
            <a:off x="1623092" y="1825625"/>
            <a:ext cx="8945816" cy="4543071"/>
          </a:xfrm>
          <a:prstGeom prst="rect">
            <a:avLst/>
          </a:prstGeom>
        </p:spPr>
      </p:pic>
    </p:spTree>
    <p:extLst>
      <p:ext uri="{BB962C8B-B14F-4D97-AF65-F5344CB8AC3E}">
        <p14:creationId xmlns:p14="http://schemas.microsoft.com/office/powerpoint/2010/main" val="22851035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Identity Theft </a:t>
            </a:r>
          </a:p>
        </p:txBody>
      </p:sp>
      <p:sp>
        <p:nvSpPr>
          <p:cNvPr id="6" name="Content Placeholder 5"/>
          <p:cNvSpPr>
            <a:spLocks noGrp="1"/>
          </p:cNvSpPr>
          <p:nvPr>
            <p:ph idx="1"/>
          </p:nvPr>
        </p:nvSpPr>
        <p:spPr/>
        <p:txBody>
          <a:bodyPr/>
          <a:lstStyle/>
          <a:p>
            <a:r>
              <a:rPr lang="en-US" dirty="0"/>
              <a:t>Taking or assuming another person’s identity </a:t>
            </a:r>
          </a:p>
          <a:p>
            <a:r>
              <a:rPr lang="en-US" dirty="0"/>
              <a:t>Affecting 1 in 20 consumers today </a:t>
            </a:r>
          </a:p>
          <a:p>
            <a:endParaRPr lang="en-US" dirty="0"/>
          </a:p>
          <a:p>
            <a:r>
              <a:rPr lang="en-US" dirty="0"/>
              <a:t>Consequence of lack of privacy</a:t>
            </a:r>
          </a:p>
          <a:p>
            <a:pPr marL="0" indent="0">
              <a:buNone/>
            </a:pPr>
            <a:endParaRPr lang="en-US" dirty="0"/>
          </a:p>
          <a:p>
            <a:endParaRPr lang="en-US" dirty="0"/>
          </a:p>
          <a:p>
            <a:endParaRPr lang="en-US" dirty="0"/>
          </a:p>
          <a:p>
            <a:endParaRPr lang="en-US" dirty="0"/>
          </a:p>
        </p:txBody>
      </p:sp>
      <p:pic>
        <p:nvPicPr>
          <p:cNvPr id="1026" name="Picture 2" descr="How to Protect Yourself From Identity Theft">
            <a:extLst>
              <a:ext uri="{FF2B5EF4-FFF2-40B4-BE49-F238E27FC236}">
                <a16:creationId xmlns:a16="http://schemas.microsoft.com/office/drawing/2014/main" id="{6596651C-C8DA-BCDE-D8B8-FFBF33BFE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153" y="3920347"/>
            <a:ext cx="40386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3190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on the Web</a:t>
            </a:r>
          </a:p>
        </p:txBody>
      </p:sp>
      <p:sp>
        <p:nvSpPr>
          <p:cNvPr id="3" name="Content Placeholder 2"/>
          <p:cNvSpPr>
            <a:spLocks noGrp="1"/>
          </p:cNvSpPr>
          <p:nvPr>
            <p:ph idx="1"/>
          </p:nvPr>
        </p:nvSpPr>
        <p:spPr/>
        <p:txBody>
          <a:bodyPr/>
          <a:lstStyle/>
          <a:p>
            <a:r>
              <a:rPr lang="en-US" dirty="0"/>
              <a:t>An advantage of the Internet is (was?) anonymity</a:t>
            </a:r>
          </a:p>
          <a:p>
            <a:pPr lvl="1"/>
            <a:r>
              <a:rPr lang="en-US" dirty="0"/>
              <a:t>Also a disadvantage </a:t>
            </a:r>
            <a:r>
              <a:rPr lang="mr-IN" dirty="0"/>
              <a:t>…</a:t>
            </a:r>
            <a:endParaRPr lang="en-US" dirty="0"/>
          </a:p>
          <a:p>
            <a:pPr lvl="2"/>
            <a:endParaRPr lang="en-US" dirty="0"/>
          </a:p>
          <a:p>
            <a:r>
              <a:rPr lang="en-US" dirty="0"/>
              <a:t>Cookies, adware, </a:t>
            </a:r>
            <a:r>
              <a:rPr lang="en-US" dirty="0" err="1"/>
              <a:t>spybots</a:t>
            </a:r>
            <a:r>
              <a:rPr lang="en-US" dirty="0"/>
              <a:t>, and malicious code have limited anonymity </a:t>
            </a:r>
          </a:p>
          <a:p>
            <a:endParaRPr lang="en-US" dirty="0"/>
          </a:p>
          <a:p>
            <a:r>
              <a:rPr lang="en-US" dirty="0"/>
              <a:t>Device fingerprinting</a:t>
            </a:r>
          </a:p>
        </p:txBody>
      </p:sp>
      <p:pic>
        <p:nvPicPr>
          <p:cNvPr id="2050" name="Picture 2" descr="mage result for device fingerprinti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0738" y="3876262"/>
            <a:ext cx="4737262" cy="252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4300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on the Web</a:t>
            </a:r>
          </a:p>
        </p:txBody>
      </p:sp>
      <p:sp>
        <p:nvSpPr>
          <p:cNvPr id="3" name="Content Placeholder 2"/>
          <p:cNvSpPr>
            <a:spLocks noGrp="1"/>
          </p:cNvSpPr>
          <p:nvPr>
            <p:ph idx="1"/>
          </p:nvPr>
        </p:nvSpPr>
        <p:spPr/>
        <p:txBody>
          <a:bodyPr/>
          <a:lstStyle/>
          <a:p>
            <a:r>
              <a:rPr lang="en-US" dirty="0"/>
              <a:t>An advantage of the Internet is (was?) anonymity</a:t>
            </a:r>
          </a:p>
          <a:p>
            <a:pPr lvl="1"/>
            <a:r>
              <a:rPr lang="en-US" dirty="0"/>
              <a:t>Also a disadvantage </a:t>
            </a:r>
            <a:r>
              <a:rPr lang="mr-IN" dirty="0"/>
              <a:t>…</a:t>
            </a:r>
            <a:endParaRPr lang="en-US" dirty="0"/>
          </a:p>
          <a:p>
            <a:pPr lvl="2"/>
            <a:endParaRPr lang="en-US" dirty="0"/>
          </a:p>
          <a:p>
            <a:r>
              <a:rPr lang="en-US" dirty="0"/>
              <a:t>Cookies, adware, </a:t>
            </a:r>
            <a:r>
              <a:rPr lang="en-US" dirty="0" err="1"/>
              <a:t>spybots</a:t>
            </a:r>
            <a:r>
              <a:rPr lang="en-US" dirty="0"/>
              <a:t>, and malicious code have limited anonymity </a:t>
            </a:r>
          </a:p>
          <a:p>
            <a:endParaRPr lang="en-US" dirty="0"/>
          </a:p>
          <a:p>
            <a:r>
              <a:rPr lang="en-US" dirty="0"/>
              <a:t>Device fingerprinting</a:t>
            </a:r>
          </a:p>
        </p:txBody>
      </p:sp>
      <p:sp>
        <p:nvSpPr>
          <p:cNvPr id="4" name="TextBox 3"/>
          <p:cNvSpPr txBox="1"/>
          <p:nvPr/>
        </p:nvSpPr>
        <p:spPr>
          <a:xfrm rot="16200000">
            <a:off x="1367568" y="6073181"/>
            <a:ext cx="511358" cy="153888"/>
          </a:xfrm>
          <a:prstGeom prst="rect">
            <a:avLst/>
          </a:prstGeom>
          <a:noFill/>
        </p:spPr>
        <p:txBody>
          <a:bodyPr wrap="none" lIns="0" tIns="0" rIns="0" bIns="0" rtlCol="0">
            <a:spAutoFit/>
          </a:bodyPr>
          <a:lstStyle/>
          <a:p>
            <a:r>
              <a:rPr lang="en-US" sz="1000" dirty="0"/>
              <a:t>[</a:t>
            </a:r>
            <a:r>
              <a:rPr lang="en-US" sz="1000" dirty="0" err="1"/>
              <a:t>Pfleeger</a:t>
            </a:r>
            <a:r>
              <a:rPr lang="en-US" sz="1000" dirty="0"/>
              <a:t>]</a:t>
            </a:r>
          </a:p>
        </p:txBody>
      </p:sp>
      <p:pic>
        <p:nvPicPr>
          <p:cNvPr id="2050" name="Picture 2" descr="mage result for device fingerprinti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358" y="1504710"/>
            <a:ext cx="9178643" cy="49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568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79A0728-FAD4-D104-C887-71CC353942AC}"/>
              </a:ext>
            </a:extLst>
          </p:cNvPr>
          <p:cNvGraphicFramePr>
            <a:graphicFrameLocks noGrp="1"/>
          </p:cNvGraphicFramePr>
          <p:nvPr>
            <p:ph sz="half" idx="2"/>
          </p:nvPr>
        </p:nvGraphicFramePr>
        <p:xfrm>
          <a:off x="1524000" y="1196752"/>
          <a:ext cx="9144000" cy="547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412" name="Picture 1">
            <a:extLst>
              <a:ext uri="{FF2B5EF4-FFF2-40B4-BE49-F238E27FC236}">
                <a16:creationId xmlns:a16="http://schemas.microsoft.com/office/drawing/2014/main" id="{327C6F66-080D-FBD6-FA7F-8469E35A798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31951" y="31751"/>
            <a:ext cx="1331913"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F101D747-A60C-3393-F92D-1608B34AA4FE}"/>
              </a:ext>
            </a:extLst>
          </p:cNvPr>
          <p:cNvSpPr txBox="1">
            <a:spLocks noChangeArrowheads="1"/>
          </p:cNvSpPr>
          <p:nvPr/>
        </p:nvSpPr>
        <p:spPr bwMode="auto">
          <a:xfrm>
            <a:off x="2133600" y="427038"/>
            <a:ext cx="82296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eaLnBrk="0" fontAlgn="base" hangingPunct="0">
              <a:spcBef>
                <a:spcPct val="0"/>
              </a:spcBef>
              <a:spcAft>
                <a:spcPct val="0"/>
              </a:spcAft>
              <a:defRPr sz="4400">
                <a:solidFill>
                  <a:schemeClr val="tx2"/>
                </a:solidFill>
                <a:latin typeface="Arial" charset="0"/>
                <a:cs typeface="Arial" charset="0"/>
              </a:defRPr>
            </a:lvl6pPr>
            <a:lvl7pPr marL="914400" algn="ctr" rtl="0" eaLnBrk="0" fontAlgn="base" hangingPunct="0">
              <a:spcBef>
                <a:spcPct val="0"/>
              </a:spcBef>
              <a:spcAft>
                <a:spcPct val="0"/>
              </a:spcAft>
              <a:defRPr sz="4400">
                <a:solidFill>
                  <a:schemeClr val="tx2"/>
                </a:solidFill>
                <a:latin typeface="Arial" charset="0"/>
                <a:cs typeface="Arial" charset="0"/>
              </a:defRPr>
            </a:lvl7pPr>
            <a:lvl8pPr marL="1371600" algn="ctr" rtl="0" eaLnBrk="0" fontAlgn="base" hangingPunct="0">
              <a:spcBef>
                <a:spcPct val="0"/>
              </a:spcBef>
              <a:spcAft>
                <a:spcPct val="0"/>
              </a:spcAft>
              <a:defRPr sz="4400">
                <a:solidFill>
                  <a:schemeClr val="tx2"/>
                </a:solidFill>
                <a:latin typeface="Arial" charset="0"/>
                <a:cs typeface="Arial" charset="0"/>
              </a:defRPr>
            </a:lvl8pPr>
            <a:lvl9pPr marL="1828800" algn="ctr" rtl="0" eaLnBrk="0" fontAlgn="base" hangingPunct="0">
              <a:spcBef>
                <a:spcPct val="0"/>
              </a:spcBef>
              <a:spcAft>
                <a:spcPct val="0"/>
              </a:spcAft>
              <a:defRPr sz="4400">
                <a:solidFill>
                  <a:schemeClr val="tx2"/>
                </a:solidFill>
                <a:latin typeface="Arial" charset="0"/>
                <a:cs typeface="Arial" charset="0"/>
              </a:defRPr>
            </a:lvl9pPr>
          </a:lstStyle>
          <a:p>
            <a:pPr>
              <a:defRPr/>
            </a:pPr>
            <a:r>
              <a:rPr lang="en-GB" altLang="en-US" sz="4000" kern="0" dirty="0">
                <a:solidFill>
                  <a:schemeClr val="accent2"/>
                </a:solidFill>
              </a:rPr>
              <a:t>Two fundamental rights</a:t>
            </a:r>
            <a:endParaRPr lang="en-GB" altLang="en-US" sz="3600" kern="0" dirty="0">
              <a:solidFill>
                <a:schemeClr val="accent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1">
            <a:extLst>
              <a:ext uri="{FF2B5EF4-FFF2-40B4-BE49-F238E27FC236}">
                <a16:creationId xmlns:a16="http://schemas.microsoft.com/office/drawing/2014/main" id="{B717EA1E-E4CB-D466-78D2-CC8F215ADAD2}"/>
              </a:ext>
            </a:extLst>
          </p:cNvPr>
          <p:cNvSpPr txBox="1">
            <a:spLocks/>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GB" altLang="en-US" sz="4000">
              <a:solidFill>
                <a:srgbClr val="3333CC"/>
              </a:solidFill>
              <a:latin typeface="Arial" panose="020B0604020202020204" pitchFamily="34" charset="0"/>
            </a:endParaRPr>
          </a:p>
        </p:txBody>
      </p:sp>
      <p:grpSp>
        <p:nvGrpSpPr>
          <p:cNvPr id="18436" name="Group 6">
            <a:extLst>
              <a:ext uri="{FF2B5EF4-FFF2-40B4-BE49-F238E27FC236}">
                <a16:creationId xmlns:a16="http://schemas.microsoft.com/office/drawing/2014/main" id="{57A676C4-D6E7-C060-F235-0F231F467A06}"/>
              </a:ext>
            </a:extLst>
          </p:cNvPr>
          <p:cNvGrpSpPr>
            <a:grpSpLocks/>
          </p:cNvGrpSpPr>
          <p:nvPr/>
        </p:nvGrpSpPr>
        <p:grpSpPr bwMode="auto">
          <a:xfrm>
            <a:off x="1587500" y="2463800"/>
            <a:ext cx="3500438" cy="1925638"/>
            <a:chOff x="268935" y="1455805"/>
            <a:chExt cx="3744416" cy="1442144"/>
          </a:xfrm>
        </p:grpSpPr>
        <p:sp>
          <p:nvSpPr>
            <p:cNvPr id="8" name="Rounded Rectangle 7">
              <a:extLst>
                <a:ext uri="{FF2B5EF4-FFF2-40B4-BE49-F238E27FC236}">
                  <a16:creationId xmlns:a16="http://schemas.microsoft.com/office/drawing/2014/main" id="{3886CBC9-13C2-AB94-FE4D-08588B91BC55}"/>
                </a:ext>
              </a:extLst>
            </p:cNvPr>
            <p:cNvSpPr/>
            <p:nvPr/>
          </p:nvSpPr>
          <p:spPr>
            <a:xfrm>
              <a:off x="299502" y="1455805"/>
              <a:ext cx="3683283" cy="144214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9" name="Rounded Rectangle 4">
              <a:extLst>
                <a:ext uri="{FF2B5EF4-FFF2-40B4-BE49-F238E27FC236}">
                  <a16:creationId xmlns:a16="http://schemas.microsoft.com/office/drawing/2014/main" id="{D2532655-2B25-1C1D-6852-FD47BD5F8008}"/>
                </a:ext>
              </a:extLst>
            </p:cNvPr>
            <p:cNvSpPr/>
            <p:nvPr/>
          </p:nvSpPr>
          <p:spPr>
            <a:xfrm>
              <a:off x="268935" y="1485528"/>
              <a:ext cx="3744416" cy="1375564"/>
            </a:xfrm>
            <a:prstGeom prst="rect">
              <a:avLst/>
            </a:prstGeom>
          </p:spPr>
          <p:style>
            <a:lnRef idx="0">
              <a:scrgbClr r="0" g="0" b="0"/>
            </a:lnRef>
            <a:fillRef idx="0">
              <a:scrgbClr r="0" g="0" b="0"/>
            </a:fillRef>
            <a:effectRef idx="0">
              <a:scrgbClr r="0" g="0" b="0"/>
            </a:effectRef>
            <a:fontRef idx="minor">
              <a:schemeClr val="lt1"/>
            </a:fontRef>
          </p:style>
          <p:txBody>
            <a:bodyPr lIns="89535" tIns="59690" rIns="89535" bIns="59690" spcCol="1270" anchor="ctr"/>
            <a:lstStyle/>
            <a:p>
              <a:pPr algn="ctr" defTabSz="2089150">
                <a:lnSpc>
                  <a:spcPct val="90000"/>
                </a:lnSpc>
                <a:defRPr/>
              </a:pPr>
              <a:r>
                <a:rPr lang="en-GB" sz="3200" dirty="0"/>
                <a:t>Data protection principles</a:t>
              </a:r>
            </a:p>
            <a:p>
              <a:pPr algn="ctr" defTabSz="2089150">
                <a:lnSpc>
                  <a:spcPct val="90000"/>
                </a:lnSpc>
                <a:spcBef>
                  <a:spcPts val="600"/>
                </a:spcBef>
                <a:spcAft>
                  <a:spcPct val="35000"/>
                </a:spcAft>
                <a:defRPr/>
              </a:pPr>
              <a:r>
                <a:rPr lang="en-GB" sz="3200" dirty="0">
                  <a:solidFill>
                    <a:schemeClr val="tx1"/>
                  </a:solidFill>
                </a:rPr>
                <a:t>Art. 16 TFEU</a:t>
              </a:r>
            </a:p>
          </p:txBody>
        </p:sp>
      </p:grpSp>
      <p:grpSp>
        <p:nvGrpSpPr>
          <p:cNvPr id="18437" name="Group 9">
            <a:extLst>
              <a:ext uri="{FF2B5EF4-FFF2-40B4-BE49-F238E27FC236}">
                <a16:creationId xmlns:a16="http://schemas.microsoft.com/office/drawing/2014/main" id="{645CF062-6B32-8C70-6808-6FE9F1CAF8BF}"/>
              </a:ext>
            </a:extLst>
          </p:cNvPr>
          <p:cNvGrpSpPr>
            <a:grpSpLocks/>
          </p:cNvGrpSpPr>
          <p:nvPr/>
        </p:nvGrpSpPr>
        <p:grpSpPr bwMode="auto">
          <a:xfrm>
            <a:off x="5229225" y="5084763"/>
            <a:ext cx="5310188" cy="1200150"/>
            <a:chOff x="5580115" y="1783454"/>
            <a:chExt cx="3246971" cy="3644299"/>
          </a:xfrm>
        </p:grpSpPr>
        <p:sp>
          <p:nvSpPr>
            <p:cNvPr id="11" name="Rounded Rectangle 10">
              <a:extLst>
                <a:ext uri="{FF2B5EF4-FFF2-40B4-BE49-F238E27FC236}">
                  <a16:creationId xmlns:a16="http://schemas.microsoft.com/office/drawing/2014/main" id="{186B5D50-FBBD-B047-77E0-775811605887}"/>
                </a:ext>
              </a:extLst>
            </p:cNvPr>
            <p:cNvSpPr/>
            <p:nvPr/>
          </p:nvSpPr>
          <p:spPr>
            <a:xfrm>
              <a:off x="5580115" y="1783454"/>
              <a:ext cx="3246971" cy="3625017"/>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Rounded Rectangle 4">
              <a:extLst>
                <a:ext uri="{FF2B5EF4-FFF2-40B4-BE49-F238E27FC236}">
                  <a16:creationId xmlns:a16="http://schemas.microsoft.com/office/drawing/2014/main" id="{4527E8FC-825C-5963-E690-C901A01B2142}"/>
                </a:ext>
              </a:extLst>
            </p:cNvPr>
            <p:cNvSpPr/>
            <p:nvPr/>
          </p:nvSpPr>
          <p:spPr>
            <a:xfrm>
              <a:off x="5676214" y="1990734"/>
              <a:ext cx="3054773" cy="34370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45720" tIns="30480" rIns="45720" bIns="30480" spcCol="1270" anchor="ctr"/>
            <a:lstStyle/>
            <a:p>
              <a:pPr defTabSz="1066800">
                <a:lnSpc>
                  <a:spcPct val="90000"/>
                </a:lnSpc>
                <a:spcAft>
                  <a:spcPct val="35000"/>
                </a:spcAft>
                <a:defRPr/>
              </a:pPr>
              <a:endParaRPr lang="de-DE" sz="2400" dirty="0"/>
            </a:p>
          </p:txBody>
        </p:sp>
      </p:grpSp>
      <p:sp>
        <p:nvSpPr>
          <p:cNvPr id="14342" name="Rectangle 13">
            <a:extLst>
              <a:ext uri="{FF2B5EF4-FFF2-40B4-BE49-F238E27FC236}">
                <a16:creationId xmlns:a16="http://schemas.microsoft.com/office/drawing/2014/main" id="{0423CF8B-699B-5FB7-6F7E-FD56B2404A4F}"/>
              </a:ext>
            </a:extLst>
          </p:cNvPr>
          <p:cNvSpPr>
            <a:spLocks noChangeArrowheads="1"/>
          </p:cNvSpPr>
          <p:nvPr/>
        </p:nvSpPr>
        <p:spPr bwMode="auto">
          <a:xfrm>
            <a:off x="5305425" y="5084763"/>
            <a:ext cx="46053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buFont typeface="Wingdings" pitchFamily="2" charset="2"/>
              <a:buChar char="§"/>
              <a:defRPr/>
            </a:pPr>
            <a:r>
              <a:rPr lang="en-GB" altLang="en-US" sz="2400" dirty="0"/>
              <a:t>Compliance with these rules shall be subject to the control of </a:t>
            </a:r>
            <a:r>
              <a:rPr lang="en-GB" altLang="en-US" sz="2400" dirty="0">
                <a:solidFill>
                  <a:schemeClr val="accent1">
                    <a:lumMod val="75000"/>
                  </a:schemeClr>
                </a:solidFill>
              </a:rPr>
              <a:t>independent authorities</a:t>
            </a:r>
            <a:r>
              <a:rPr lang="en-GB" altLang="en-US" sz="2400" dirty="0"/>
              <a:t>.</a:t>
            </a:r>
          </a:p>
        </p:txBody>
      </p:sp>
      <p:sp>
        <p:nvSpPr>
          <p:cNvPr id="16" name="Rounded Rectangle 15">
            <a:extLst>
              <a:ext uri="{FF2B5EF4-FFF2-40B4-BE49-F238E27FC236}">
                <a16:creationId xmlns:a16="http://schemas.microsoft.com/office/drawing/2014/main" id="{EF8424DE-DD9C-5E9B-1478-1F39D8FB46A9}"/>
              </a:ext>
            </a:extLst>
          </p:cNvPr>
          <p:cNvSpPr/>
          <p:nvPr/>
        </p:nvSpPr>
        <p:spPr>
          <a:xfrm>
            <a:off x="5160964" y="2503488"/>
            <a:ext cx="5381625" cy="2449512"/>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marL="342900" indent="-342900">
              <a:buFont typeface="Wingdings" panose="05000000000000000000" pitchFamily="2" charset="2"/>
              <a:buChar char="§"/>
              <a:defRPr/>
            </a:pPr>
            <a:r>
              <a:rPr lang="en-GB" sz="2400" dirty="0"/>
              <a:t>EP + Council shall lay down the </a:t>
            </a:r>
            <a:r>
              <a:rPr lang="en-GB" sz="2400" dirty="0">
                <a:solidFill>
                  <a:schemeClr val="accent1">
                    <a:lumMod val="75000"/>
                  </a:schemeClr>
                </a:solidFill>
              </a:rPr>
              <a:t>rules on processing of personal data by EU administration </a:t>
            </a:r>
            <a:r>
              <a:rPr lang="en-GB" sz="2400" dirty="0"/>
              <a:t>+ Member States for activities under Union law, and the rules relating to the free movement of such data. </a:t>
            </a:r>
          </a:p>
        </p:txBody>
      </p:sp>
      <p:sp>
        <p:nvSpPr>
          <p:cNvPr id="18" name="Rounded Rectangle 17">
            <a:extLst>
              <a:ext uri="{FF2B5EF4-FFF2-40B4-BE49-F238E27FC236}">
                <a16:creationId xmlns:a16="http://schemas.microsoft.com/office/drawing/2014/main" id="{36FA1CDA-38D5-E80A-B0B3-7B0B96A27DA9}"/>
              </a:ext>
            </a:extLst>
          </p:cNvPr>
          <p:cNvSpPr/>
          <p:nvPr/>
        </p:nvSpPr>
        <p:spPr bwMode="auto">
          <a:xfrm>
            <a:off x="5178426" y="1093788"/>
            <a:ext cx="5381625" cy="1255712"/>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8441" name="Picture 1">
            <a:extLst>
              <a:ext uri="{FF2B5EF4-FFF2-40B4-BE49-F238E27FC236}">
                <a16:creationId xmlns:a16="http://schemas.microsoft.com/office/drawing/2014/main" id="{E05054D3-8408-B7B8-CB35-41769FDA22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31751"/>
            <a:ext cx="1331913"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a:extLst>
              <a:ext uri="{FF2B5EF4-FFF2-40B4-BE49-F238E27FC236}">
                <a16:creationId xmlns:a16="http://schemas.microsoft.com/office/drawing/2014/main" id="{DA09E0AB-48F9-8339-A8C4-4F676AFF9963}"/>
              </a:ext>
            </a:extLst>
          </p:cNvPr>
          <p:cNvSpPr txBox="1">
            <a:spLocks noChangeArrowheads="1"/>
          </p:cNvSpPr>
          <p:nvPr/>
        </p:nvSpPr>
        <p:spPr bwMode="auto">
          <a:xfrm>
            <a:off x="2133600" y="427038"/>
            <a:ext cx="8229600" cy="11430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eaLnBrk="0" fontAlgn="base" hangingPunct="0">
              <a:spcBef>
                <a:spcPct val="0"/>
              </a:spcBef>
              <a:spcAft>
                <a:spcPct val="0"/>
              </a:spcAft>
              <a:defRPr sz="4400">
                <a:solidFill>
                  <a:schemeClr val="tx2"/>
                </a:solidFill>
                <a:latin typeface="Arial" charset="0"/>
                <a:cs typeface="Arial" charset="0"/>
              </a:defRPr>
            </a:lvl6pPr>
            <a:lvl7pPr marL="914400" algn="ctr" rtl="0" eaLnBrk="0" fontAlgn="base" hangingPunct="0">
              <a:spcBef>
                <a:spcPct val="0"/>
              </a:spcBef>
              <a:spcAft>
                <a:spcPct val="0"/>
              </a:spcAft>
              <a:defRPr sz="4400">
                <a:solidFill>
                  <a:schemeClr val="tx2"/>
                </a:solidFill>
                <a:latin typeface="Arial" charset="0"/>
                <a:cs typeface="Arial" charset="0"/>
              </a:defRPr>
            </a:lvl7pPr>
            <a:lvl8pPr marL="1371600" algn="ctr" rtl="0" eaLnBrk="0" fontAlgn="base" hangingPunct="0">
              <a:spcBef>
                <a:spcPct val="0"/>
              </a:spcBef>
              <a:spcAft>
                <a:spcPct val="0"/>
              </a:spcAft>
              <a:defRPr sz="4400">
                <a:solidFill>
                  <a:schemeClr val="tx2"/>
                </a:solidFill>
                <a:latin typeface="Arial" charset="0"/>
                <a:cs typeface="Arial" charset="0"/>
              </a:defRPr>
            </a:lvl8pPr>
            <a:lvl9pPr marL="1828800" algn="ctr" rtl="0" eaLnBrk="0" fontAlgn="base" hangingPunct="0">
              <a:spcBef>
                <a:spcPct val="0"/>
              </a:spcBef>
              <a:spcAft>
                <a:spcPct val="0"/>
              </a:spcAft>
              <a:defRPr sz="4400">
                <a:solidFill>
                  <a:schemeClr val="tx2"/>
                </a:solidFill>
                <a:latin typeface="Arial" charset="0"/>
                <a:cs typeface="Arial" charset="0"/>
              </a:defRPr>
            </a:lvl9pPr>
          </a:lstStyle>
          <a:p>
            <a:pPr>
              <a:defRPr/>
            </a:pPr>
            <a:r>
              <a:rPr lang="en-GB" altLang="en-US" sz="4000" kern="0" dirty="0">
                <a:solidFill>
                  <a:schemeClr val="accent2"/>
                </a:solidFill>
              </a:rPr>
              <a:t> 2009: Treaty of Lisbon</a:t>
            </a:r>
            <a:endParaRPr lang="en-GB" altLang="en-US" sz="3600" kern="0" dirty="0">
              <a:solidFill>
                <a:schemeClr val="accent2"/>
              </a:solidFill>
            </a:endParaRPr>
          </a:p>
        </p:txBody>
      </p:sp>
      <p:sp>
        <p:nvSpPr>
          <p:cNvPr id="18443" name="Rectangle 1">
            <a:extLst>
              <a:ext uri="{FF2B5EF4-FFF2-40B4-BE49-F238E27FC236}">
                <a16:creationId xmlns:a16="http://schemas.microsoft.com/office/drawing/2014/main" id="{72CB8148-96EE-DC99-CAA0-DC3DD239AA28}"/>
              </a:ext>
            </a:extLst>
          </p:cNvPr>
          <p:cNvSpPr>
            <a:spLocks noChangeArrowheads="1"/>
          </p:cNvSpPr>
          <p:nvPr/>
        </p:nvSpPr>
        <p:spPr bwMode="auto">
          <a:xfrm>
            <a:off x="5229225" y="1120775"/>
            <a:ext cx="515143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Wingdings" pitchFamily="2" charset="2"/>
              <a:buChar char="§"/>
            </a:pPr>
            <a:r>
              <a:rPr lang="en-GB" altLang="en-US" sz="2400" dirty="0">
                <a:latin typeface="Arial" panose="020B0604020202020204" pitchFamily="34" charset="0"/>
              </a:rPr>
              <a:t>Everyone has the right to the protection of personal data concerning them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3">
            <a:extLst>
              <a:ext uri="{FF2B5EF4-FFF2-40B4-BE49-F238E27FC236}">
                <a16:creationId xmlns:a16="http://schemas.microsoft.com/office/drawing/2014/main" id="{DA17E19B-8066-4232-F0CF-89A864D849A7}"/>
              </a:ext>
            </a:extLst>
          </p:cNvPr>
          <p:cNvSpPr>
            <a:spLocks noGrp="1" noChangeArrowheads="1"/>
          </p:cNvSpPr>
          <p:nvPr>
            <p:ph type="body" idx="4294967295"/>
          </p:nvPr>
        </p:nvSpPr>
        <p:spPr>
          <a:xfrm>
            <a:off x="2351088" y="1557339"/>
            <a:ext cx="8077200" cy="6173787"/>
          </a:xfrm>
        </p:spPr>
        <p:txBody>
          <a:bodyPr/>
          <a:lstStyle/>
          <a:p>
            <a:pPr marL="609600" indent="-609600">
              <a:buFont typeface="Wingdings" pitchFamily="2" charset="2"/>
              <a:buAutoNum type="arabicPeriod"/>
            </a:pPr>
            <a:r>
              <a:rPr lang="en-US" altLang="en-US"/>
              <a:t>Such data must be </a:t>
            </a:r>
            <a:r>
              <a:rPr lang="en-US" altLang="en-US" u="sng"/>
              <a:t>processed fairly for specified purposes</a:t>
            </a:r>
            <a:r>
              <a:rPr lang="en-US" altLang="en-US"/>
              <a:t> and on the basis of the consent of the person concerned or some other </a:t>
            </a:r>
            <a:r>
              <a:rPr lang="en-US" altLang="en-US" u="sng"/>
              <a:t>legitimate basis</a:t>
            </a:r>
            <a:r>
              <a:rPr lang="en-US" altLang="en-US"/>
              <a:t> laid down by law. </a:t>
            </a:r>
          </a:p>
          <a:p>
            <a:pPr marL="609600" indent="-609600">
              <a:buFont typeface="Wingdings" pitchFamily="2" charset="2"/>
              <a:buAutoNum type="arabicPeriod"/>
            </a:pPr>
            <a:r>
              <a:rPr lang="en-US" altLang="en-US"/>
              <a:t>Everyone has the </a:t>
            </a:r>
            <a:r>
              <a:rPr lang="en-US" altLang="en-US" u="sng"/>
              <a:t>right of access</a:t>
            </a:r>
            <a:r>
              <a:rPr lang="en-US" altLang="en-US"/>
              <a:t> to data which has been collected concerning him or her, and the right to have it </a:t>
            </a:r>
            <a:r>
              <a:rPr lang="en-US" altLang="en-US" u="sng"/>
              <a:t>rectified</a:t>
            </a:r>
            <a:r>
              <a:rPr lang="en-US" altLang="en-US"/>
              <a:t>. </a:t>
            </a:r>
          </a:p>
          <a:p>
            <a:pPr marL="609600" indent="-609600">
              <a:buNone/>
            </a:pPr>
            <a:r>
              <a:rPr lang="en-US" altLang="en-US"/>
              <a:t>3.  Compliance with these rules shall be subject to </a:t>
            </a:r>
            <a:r>
              <a:rPr lang="en-US" altLang="en-US" u="sng"/>
              <a:t>control by an independent authority</a:t>
            </a:r>
            <a:endParaRPr lang="en-GB" altLang="en-US" u="sng"/>
          </a:p>
        </p:txBody>
      </p:sp>
      <p:sp>
        <p:nvSpPr>
          <p:cNvPr id="5124" name="Rectangle 2">
            <a:extLst>
              <a:ext uri="{FF2B5EF4-FFF2-40B4-BE49-F238E27FC236}">
                <a16:creationId xmlns:a16="http://schemas.microsoft.com/office/drawing/2014/main" id="{A169C118-CA24-11DF-97DC-05D5883B2D04}"/>
              </a:ext>
            </a:extLst>
          </p:cNvPr>
          <p:cNvSpPr>
            <a:spLocks noChangeArrowheads="1"/>
          </p:cNvSpPr>
          <p:nvPr/>
        </p:nvSpPr>
        <p:spPr bwMode="auto">
          <a:xfrm>
            <a:off x="2855914" y="260350"/>
            <a:ext cx="7343775"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fontAlgn="base">
              <a:spcBef>
                <a:spcPct val="20000"/>
              </a:spcBef>
              <a:spcAft>
                <a:spcPct val="0"/>
              </a:spcAft>
              <a:buFont typeface="Arial" charset="0"/>
              <a:buChar char="»"/>
              <a:defRPr sz="2000">
                <a:solidFill>
                  <a:schemeClr val="tx1"/>
                </a:solidFill>
                <a:latin typeface="Calibri" pitchFamily="34" charset="0"/>
              </a:defRPr>
            </a:lvl6pPr>
            <a:lvl7pPr marL="2971800" indent="-228600" fontAlgn="base">
              <a:spcBef>
                <a:spcPct val="20000"/>
              </a:spcBef>
              <a:spcAft>
                <a:spcPct val="0"/>
              </a:spcAft>
              <a:buFont typeface="Arial" charset="0"/>
              <a:buChar char="»"/>
              <a:defRPr sz="2000">
                <a:solidFill>
                  <a:schemeClr val="tx1"/>
                </a:solidFill>
                <a:latin typeface="Calibri" pitchFamily="34" charset="0"/>
              </a:defRPr>
            </a:lvl7pPr>
            <a:lvl8pPr marL="3429000" indent="-228600" fontAlgn="base">
              <a:spcBef>
                <a:spcPct val="20000"/>
              </a:spcBef>
              <a:spcAft>
                <a:spcPct val="0"/>
              </a:spcAft>
              <a:buFont typeface="Arial" charset="0"/>
              <a:buChar char="»"/>
              <a:defRPr sz="2000">
                <a:solidFill>
                  <a:schemeClr val="tx1"/>
                </a:solidFill>
                <a:latin typeface="Calibri" pitchFamily="34" charset="0"/>
              </a:defRPr>
            </a:lvl8pPr>
            <a:lvl9pPr marL="3886200" indent="-228600" fontAlgn="base">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defRPr/>
            </a:pPr>
            <a:r>
              <a:rPr lang="en-GB" altLang="en-US" sz="4000" dirty="0">
                <a:solidFill>
                  <a:srgbClr val="3333CC"/>
                </a:solidFill>
                <a:latin typeface="Arial" charset="0"/>
                <a:cs typeface="Arial" charset="0"/>
              </a:rPr>
              <a:t>        </a:t>
            </a:r>
            <a:r>
              <a:rPr lang="en-GB" altLang="en-US" sz="4000" dirty="0">
                <a:solidFill>
                  <a:schemeClr val="accent2"/>
                </a:solidFill>
                <a:latin typeface="+mj-lt"/>
                <a:cs typeface="Arial" charset="0"/>
              </a:rPr>
              <a:t>Some basic rules…</a:t>
            </a:r>
          </a:p>
        </p:txBody>
      </p:sp>
      <p:pic>
        <p:nvPicPr>
          <p:cNvPr id="19461" name="Picture 1">
            <a:extLst>
              <a:ext uri="{FF2B5EF4-FFF2-40B4-BE49-F238E27FC236}">
                <a16:creationId xmlns:a16="http://schemas.microsoft.com/office/drawing/2014/main" id="{0869E07F-3A57-88BD-B433-9AD805309E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31751"/>
            <a:ext cx="1331913"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Effect transition="in" filter="wipe(left)">
                                      <p:cBhvr>
                                        <p:cTn id="7" dur="500"/>
                                        <p:tgtEl>
                                          <p:spTgt spid="3215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21539">
                                            <p:txEl>
                                              <p:pRg st="1" end="1"/>
                                            </p:txEl>
                                          </p:spTgt>
                                        </p:tgtEl>
                                        <p:attrNameLst>
                                          <p:attrName>style.visibility</p:attrName>
                                        </p:attrNameLst>
                                      </p:cBhvr>
                                      <p:to>
                                        <p:strVal val="visible"/>
                                      </p:to>
                                    </p:set>
                                    <p:animEffect transition="in" filter="wipe(left)">
                                      <p:cBhvr>
                                        <p:cTn id="12" dur="500"/>
                                        <p:tgtEl>
                                          <p:spTgt spid="3215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1539">
                                            <p:txEl>
                                              <p:pRg st="2" end="2"/>
                                            </p:txEl>
                                          </p:spTgt>
                                        </p:tgtEl>
                                        <p:attrNameLst>
                                          <p:attrName>style.visibility</p:attrName>
                                        </p:attrNameLst>
                                      </p:cBhvr>
                                      <p:to>
                                        <p:strVal val="visible"/>
                                      </p:to>
                                    </p:set>
                                    <p:animEffect transition="in" filter="wipe(left)">
                                      <p:cBhvr>
                                        <p:cTn id="17" dur="500"/>
                                        <p:tgtEl>
                                          <p:spTgt spid="3215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a:extLst>
              <a:ext uri="{FF2B5EF4-FFF2-40B4-BE49-F238E27FC236}">
                <a16:creationId xmlns:a16="http://schemas.microsoft.com/office/drawing/2014/main" id="{242D2810-DC81-5F60-99B2-F9D9EFF481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7714" y="536575"/>
            <a:ext cx="6548437" cy="5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
            <a:extLst>
              <a:ext uri="{FF2B5EF4-FFF2-40B4-BE49-F238E27FC236}">
                <a16:creationId xmlns:a16="http://schemas.microsoft.com/office/drawing/2014/main" id="{164C3F18-D120-F5DF-0383-F1B5E798F7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31951" y="31751"/>
            <a:ext cx="1331913"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81D289B-FA79-D0E0-7AC9-F51C7F784183}"/>
              </a:ext>
            </a:extLst>
          </p:cNvPr>
          <p:cNvSpPr txBox="1"/>
          <p:nvPr/>
        </p:nvSpPr>
        <p:spPr>
          <a:xfrm>
            <a:off x="414074" y="1615701"/>
            <a:ext cx="2435753" cy="923330"/>
          </a:xfrm>
          <a:prstGeom prst="rect">
            <a:avLst/>
          </a:prstGeom>
          <a:noFill/>
        </p:spPr>
        <p:txBody>
          <a:bodyPr wrap="square">
            <a:spAutoFit/>
          </a:bodyPr>
          <a:lstStyle/>
          <a:p>
            <a:r>
              <a:rPr lang="en-GB" altLang="en-US" sz="1800" dirty="0">
                <a:solidFill>
                  <a:schemeClr val="accent2"/>
                </a:solidFill>
              </a:rPr>
              <a:t>Supervision: </a:t>
            </a:r>
            <a:br>
              <a:rPr lang="en-GB" altLang="en-US" sz="1800" dirty="0">
                <a:solidFill>
                  <a:schemeClr val="accent2"/>
                </a:solidFill>
              </a:rPr>
            </a:br>
            <a:r>
              <a:rPr lang="en-GB" altLang="en-US" sz="1800" dirty="0">
                <a:solidFill>
                  <a:schemeClr val="accent2"/>
                </a:solidFill>
              </a:rPr>
              <a:t>who controls the controllers?</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5D76C290-F3C7-6AE8-6A89-02596BA0E8F6}"/>
              </a:ext>
            </a:extLst>
          </p:cNvPr>
          <p:cNvSpPr>
            <a:spLocks noGrp="1" noChangeArrowheads="1"/>
          </p:cNvSpPr>
          <p:nvPr>
            <p:ph type="title" idx="4294967295"/>
          </p:nvPr>
        </p:nvSpPr>
        <p:spPr>
          <a:xfrm>
            <a:off x="3166534" y="248445"/>
            <a:ext cx="8229600" cy="1143000"/>
          </a:xfrm>
        </p:spPr>
        <p:txBody>
          <a:bodyPr>
            <a:normAutofit fontScale="90000"/>
          </a:bodyPr>
          <a:lstStyle/>
          <a:p>
            <a:pPr eaLnBrk="1" hangingPunct="1"/>
            <a:r>
              <a:rPr lang="en-GB" altLang="en-US" sz="4000" dirty="0">
                <a:solidFill>
                  <a:schemeClr val="accent2"/>
                </a:solidFill>
              </a:rPr>
              <a:t>Supervision: </a:t>
            </a:r>
            <a:br>
              <a:rPr lang="en-GB" altLang="en-US" sz="4000" dirty="0">
                <a:solidFill>
                  <a:schemeClr val="accent2"/>
                </a:solidFill>
              </a:rPr>
            </a:br>
            <a:r>
              <a:rPr lang="en-GB" altLang="en-US" sz="4000" dirty="0">
                <a:solidFill>
                  <a:schemeClr val="accent2"/>
                </a:solidFill>
              </a:rPr>
              <a:t>who controls the controllers?</a:t>
            </a:r>
          </a:p>
        </p:txBody>
      </p:sp>
      <p:sp>
        <p:nvSpPr>
          <p:cNvPr id="20484" name="Rectangle 3">
            <a:extLst>
              <a:ext uri="{FF2B5EF4-FFF2-40B4-BE49-F238E27FC236}">
                <a16:creationId xmlns:a16="http://schemas.microsoft.com/office/drawing/2014/main" id="{CDBE2563-7269-6F20-C6DF-980A0B93AE3D}"/>
              </a:ext>
            </a:extLst>
          </p:cNvPr>
          <p:cNvSpPr txBox="1">
            <a:spLocks noChangeArrowheads="1"/>
          </p:cNvSpPr>
          <p:nvPr/>
        </p:nvSpPr>
        <p:spPr bwMode="auto">
          <a:xfrm>
            <a:off x="1919289" y="1628776"/>
            <a:ext cx="85693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Char char="•"/>
            </a:pPr>
            <a:r>
              <a:rPr lang="en-GB" altLang="en-US" dirty="0">
                <a:latin typeface="Arial" panose="020B0604020202020204" pitchFamily="34" charset="0"/>
                <a:ea typeface="MS PGothic" panose="020B0600070205080204" pitchFamily="34" charset="-128"/>
              </a:rPr>
              <a:t>Art. 28 Directive 95/46: MS must provide for </a:t>
            </a:r>
            <a:r>
              <a:rPr lang="en-GB" altLang="en-US" b="1" dirty="0">
                <a:solidFill>
                  <a:srgbClr val="C00000"/>
                </a:solidFill>
                <a:latin typeface="Arial" panose="020B0604020202020204" pitchFamily="34" charset="0"/>
                <a:ea typeface="MS PGothic" panose="020B0600070205080204" pitchFamily="34" charset="-128"/>
              </a:rPr>
              <a:t>independent Data Protection Authorities </a:t>
            </a:r>
            <a:r>
              <a:rPr lang="en-GB" altLang="en-US" dirty="0">
                <a:latin typeface="Arial" panose="020B0604020202020204" pitchFamily="34" charset="0"/>
                <a:ea typeface="MS PGothic" panose="020B0600070205080204" pitchFamily="34" charset="-128"/>
              </a:rPr>
              <a:t>(DPAs) to monitor and enforce application of national law implementing Directive 95/46;</a:t>
            </a:r>
          </a:p>
          <a:p>
            <a:pPr eaLnBrk="1" hangingPunct="1">
              <a:buFontTx/>
              <a:buChar char="•"/>
            </a:pPr>
            <a:r>
              <a:rPr lang="en-GB" altLang="en-US" dirty="0">
                <a:latin typeface="Arial" panose="020B0604020202020204" pitchFamily="34" charset="0"/>
                <a:ea typeface="MS PGothic" panose="020B0600070205080204" pitchFamily="34" charset="-128"/>
              </a:rPr>
              <a:t>Every data subject can lodge complaints with the DPAs, DPAs can go to court;</a:t>
            </a:r>
          </a:p>
          <a:p>
            <a:pPr eaLnBrk="1" hangingPunct="1">
              <a:buFontTx/>
              <a:buChar char="•"/>
            </a:pPr>
            <a:r>
              <a:rPr lang="en-GB" altLang="en-US" b="1" dirty="0">
                <a:latin typeface="Arial" panose="020B0604020202020204" pitchFamily="34" charset="0"/>
                <a:ea typeface="MS PGothic" panose="020B0600070205080204" pitchFamily="34" charset="-128"/>
              </a:rPr>
              <a:t>EDPS</a:t>
            </a:r>
            <a:r>
              <a:rPr lang="en-GB" altLang="en-US" dirty="0">
                <a:latin typeface="Arial" panose="020B0604020202020204" pitchFamily="34" charset="0"/>
                <a:ea typeface="MS PGothic" panose="020B0600070205080204" pitchFamily="34" charset="-128"/>
              </a:rPr>
              <a:t> monitors and ensures compliance with </a:t>
            </a:r>
            <a:r>
              <a:rPr lang="en-GB" altLang="en-US" dirty="0">
                <a:solidFill>
                  <a:srgbClr val="3333CC"/>
                </a:solidFill>
                <a:latin typeface="Arial" panose="020B0604020202020204" pitchFamily="34" charset="0"/>
                <a:ea typeface="MS PGothic" panose="020B0600070205080204" pitchFamily="34" charset="-128"/>
              </a:rPr>
              <a:t>Regulation 45/2001</a:t>
            </a:r>
            <a:r>
              <a:rPr lang="en-GB" altLang="en-US" dirty="0">
                <a:latin typeface="Arial" panose="020B0604020202020204" pitchFamily="34" charset="0"/>
                <a:ea typeface="MS PGothic" panose="020B0600070205080204" pitchFamily="34" charset="-128"/>
              </a:rPr>
              <a:t> by EU institutions and bodies.</a:t>
            </a:r>
          </a:p>
        </p:txBody>
      </p:sp>
      <p:sp>
        <p:nvSpPr>
          <p:cNvPr id="20485" name="TextBox 4">
            <a:extLst>
              <a:ext uri="{FF2B5EF4-FFF2-40B4-BE49-F238E27FC236}">
                <a16:creationId xmlns:a16="http://schemas.microsoft.com/office/drawing/2014/main" id="{FCB5E1D5-4A4F-67F8-45E0-0535BCA6F100}"/>
              </a:ext>
            </a:extLst>
          </p:cNvPr>
          <p:cNvSpPr txBox="1">
            <a:spLocks noChangeArrowheads="1"/>
          </p:cNvSpPr>
          <p:nvPr/>
        </p:nvSpPr>
        <p:spPr bwMode="auto">
          <a:xfrm>
            <a:off x="7896225" y="6381751"/>
            <a:ext cx="2649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400">
                <a:solidFill>
                  <a:srgbClr val="3333CC"/>
                </a:solidFill>
                <a:latin typeface="Arial" panose="020B0604020202020204" pitchFamily="34" charset="0"/>
              </a:rPr>
              <a:t>Art. 41(2), 44, 46 Reg. 45/2001</a:t>
            </a:r>
          </a:p>
        </p:txBody>
      </p:sp>
      <p:pic>
        <p:nvPicPr>
          <p:cNvPr id="20486" name="Picture 1">
            <a:extLst>
              <a:ext uri="{FF2B5EF4-FFF2-40B4-BE49-F238E27FC236}">
                <a16:creationId xmlns:a16="http://schemas.microsoft.com/office/drawing/2014/main" id="{DCB654B2-4273-3CAD-CE29-852E578B6F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5866" y="269082"/>
            <a:ext cx="1331913"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9476054F-D0E1-8D7A-FED5-7686943E3705}"/>
              </a:ext>
            </a:extLst>
          </p:cNvPr>
          <p:cNvSpPr>
            <a:spLocks noGrp="1"/>
          </p:cNvSpPr>
          <p:nvPr>
            <p:ph type="sldNum" sz="quarter" idx="12"/>
          </p:nvPr>
        </p:nvSpPr>
        <p:spPr bwMode="auto">
          <a:xfrm>
            <a:off x="2208214" y="1143001"/>
            <a:ext cx="5056186" cy="2447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l" eaLnBrk="1" hangingPunct="1">
              <a:spcBef>
                <a:spcPct val="0"/>
              </a:spcBef>
              <a:buFontTx/>
              <a:buNone/>
            </a:pPr>
            <a:r>
              <a:rPr lang="en-GB" altLang="en-US" sz="3600" b="1" dirty="0">
                <a:solidFill>
                  <a:srgbClr val="002060"/>
                </a:solidFill>
                <a:latin typeface="Arial" panose="020B0604020202020204" pitchFamily="34" charset="0"/>
              </a:rPr>
              <a:t>The EU’s independent data protection authority </a:t>
            </a:r>
            <a:endParaRPr lang="en-GB" altLang="en-US" sz="3600" dirty="0">
              <a:solidFill>
                <a:srgbClr val="002060"/>
              </a:solidFill>
              <a:latin typeface="Arial" panose="020B0604020202020204" pitchFamily="34" charset="0"/>
            </a:endParaRPr>
          </a:p>
        </p:txBody>
      </p:sp>
      <p:pic>
        <p:nvPicPr>
          <p:cNvPr id="22531" name="Picture 1">
            <a:extLst>
              <a:ext uri="{FF2B5EF4-FFF2-40B4-BE49-F238E27FC236}">
                <a16:creationId xmlns:a16="http://schemas.microsoft.com/office/drawing/2014/main" id="{9490B80F-008F-960A-7E51-11432DE179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9513" y="692150"/>
            <a:ext cx="6769100" cy="579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2">
            <a:extLst>
              <a:ext uri="{FF2B5EF4-FFF2-40B4-BE49-F238E27FC236}">
                <a16:creationId xmlns:a16="http://schemas.microsoft.com/office/drawing/2014/main" id="{1AF7D7AD-ECCF-705F-8A45-C28139EFD46D}"/>
              </a:ext>
            </a:extLst>
          </p:cNvPr>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en-GB" altLang="en-US" sz="4000">
                <a:solidFill>
                  <a:schemeClr val="accent2"/>
                </a:solidFill>
              </a:rPr>
              <a:t>The EDPS</a:t>
            </a:r>
            <a:endParaRPr lang="en-GB" altLang="en-US" sz="3600">
              <a:solidFill>
                <a:schemeClr val="accent2"/>
              </a:solidFill>
            </a:endParaRPr>
          </a:p>
        </p:txBody>
      </p:sp>
      <p:pic>
        <p:nvPicPr>
          <p:cNvPr id="22533" name="Picture 1">
            <a:extLst>
              <a:ext uri="{FF2B5EF4-FFF2-40B4-BE49-F238E27FC236}">
                <a16:creationId xmlns:a16="http://schemas.microsoft.com/office/drawing/2014/main" id="{8A28DEF3-1C1A-07F6-1D96-F91135A6DA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417" y="1129506"/>
            <a:ext cx="1331913"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30946</TotalTime>
  <Words>11267</Words>
  <Application>Microsoft Macintosh PowerPoint</Application>
  <PresentationFormat>Widescreen</PresentationFormat>
  <Paragraphs>1251</Paragraphs>
  <Slides>139</Slides>
  <Notes>119</Notes>
  <HiddenSlides>68</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139</vt:i4>
      </vt:variant>
    </vt:vector>
  </HeadingPairs>
  <TitlesOfParts>
    <vt:vector size="153" baseType="lpstr">
      <vt:lpstr>Apple Chancery</vt:lpstr>
      <vt:lpstr>Arial</vt:lpstr>
      <vt:lpstr>Calibri</vt:lpstr>
      <vt:lpstr>Calibri Light</vt:lpstr>
      <vt:lpstr>Cambria Math</vt:lpstr>
      <vt:lpstr>Century Gothic</vt:lpstr>
      <vt:lpstr>Fira Code</vt:lpstr>
      <vt:lpstr>Helvetica</vt:lpstr>
      <vt:lpstr>Helvetica Light</vt:lpstr>
      <vt:lpstr>Palatino</vt:lpstr>
      <vt:lpstr>Times New Roman</vt:lpstr>
      <vt:lpstr>Verdana</vt:lpstr>
      <vt:lpstr>Wingdings</vt:lpstr>
      <vt:lpstr>Office Theme</vt:lpstr>
      <vt:lpstr>Security and Privacy </vt:lpstr>
      <vt:lpstr>Search on Data on Remote Machine</vt:lpstr>
      <vt:lpstr>Search on Data on Remote Machine</vt:lpstr>
      <vt:lpstr>Search on Data on Remote Machine</vt:lpstr>
      <vt:lpstr>Search on Data on Remote Machine</vt:lpstr>
      <vt:lpstr>PowerPoint Presentation</vt:lpstr>
      <vt:lpstr>Searchable Encryption</vt:lpstr>
      <vt:lpstr>Searchable Encryption Objectives</vt:lpstr>
      <vt:lpstr>Encrypting Data  </vt:lpstr>
      <vt:lpstr>Deterministic Encryption</vt:lpstr>
      <vt:lpstr>Requirements</vt:lpstr>
      <vt:lpstr>Search on Data on Remote Machine</vt:lpstr>
      <vt:lpstr>Song-Wagner-Perrig</vt:lpstr>
      <vt:lpstr>Basic Scheme for Encrypting</vt:lpstr>
      <vt:lpstr>Basic Scheme for Encrypting</vt:lpstr>
      <vt:lpstr>Search using Basic Scheme</vt:lpstr>
      <vt:lpstr>Scheme for Hidden Search</vt:lpstr>
      <vt:lpstr>Scheme for Hidden Search</vt:lpstr>
      <vt:lpstr>Scheme for Hidden Search</vt:lpstr>
      <vt:lpstr>Scheme for Hidden Search</vt:lpstr>
      <vt:lpstr>Search Using the Scheme for Hidden Search</vt:lpstr>
      <vt:lpstr>Problems with this solution</vt:lpstr>
      <vt:lpstr>Index Based Preparation</vt:lpstr>
      <vt:lpstr>Search</vt:lpstr>
      <vt:lpstr>Order Preserving Encryption</vt:lpstr>
      <vt:lpstr>Encrypted Computations</vt:lpstr>
      <vt:lpstr>Encrypted Computations</vt:lpstr>
      <vt:lpstr>Homomorphism Group Definition</vt:lpstr>
      <vt:lpstr>Homomorphism Group Definition</vt:lpstr>
      <vt:lpstr>Categorization of HE Algorithm</vt:lpstr>
      <vt:lpstr>What is Homomorphic Encryption?</vt:lpstr>
      <vt:lpstr>RSA Basics</vt:lpstr>
      <vt:lpstr>RSA Homomorphic Computation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Couple of Demos</vt:lpstr>
      <vt:lpstr>Security and Privacy </vt:lpstr>
      <vt:lpstr>Who cares about panda?</vt:lpstr>
      <vt:lpstr>The Stop Sign attack</vt:lpstr>
      <vt:lpstr>Attacking End-to-End Autonomous Car</vt:lpstr>
      <vt:lpstr>Attacking End-to-End Autonomous Car</vt:lpstr>
      <vt:lpstr>Attacking End-to-End Autonomous Car</vt:lpstr>
      <vt:lpstr>Adversarial Examples</vt:lpstr>
      <vt:lpstr>Turning Objects into “Airplanes”</vt:lpstr>
      <vt:lpstr>Attacking a Linear Model</vt:lpstr>
      <vt:lpstr>Bad actors</vt:lpstr>
      <vt:lpstr>Categorization of Attacks</vt:lpstr>
      <vt:lpstr>Reliability Attacks</vt:lpstr>
      <vt:lpstr>Targeted Attacks</vt:lpstr>
      <vt:lpstr>White-Box Attacks</vt:lpstr>
      <vt:lpstr>Black-Box Attacks</vt:lpstr>
      <vt:lpstr>Decision-Time Attacks</vt:lpstr>
      <vt:lpstr>Training-time Attack (Poisoning attack)</vt:lpstr>
      <vt:lpstr>Attacks on machine learning (ML) models that can breach privacy</vt:lpstr>
      <vt:lpstr>Classification learning</vt:lpstr>
      <vt:lpstr>Classification in adversarial settings</vt:lpstr>
      <vt:lpstr>Evasion attacks</vt:lpstr>
      <vt:lpstr>Evasion attacks</vt:lpstr>
      <vt:lpstr>Evasion attacks</vt:lpstr>
      <vt:lpstr>Example of Evasion</vt:lpstr>
      <vt:lpstr>Example of Evasion</vt:lpstr>
      <vt:lpstr>Other quality Attributes</vt:lpstr>
      <vt:lpstr>Fairness Concepts</vt:lpstr>
      <vt:lpstr>Real-World Example - COMPAS</vt:lpstr>
      <vt:lpstr>References</vt:lpstr>
      <vt:lpstr>Security and Privacy</vt:lpstr>
      <vt:lpstr>PowerPoint Presentation</vt:lpstr>
      <vt:lpstr>Anonymization is Hard …</vt:lpstr>
      <vt:lpstr>PowerPoint Presentation</vt:lpstr>
      <vt:lpstr>PowerPoint Presentation</vt:lpstr>
      <vt:lpstr>PowerPoint Presentation</vt:lpstr>
      <vt:lpstr>PowerPoint Presentation</vt:lpstr>
      <vt:lpstr>Is Synthetic Data Generation any Good?</vt:lpstr>
      <vt:lpstr>Synthetic Data Types</vt:lpstr>
      <vt:lpstr>Advantages of Synthetic Data</vt:lpstr>
      <vt:lpstr>Synthetic data Use cases</vt:lpstr>
      <vt:lpstr>Synthetic Tabular data generation techniques</vt:lpstr>
      <vt:lpstr>Synthetic Tabular data generation techniques</vt:lpstr>
      <vt:lpstr>PowerPoint Presentation</vt:lpstr>
      <vt:lpstr>PowerPoint Presentation</vt:lpstr>
      <vt:lpstr>PowerPoint Presentation</vt:lpstr>
      <vt:lpstr>Security and Privacy</vt:lpstr>
      <vt:lpstr>To remember …</vt:lpstr>
      <vt:lpstr>Privacy vs Public Safety…</vt:lpstr>
      <vt:lpstr>Privacy vs Social Communication</vt:lpstr>
      <vt:lpstr>Identity Theft </vt:lpstr>
      <vt:lpstr>Privacy on the Web</vt:lpstr>
      <vt:lpstr>Privacy on the Web</vt:lpstr>
      <vt:lpstr>PowerPoint Presentation</vt:lpstr>
      <vt:lpstr>PowerPoint Presentation</vt:lpstr>
      <vt:lpstr>PowerPoint Presentation</vt:lpstr>
      <vt:lpstr>PowerPoint Presentation</vt:lpstr>
      <vt:lpstr>Supervision:  who controls the controllers?</vt:lpstr>
      <vt:lpstr>The EDPS</vt:lpstr>
      <vt:lpstr>U.S. Privacy Laws</vt:lpstr>
      <vt:lpstr>EU Privacy Laws</vt:lpstr>
      <vt:lpstr>The General Data Protection Regulation (GDPR)  https://gdpr-info.eu/</vt:lpstr>
      <vt:lpstr>What is the GDPR?</vt:lpstr>
      <vt:lpstr>The GDPR - new and changed concepts from the Data Protection Act 1998</vt:lpstr>
      <vt:lpstr>The GDPR - new and changed concepts from the Data Protection Act 1998  </vt:lpstr>
      <vt:lpstr>Scope of the GDPR</vt:lpstr>
      <vt:lpstr>Definition of Personal Data</vt:lpstr>
      <vt:lpstr>Legitimate Grounds for Processing Personal Data</vt:lpstr>
      <vt:lpstr>Legitimate Grounds for Processing Personal Data</vt:lpstr>
      <vt:lpstr>The public task</vt:lpstr>
      <vt:lpstr>What is a legitimate interest basis for the University?</vt:lpstr>
      <vt:lpstr>Legitimate Grounds for Processing Personal Data</vt:lpstr>
      <vt:lpstr>Legitimate Grounds for Processing Personal Data</vt:lpstr>
      <vt:lpstr>Special categories of personal data</vt:lpstr>
      <vt:lpstr>Grounds for Processing Special Categories of Data</vt:lpstr>
      <vt:lpstr>Grounds for Processing Special Categories of Data</vt:lpstr>
      <vt:lpstr>Criminal Convictions and Offences</vt:lpstr>
      <vt:lpstr>Data Protection Principles</vt:lpstr>
      <vt:lpstr>Data processed lawfully, fairly and in a transparent manner</vt:lpstr>
      <vt:lpstr>Data obtained for specified, explicit and legitimate purposes and not further processed in a manner that is incompatible with those purposes </vt:lpstr>
      <vt:lpstr>Data processed is adequate, relevant and limited to what is necessary </vt:lpstr>
      <vt:lpstr>Data is accurate and, where necessary, kept up to date </vt:lpstr>
      <vt:lpstr>Data should not to be kept longer than is necessary for the purpose </vt:lpstr>
      <vt:lpstr>Appropriate technical and organisational measures against unauthorised or unlawful processing, loss, damage or destruction </vt:lpstr>
      <vt:lpstr>Information Security </vt:lpstr>
      <vt:lpstr>Information Security</vt:lpstr>
      <vt:lpstr>Accountability</vt:lpstr>
      <vt:lpstr>GDPR: Individual Rights</vt:lpstr>
      <vt:lpstr>GDPR: Individual Rights</vt:lpstr>
      <vt:lpstr>The right to be informed</vt:lpstr>
      <vt:lpstr>The right of access</vt:lpstr>
      <vt:lpstr>Children’s Personal Data in the digital environment</vt:lpstr>
      <vt:lpstr>Transfer of data outside the European Union</vt:lpstr>
      <vt:lpstr>Transfer of data outside the European Union</vt:lpstr>
      <vt:lpstr>Personal or Special Categories Data Breach</vt:lpstr>
      <vt:lpstr>When should we notify the ICO?</vt:lpstr>
      <vt:lpstr>Staff Responsibilities</vt:lpstr>
      <vt:lpstr>Final thoughts ….. Things to do now</vt:lpstr>
      <vt:lpstr>Further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Naghmeh Ivaki</dc:creator>
  <cp:lastModifiedBy>Naghmeh Ivaki</cp:lastModifiedBy>
  <cp:revision>962</cp:revision>
  <dcterms:created xsi:type="dcterms:W3CDTF">2023-02-06T23:16:09Z</dcterms:created>
  <dcterms:modified xsi:type="dcterms:W3CDTF">2023-12-14T17:22:55Z</dcterms:modified>
</cp:coreProperties>
</file>